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9E38-A33D-4B5F-928D-13BAE8CCF237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AD510-B8DA-441D-B7D3-B2C82676C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Cryogenics at point 4 following the power cut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Tavian</a:t>
            </a:r>
          </a:p>
          <a:p>
            <a:r>
              <a:rPr lang="en-US" dirty="0" smtClean="0"/>
              <a:t>20 August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alternative (Plan 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Limit the maximum speed of this compressor below the trip threshold (260 Hz ?). </a:t>
            </a:r>
          </a:p>
          <a:p>
            <a:pPr lvl="1"/>
            <a:r>
              <a:rPr lang="en-US" dirty="0" smtClean="0"/>
              <a:t>Need of the CERN expert on </a:t>
            </a:r>
            <a:r>
              <a:rPr lang="en-US" dirty="0" err="1" smtClean="0"/>
              <a:t>Linde</a:t>
            </a:r>
            <a:r>
              <a:rPr lang="en-US" dirty="0" smtClean="0"/>
              <a:t> CC PLC </a:t>
            </a:r>
            <a:r>
              <a:rPr lang="en-US" dirty="0" smtClean="0">
                <a:sym typeface="Wingdings" pitchFamily="2" charset="2"/>
              </a:rPr>
              <a:t> not before Tuesday (8h intervention)</a:t>
            </a:r>
            <a:endParaRPr lang="en-US" dirty="0" smtClean="0"/>
          </a:p>
          <a:p>
            <a:r>
              <a:rPr lang="en-US" dirty="0" smtClean="0"/>
              <a:t>Try to assess which pressure can be reached by pushing the other stages.</a:t>
            </a:r>
          </a:p>
          <a:p>
            <a:pPr lvl="1"/>
            <a:r>
              <a:rPr lang="en-US" dirty="0" smtClean="0"/>
              <a:t>Difficult to assess as the cold </a:t>
            </a:r>
            <a:r>
              <a:rPr lang="en-US" dirty="0" smtClean="0"/>
              <a:t>compressors </a:t>
            </a:r>
            <a:r>
              <a:rPr lang="en-US" dirty="0" smtClean="0"/>
              <a:t>are limited by their control algorithms (black box).</a:t>
            </a:r>
          </a:p>
          <a:p>
            <a:r>
              <a:rPr lang="en-US" dirty="0" smtClean="0"/>
              <a:t>Personal remark: limited confidence in reaching stable </a:t>
            </a:r>
            <a:r>
              <a:rPr lang="en-US" dirty="0" err="1" smtClean="0"/>
              <a:t>cryo</a:t>
            </a:r>
            <a:r>
              <a:rPr lang="en-US" dirty="0" smtClean="0"/>
              <a:t>-maintain condition with this alternative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Other alternative (Plan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redundancy with S3-4 </a:t>
            </a:r>
            <a:r>
              <a:rPr lang="en-US" dirty="0" err="1" smtClean="0"/>
              <a:t>cryoplant</a:t>
            </a:r>
            <a:endParaRPr lang="en-US" dirty="0" smtClean="0"/>
          </a:p>
          <a:p>
            <a:pPr lvl="1"/>
            <a:r>
              <a:rPr lang="en-US" dirty="0" smtClean="0"/>
              <a:t>Because </a:t>
            </a:r>
            <a:r>
              <a:rPr lang="en-US" dirty="0" smtClean="0"/>
              <a:t>of RF </a:t>
            </a:r>
            <a:r>
              <a:rPr lang="en-US" dirty="0" smtClean="0"/>
              <a:t>load at P4, not possible to implement the </a:t>
            </a:r>
            <a:r>
              <a:rPr lang="en-US" dirty="0" smtClean="0"/>
              <a:t>P8 </a:t>
            </a:r>
            <a:r>
              <a:rPr lang="en-US" dirty="0" smtClean="0"/>
              <a:t>and P6 configuration (one </a:t>
            </a:r>
            <a:r>
              <a:rPr lang="en-US" dirty="0" err="1" smtClean="0"/>
              <a:t>cryoplant</a:t>
            </a:r>
            <a:r>
              <a:rPr lang="en-US" dirty="0" smtClean="0"/>
              <a:t> on 2 sectors)</a:t>
            </a:r>
          </a:p>
          <a:p>
            <a:pPr lvl="1"/>
            <a:r>
              <a:rPr lang="en-US" dirty="0" smtClean="0"/>
              <a:t>Because of RF at P4, not possible to implement the P2-P18 configuration (thermal shields on the S4-5 </a:t>
            </a:r>
            <a:r>
              <a:rPr lang="en-US" dirty="0" err="1" smtClean="0"/>
              <a:t>cryoplant</a:t>
            </a:r>
            <a:r>
              <a:rPr lang="en-US" dirty="0" smtClean="0"/>
              <a:t>  and the rest (CM, BS, DFB, RF…) on the S3-4 </a:t>
            </a:r>
            <a:r>
              <a:rPr lang="en-US" dirty="0" err="1" smtClean="0"/>
              <a:t>cryoplant</a:t>
            </a:r>
            <a:r>
              <a:rPr lang="en-US" dirty="0" smtClean="0"/>
              <a:t> (low-load ex-LEP plant).</a:t>
            </a:r>
          </a:p>
          <a:p>
            <a:pPr lvl="1"/>
            <a:r>
              <a:rPr lang="en-US" dirty="0" smtClean="0"/>
              <a:t>Implement another redundant scheme:</a:t>
            </a:r>
          </a:p>
          <a:p>
            <a:pPr lvl="2"/>
            <a:r>
              <a:rPr lang="en-US" dirty="0" smtClean="0"/>
              <a:t>Supply of the 1.9 K cooling loop via the S4-5 </a:t>
            </a:r>
            <a:r>
              <a:rPr lang="en-US" dirty="0" err="1" smtClean="0"/>
              <a:t>cryoplant</a:t>
            </a:r>
            <a:endParaRPr lang="en-US" dirty="0" smtClean="0"/>
          </a:p>
          <a:p>
            <a:pPr lvl="2"/>
            <a:r>
              <a:rPr lang="en-US" dirty="0" smtClean="0"/>
              <a:t>Return of the pumping flow via the S3-4 </a:t>
            </a:r>
            <a:r>
              <a:rPr lang="en-US" dirty="0" err="1" smtClean="0"/>
              <a:t>cryoplant</a:t>
            </a:r>
            <a:endParaRPr lang="en-US" dirty="0" smtClean="0"/>
          </a:p>
          <a:p>
            <a:pPr lvl="2"/>
            <a:r>
              <a:rPr lang="en-US" dirty="0" smtClean="0"/>
              <a:t>Consequences:</a:t>
            </a:r>
          </a:p>
          <a:p>
            <a:pPr lvl="3"/>
            <a:r>
              <a:rPr lang="en-US" dirty="0" smtClean="0"/>
              <a:t>The S4-5 </a:t>
            </a:r>
            <a:r>
              <a:rPr lang="en-US" dirty="0" err="1" smtClean="0"/>
              <a:t>cryoplant</a:t>
            </a:r>
            <a:r>
              <a:rPr lang="en-US" dirty="0" smtClean="0"/>
              <a:t> will have and additional liquefaction duty of about 50 g/s (</a:t>
            </a:r>
            <a:r>
              <a:rPr lang="en-US" dirty="0" smtClean="0"/>
              <a:t>seems to be </a:t>
            </a:r>
            <a:r>
              <a:rPr lang="en-US" dirty="0" smtClean="0"/>
              <a:t>compatible with its capacity margin)</a:t>
            </a:r>
          </a:p>
          <a:p>
            <a:pPr lvl="3"/>
            <a:r>
              <a:rPr lang="en-US" dirty="0" smtClean="0"/>
              <a:t>The S3-4 </a:t>
            </a:r>
            <a:r>
              <a:rPr lang="en-US" dirty="0" err="1" smtClean="0"/>
              <a:t>cryoplant</a:t>
            </a:r>
            <a:r>
              <a:rPr lang="en-US" dirty="0" smtClean="0"/>
              <a:t> will have an extra cold return flow (~50 g/s) at 20 K and will work as “economizer cycle” </a:t>
            </a:r>
            <a:r>
              <a:rPr lang="en-US" dirty="0" smtClean="0">
                <a:sym typeface="Wingdings" pitchFamily="2" charset="2"/>
              </a:rPr>
              <a:t> turbine attenuation.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Personal remark: The better alternative </a:t>
            </a:r>
            <a:r>
              <a:rPr lang="en-US" dirty="0" smtClean="0">
                <a:sym typeface="Wingdings" pitchFamily="2" charset="2"/>
              </a:rPr>
              <a:t>plan with nominal conditions </a:t>
            </a:r>
            <a:r>
              <a:rPr lang="en-US" dirty="0" smtClean="0">
                <a:sym typeface="Wingdings" pitchFamily="2" charset="2"/>
              </a:rPr>
              <a:t>until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the next TS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Continue the present pump-down </a:t>
            </a:r>
            <a:r>
              <a:rPr lang="en-US" dirty="0" smtClean="0">
                <a:sym typeface="Wingdings" pitchFamily="2" charset="2"/>
              </a:rPr>
              <a:t> CS </a:t>
            </a:r>
            <a:r>
              <a:rPr lang="en-US" dirty="0" smtClean="0">
                <a:sym typeface="Wingdings" pitchFamily="2" charset="2"/>
              </a:rPr>
              <a:t>by 3 a.m.</a:t>
            </a:r>
          </a:p>
          <a:p>
            <a:r>
              <a:rPr lang="en-US" dirty="0" smtClean="0">
                <a:sym typeface="Wingdings" pitchFamily="2" charset="2"/>
              </a:rPr>
              <a:t>If trip again: change of the transformer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trip again: start plan C on Sunday morning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CS expected </a:t>
            </a:r>
            <a:r>
              <a:rPr lang="en-US" dirty="0" smtClean="0">
                <a:sym typeface="Wingdings" pitchFamily="2" charset="2"/>
              </a:rPr>
              <a:t>~40 h after restart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(but it is a new operation mode with possible surprises)</a:t>
            </a:r>
          </a:p>
          <a:p>
            <a:r>
              <a:rPr lang="en-US" dirty="0" smtClean="0">
                <a:sym typeface="Wingdings" pitchFamily="2" charset="2"/>
              </a:rPr>
              <a:t>Wait the next TS for cartridge exchange </a:t>
            </a:r>
            <a:r>
              <a:rPr lang="en-US" dirty="0" smtClean="0">
                <a:sym typeface="Wingdings" pitchFamily="2" charset="2"/>
              </a:rPr>
              <a:t>and/or </a:t>
            </a:r>
            <a:r>
              <a:rPr lang="en-US" dirty="0" smtClean="0">
                <a:sym typeface="Wingdings" pitchFamily="2" charset="2"/>
              </a:rPr>
              <a:t>further </a:t>
            </a:r>
            <a:r>
              <a:rPr lang="en-US" dirty="0" smtClean="0">
                <a:sym typeface="Wingdings" pitchFamily="2" charset="2"/>
              </a:rPr>
              <a:t>investigations.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with one cold compressor (CC2) on the pumping unit of P4, S4-5.</a:t>
            </a:r>
          </a:p>
          <a:p>
            <a:r>
              <a:rPr lang="en-US" dirty="0" smtClean="0"/>
              <a:t>Trips of </a:t>
            </a:r>
            <a:r>
              <a:rPr lang="en-US" dirty="0" smtClean="0"/>
              <a:t>the compressor during the pump-down</a:t>
            </a:r>
          </a:p>
          <a:p>
            <a:pPr lvl="1"/>
            <a:r>
              <a:rPr lang="en-US" dirty="0" smtClean="0"/>
              <a:t>Overload on magnetic bearing (still to be investigated and confirmed)</a:t>
            </a:r>
          </a:p>
          <a:p>
            <a:r>
              <a:rPr lang="en-US" dirty="0" smtClean="0"/>
              <a:t>The cause of this trip is not yet identified (electronics, </a:t>
            </a:r>
            <a:r>
              <a:rPr lang="en-US" dirty="0" smtClean="0"/>
              <a:t>powering, cabling</a:t>
            </a:r>
            <a:r>
              <a:rPr lang="en-US" dirty="0" smtClean="0"/>
              <a:t>, mechanics…)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CC2 speed trend (Hz)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7500" t="14000" r="22898" b="11000"/>
          <a:stretch>
            <a:fillRect/>
          </a:stretch>
        </p:blipFill>
        <p:spPr bwMode="auto">
          <a:xfrm>
            <a:off x="914400" y="14478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609600" y="37338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2819400"/>
            <a:ext cx="5791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53000" y="24384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Nominal speed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3364468"/>
            <a:ext cx="269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 trips during pump-down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1752600"/>
            <a:ext cx="2036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Electrical power cut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276600" y="21336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Reset</a:t>
            </a:r>
          </a:p>
          <a:p>
            <a:pPr lvl="1"/>
            <a:r>
              <a:rPr lang="en-US" dirty="0" smtClean="0"/>
              <a:t>Remotely if process </a:t>
            </a:r>
            <a:r>
              <a:rPr lang="en-US" dirty="0" smtClean="0"/>
              <a:t>trip (PVSS action)</a:t>
            </a:r>
            <a:endParaRPr lang="en-US" dirty="0" smtClean="0"/>
          </a:p>
          <a:p>
            <a:pPr lvl="1"/>
            <a:r>
              <a:rPr lang="en-US" dirty="0" smtClean="0"/>
              <a:t>Locally if “assisted landing” </a:t>
            </a:r>
          </a:p>
          <a:p>
            <a:pPr lvl="1"/>
            <a:r>
              <a:rPr lang="en-US" dirty="0" smtClean="0"/>
              <a:t>Locally with recalibration if “hard landing”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Replace</a:t>
            </a:r>
          </a:p>
          <a:p>
            <a:pPr lvl="1"/>
            <a:r>
              <a:rPr lang="en-US" dirty="0" smtClean="0"/>
              <a:t>Active </a:t>
            </a:r>
            <a:r>
              <a:rPr lang="en-US" dirty="0" smtClean="0"/>
              <a:t>magnetic bearing </a:t>
            </a:r>
            <a:r>
              <a:rPr lang="en-US" dirty="0" smtClean="0"/>
              <a:t>drive</a:t>
            </a:r>
          </a:p>
          <a:p>
            <a:pPr lvl="1"/>
            <a:r>
              <a:rPr lang="en-US" dirty="0" smtClean="0"/>
              <a:t>Frequency drive and other electronics</a:t>
            </a:r>
          </a:p>
          <a:p>
            <a:pPr lvl="1"/>
            <a:r>
              <a:rPr lang="en-US" dirty="0" smtClean="0"/>
              <a:t>Transformer with check of the cabling to the motor</a:t>
            </a:r>
          </a:p>
          <a:p>
            <a:pPr lvl="1"/>
            <a:r>
              <a:rPr lang="en-US" dirty="0" smtClean="0"/>
              <a:t>CC cartridge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10000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800600" cy="6400800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10200" y="762000"/>
            <a:ext cx="350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 err="1" smtClean="0"/>
              <a:t>Electrical</a:t>
            </a:r>
            <a:r>
              <a:rPr lang="fr-FR" sz="2400" b="1" dirty="0" smtClean="0"/>
              <a:t> cabinet of a cold </a:t>
            </a:r>
            <a:r>
              <a:rPr lang="fr-FR" sz="2400" b="1" dirty="0" err="1" smtClean="0"/>
              <a:t>compressor</a:t>
            </a:r>
            <a:endParaRPr lang="fr-FR" sz="2400" b="1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8800" y="3733800"/>
            <a:ext cx="3048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 smtClean="0"/>
              <a:t>Frequency</a:t>
            </a:r>
            <a:r>
              <a:rPr lang="fr-FR" dirty="0" smtClean="0"/>
              <a:t> drive</a:t>
            </a:r>
            <a:endParaRPr lang="fr-FR" dirty="0"/>
          </a:p>
          <a:p>
            <a:pPr algn="ctr">
              <a:spcBef>
                <a:spcPct val="50000"/>
              </a:spcBef>
            </a:pPr>
            <a:r>
              <a:rPr lang="fr-FR" dirty="0"/>
              <a:t>Warner K4000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>
            <a:off x="2286000" y="3886200"/>
            <a:ext cx="3352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486400" y="51816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Transformer </a:t>
            </a:r>
            <a:r>
              <a:rPr lang="fr-FR" dirty="0"/>
              <a:t>400 V - 150 V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2514600" y="5410200"/>
            <a:ext cx="3124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638800" y="27432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err="1" smtClean="0"/>
              <a:t>Magnetic</a:t>
            </a:r>
            <a:r>
              <a:rPr lang="fr-FR" dirty="0" smtClean="0"/>
              <a:t> </a:t>
            </a:r>
            <a:r>
              <a:rPr lang="fr-FR" dirty="0" err="1" smtClean="0"/>
              <a:t>bearing</a:t>
            </a:r>
            <a:r>
              <a:rPr lang="fr-FR" dirty="0" smtClean="0"/>
              <a:t> drive</a:t>
            </a:r>
            <a:endParaRPr lang="fr-FR" dirty="0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3048000" y="2895600"/>
            <a:ext cx="25908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compressor cartridge</a:t>
            </a:r>
            <a:endParaRPr lang="en-US" dirty="0"/>
          </a:p>
        </p:txBody>
      </p:sp>
      <p:pic>
        <p:nvPicPr>
          <p:cNvPr id="1026" name="Picture 2" descr="CC IH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20542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\\cern.ch\dfs\Users\t\tavian\Documents\MyDocs\Conferences\LHC book\IHI-Linde C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514600"/>
            <a:ext cx="6316922" cy="4114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209800" y="2209800"/>
            <a:ext cx="32004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334000" y="3810000"/>
            <a:ext cx="6096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51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Reset</a:t>
            </a:r>
          </a:p>
          <a:p>
            <a:pPr lvl="1"/>
            <a:r>
              <a:rPr lang="en-US" dirty="0" smtClean="0"/>
              <a:t>Remotely if process trip</a:t>
            </a:r>
          </a:p>
          <a:p>
            <a:pPr lvl="1"/>
            <a:r>
              <a:rPr lang="en-US" dirty="0" smtClean="0"/>
              <a:t>Locally if “assisted landing” </a:t>
            </a:r>
          </a:p>
          <a:p>
            <a:pPr lvl="1"/>
            <a:r>
              <a:rPr lang="en-US" dirty="0" smtClean="0"/>
              <a:t>Locally with recalibration if “hard landing”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Replace</a:t>
            </a:r>
          </a:p>
          <a:p>
            <a:pPr lvl="1"/>
            <a:r>
              <a:rPr lang="en-US" dirty="0" smtClean="0"/>
              <a:t>Active magnetic drive</a:t>
            </a:r>
          </a:p>
          <a:p>
            <a:pPr lvl="1"/>
            <a:r>
              <a:rPr lang="en-US" dirty="0" smtClean="0"/>
              <a:t>Frequency drive and other electronics</a:t>
            </a:r>
          </a:p>
          <a:p>
            <a:pPr lvl="1"/>
            <a:r>
              <a:rPr lang="en-US" dirty="0" smtClean="0"/>
              <a:t>Transformer with check of the cabling to the motor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CC cartridge</a:t>
            </a:r>
          </a:p>
          <a:p>
            <a:pPr lvl="1"/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5601494" y="3390900"/>
            <a:ext cx="3580606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5181600"/>
            <a:ext cx="3276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43800" y="4812268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NOK then OK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situation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7500" t="14000" r="11250" b="11000"/>
          <a:stretch>
            <a:fillRect/>
          </a:stretch>
        </p:blipFill>
        <p:spPr bwMode="auto">
          <a:xfrm>
            <a:off x="152400" y="1600200"/>
            <a:ext cx="871728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2667000" y="30480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648200" y="41148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56171" y="1676400"/>
            <a:ext cx="26763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now OK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(25 mbar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Cryo</a:t>
            </a:r>
            <a:r>
              <a:rPr lang="en-US" dirty="0" smtClean="0">
                <a:solidFill>
                  <a:srgbClr val="FF0000"/>
                </a:solidFill>
              </a:rPr>
              <a:t>-start </a:t>
            </a:r>
            <a:r>
              <a:rPr lang="en-US" dirty="0" smtClean="0">
                <a:solidFill>
                  <a:srgbClr val="FF0000"/>
                </a:solidFill>
              </a:rPr>
              <a:t>around 3 a.m.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550356" y="3822244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Last intervention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10400" y="33528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trip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8001000" y="27432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the present run not successful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continue </a:t>
            </a:r>
            <a:r>
              <a:rPr lang="en-US" dirty="0" smtClean="0"/>
              <a:t>the normal action </a:t>
            </a:r>
            <a:r>
              <a:rPr lang="en-US" dirty="0" smtClean="0"/>
              <a:t>plan (Plan A):</a:t>
            </a:r>
            <a:endParaRPr lang="en-US" dirty="0" smtClean="0"/>
          </a:p>
          <a:p>
            <a:pPr lvl="1"/>
            <a:r>
              <a:rPr lang="en-US" dirty="0" smtClean="0"/>
              <a:t>Exchange the transformer (spare already in UX45) (~1 h </a:t>
            </a:r>
            <a:r>
              <a:rPr lang="en-US" dirty="0" err="1" smtClean="0"/>
              <a:t>interv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Exchange the CC cartridge:</a:t>
            </a:r>
          </a:p>
          <a:p>
            <a:pPr lvl="2"/>
            <a:r>
              <a:rPr lang="en-US" dirty="0" smtClean="0"/>
              <a:t>Warm-up of the cold box on </a:t>
            </a:r>
            <a:r>
              <a:rPr lang="en-US" dirty="0" smtClean="0"/>
              <a:t>Sunday </a:t>
            </a:r>
            <a:r>
              <a:rPr lang="en-US" dirty="0" err="1" smtClean="0"/>
              <a:t>nigth</a:t>
            </a:r>
            <a:endParaRPr lang="en-US" dirty="0" smtClean="0"/>
          </a:p>
          <a:p>
            <a:pPr lvl="2"/>
            <a:r>
              <a:rPr lang="en-US" dirty="0" smtClean="0"/>
              <a:t>Exchange of cartridge on Monday morning (5-8 h)</a:t>
            </a:r>
          </a:p>
          <a:p>
            <a:pPr lvl="2"/>
            <a:r>
              <a:rPr lang="en-US" dirty="0" smtClean="0"/>
              <a:t>Cool-down of the cold box on Monday (8 - 10 h)</a:t>
            </a:r>
          </a:p>
          <a:p>
            <a:pPr lvl="2"/>
            <a:r>
              <a:rPr lang="en-US" dirty="0" smtClean="0"/>
              <a:t>Validation test (2-3 h) Tuesday morning</a:t>
            </a:r>
          </a:p>
          <a:p>
            <a:pPr lvl="2"/>
            <a:r>
              <a:rPr lang="en-US" dirty="0" smtClean="0"/>
              <a:t>Pump-down to </a:t>
            </a:r>
            <a:r>
              <a:rPr lang="en-US" dirty="0" err="1" smtClean="0"/>
              <a:t>cryo</a:t>
            </a:r>
            <a:r>
              <a:rPr lang="en-US" dirty="0" smtClean="0"/>
              <a:t>-start (24 h)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Remark: As the cause of the problem is not clearly identified the success of </a:t>
            </a:r>
            <a:r>
              <a:rPr lang="en-US" dirty="0" smtClean="0"/>
              <a:t>these </a:t>
            </a:r>
            <a:r>
              <a:rPr lang="en-US" dirty="0" smtClean="0"/>
              <a:t>interventions is not known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629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Status of Cryogenics at point 4 following the power cut</vt:lpstr>
      <vt:lpstr>The issue</vt:lpstr>
      <vt:lpstr>CC2 speed trend (Hz)</vt:lpstr>
      <vt:lpstr>Normal action plan</vt:lpstr>
      <vt:lpstr>Slide 5</vt:lpstr>
      <vt:lpstr>Cold compressor cartridge</vt:lpstr>
      <vt:lpstr>Normal action plan</vt:lpstr>
      <vt:lpstr>Present situation</vt:lpstr>
      <vt:lpstr>Future plan</vt:lpstr>
      <vt:lpstr>Other alternative (Plan B)</vt:lpstr>
      <vt:lpstr>Other alternative (Plan C)</vt:lpstr>
      <vt:lpstr>Summary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Cryogenics at point 4</dc:title>
  <dc:creator>tavian</dc:creator>
  <cp:lastModifiedBy>tavian</cp:lastModifiedBy>
  <cp:revision>23</cp:revision>
  <dcterms:created xsi:type="dcterms:W3CDTF">2011-08-20T09:28:35Z</dcterms:created>
  <dcterms:modified xsi:type="dcterms:W3CDTF">2011-08-20T14:55:53Z</dcterms:modified>
</cp:coreProperties>
</file>