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2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8A8B-8111-425A-8F70-D60056AD7F64}" type="datetimeFigureOut">
              <a:rPr lang="en-GB" smtClean="0"/>
              <a:pPr/>
              <a:t>31/07/2011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4EDB-2755-45BB-840A-A6062CB13F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8A8B-8111-425A-8F70-D60056AD7F64}" type="datetimeFigureOut">
              <a:rPr lang="en-GB" smtClean="0"/>
              <a:pPr/>
              <a:t>31/07/2011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4EDB-2755-45BB-840A-A6062CB13F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8A8B-8111-425A-8F70-D60056AD7F64}" type="datetimeFigureOut">
              <a:rPr lang="en-GB" smtClean="0"/>
              <a:pPr/>
              <a:t>31/07/2011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4EDB-2755-45BB-840A-A6062CB13F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8A8B-8111-425A-8F70-D60056AD7F64}" type="datetimeFigureOut">
              <a:rPr lang="en-GB" smtClean="0"/>
              <a:pPr/>
              <a:t>31/07/2011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4EDB-2755-45BB-840A-A6062CB13F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8A8B-8111-425A-8F70-D60056AD7F64}" type="datetimeFigureOut">
              <a:rPr lang="en-GB" smtClean="0"/>
              <a:pPr/>
              <a:t>31/07/2011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4EDB-2755-45BB-840A-A6062CB13F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8A8B-8111-425A-8F70-D60056AD7F64}" type="datetimeFigureOut">
              <a:rPr lang="en-GB" smtClean="0"/>
              <a:pPr/>
              <a:t>31/07/2011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4EDB-2755-45BB-840A-A6062CB13F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8A8B-8111-425A-8F70-D60056AD7F64}" type="datetimeFigureOut">
              <a:rPr lang="en-GB" smtClean="0"/>
              <a:pPr/>
              <a:t>31/07/2011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4EDB-2755-45BB-840A-A6062CB13F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8A8B-8111-425A-8F70-D60056AD7F64}" type="datetimeFigureOut">
              <a:rPr lang="en-GB" smtClean="0"/>
              <a:pPr/>
              <a:t>31/07/2011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4EDB-2755-45BB-840A-A6062CB13F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8A8B-8111-425A-8F70-D60056AD7F64}" type="datetimeFigureOut">
              <a:rPr lang="en-GB" smtClean="0"/>
              <a:pPr/>
              <a:t>31/07/2011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4EDB-2755-45BB-840A-A6062CB13F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8A8B-8111-425A-8F70-D60056AD7F64}" type="datetimeFigureOut">
              <a:rPr lang="en-GB" smtClean="0"/>
              <a:pPr/>
              <a:t>31/07/2011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4EDB-2755-45BB-840A-A6062CB13F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8A8B-8111-425A-8F70-D60056AD7F64}" type="datetimeFigureOut">
              <a:rPr lang="en-GB" smtClean="0"/>
              <a:pPr/>
              <a:t>31/07/2011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4EDB-2755-45BB-840A-A6062CB13F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08A8B-8111-425A-8F70-D60056AD7F64}" type="datetimeFigureOut">
              <a:rPr lang="en-GB" smtClean="0"/>
              <a:pPr/>
              <a:t>31/07/2011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44EDB-2755-45BB-840A-A6062CB13F6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MKI2 thyratron </a:t>
            </a:r>
            <a:r>
              <a:rPr lang="en-GB" dirty="0" err="1" smtClean="0"/>
              <a:t>erratics</a:t>
            </a:r>
            <a:r>
              <a:rPr lang="en-GB" dirty="0" smtClean="0"/>
              <a:t> (</a:t>
            </a:r>
            <a:r>
              <a:rPr lang="en-GB" dirty="0" err="1" smtClean="0"/>
              <a:t>untriggered</a:t>
            </a:r>
            <a:r>
              <a:rPr lang="en-GB" dirty="0" smtClean="0"/>
              <a:t>) turn-</a:t>
            </a:r>
            <a:r>
              <a:rPr lang="en-GB" dirty="0" err="1" smtClean="0"/>
              <a:t>ons</a:t>
            </a:r>
            <a:r>
              <a:rPr lang="en-GB" dirty="0" smtClean="0"/>
              <a:t> of 30 July 2011</a:t>
            </a:r>
            <a:br>
              <a:rPr lang="en-GB" dirty="0" smtClean="0"/>
            </a:br>
            <a:r>
              <a:rPr lang="en-GB" sz="3600" dirty="0" smtClean="0"/>
              <a:t>M.J. Barnes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17526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Acknowledgements:</a:t>
            </a:r>
          </a:p>
          <a:p>
            <a:r>
              <a:rPr lang="en-GB" sz="2400" dirty="0" smtClean="0"/>
              <a:t>Alain Antoine, Nicolas </a:t>
            </a:r>
            <a:r>
              <a:rPr lang="en-GB" sz="2400" dirty="0" err="1" smtClean="0"/>
              <a:t>Magnin</a:t>
            </a:r>
            <a:r>
              <a:rPr lang="en-GB" sz="2400" dirty="0" smtClean="0"/>
              <a:t>, </a:t>
            </a:r>
            <a:r>
              <a:rPr lang="en-GB" sz="2400" dirty="0" smtClean="0"/>
              <a:t>Volker </a:t>
            </a:r>
            <a:r>
              <a:rPr lang="en-GB" sz="2400" dirty="0" err="1" smtClean="0"/>
              <a:t>Mertens</a:t>
            </a:r>
            <a:r>
              <a:rPr lang="en-GB" sz="2400" dirty="0" smtClean="0"/>
              <a:t> &amp; </a:t>
            </a:r>
            <a:r>
              <a:rPr lang="en-GB" sz="2400" dirty="0" err="1" smtClean="0"/>
              <a:t>Rodolphe</a:t>
            </a:r>
            <a:r>
              <a:rPr lang="en-GB" sz="2400" dirty="0" smtClean="0"/>
              <a:t> </a:t>
            </a:r>
            <a:r>
              <a:rPr lang="en-GB" sz="2400" dirty="0" err="1" smtClean="0"/>
              <a:t>Rosol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419100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Notes: 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4 PFNs per Point 2 &amp; Point 8 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1 RCPS charges 2 PFNs, hence 2 RCPS at each of Pt2 &amp; Pt8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600200" y="2810062"/>
            <a:ext cx="4572000" cy="3847760"/>
            <a:chOff x="1600200" y="2810062"/>
            <a:chExt cx="4572000" cy="3847760"/>
          </a:xfrm>
        </p:grpSpPr>
        <p:grpSp>
          <p:nvGrpSpPr>
            <p:cNvPr id="16" name="Group 15"/>
            <p:cNvGrpSpPr/>
            <p:nvPr/>
          </p:nvGrpSpPr>
          <p:grpSpPr>
            <a:xfrm>
              <a:off x="1600200" y="2810062"/>
              <a:ext cx="4572000" cy="3847760"/>
              <a:chOff x="1600200" y="2810062"/>
              <a:chExt cx="4572000" cy="3847760"/>
            </a:xfrm>
          </p:grpSpPr>
          <p:pic>
            <p:nvPicPr>
              <p:cNvPr id="11" name="Picture 10" descr="SnipImage1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600200" y="2810062"/>
                <a:ext cx="4572000" cy="695138"/>
              </a:xfrm>
              <a:prstGeom prst="rect">
                <a:avLst/>
              </a:prstGeom>
            </p:spPr>
          </p:pic>
          <p:grpSp>
            <p:nvGrpSpPr>
              <p:cNvPr id="9" name="Group 8"/>
              <p:cNvGrpSpPr/>
              <p:nvPr/>
            </p:nvGrpSpPr>
            <p:grpSpPr>
              <a:xfrm>
                <a:off x="1600200" y="3419662"/>
                <a:ext cx="4572000" cy="3238160"/>
                <a:chOff x="2438400" y="3419662"/>
                <a:chExt cx="4572000" cy="3238160"/>
              </a:xfrm>
            </p:grpSpPr>
            <p:pic>
              <p:nvPicPr>
                <p:cNvPr id="4" name="Picture 3" descr="SnipImage.JPG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2895600" y="4001684"/>
                  <a:ext cx="3505200" cy="2656138"/>
                </a:xfrm>
                <a:prstGeom prst="rect">
                  <a:avLst/>
                </a:prstGeom>
              </p:spPr>
            </p:pic>
            <p:sp>
              <p:nvSpPr>
                <p:cNvPr id="6" name="TextBox 5"/>
                <p:cNvSpPr txBox="1"/>
                <p:nvPr/>
              </p:nvSpPr>
              <p:spPr>
                <a:xfrm>
                  <a:off x="4114800" y="5410200"/>
                  <a:ext cx="762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rgbClr val="FF0000"/>
                      </a:solidFill>
                    </a:rPr>
                    <a:t>PFN</a:t>
                  </a:r>
                  <a:endParaRPr lang="en-GB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2971800" y="4876800"/>
                  <a:ext cx="762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rgbClr val="FF0000"/>
                      </a:solidFill>
                    </a:rPr>
                    <a:t>DS</a:t>
                  </a:r>
                  <a:endParaRPr lang="en-GB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5257800" y="4953000"/>
                  <a:ext cx="762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srgbClr val="FF0000"/>
                      </a:solidFill>
                    </a:rPr>
                    <a:t>M</a:t>
                  </a:r>
                  <a:r>
                    <a:rPr lang="en-GB" b="1" dirty="0" smtClean="0">
                      <a:solidFill>
                        <a:srgbClr val="FF0000"/>
                      </a:solidFill>
                    </a:rPr>
                    <a:t>S</a:t>
                  </a:r>
                  <a:endParaRPr lang="en-GB" b="1" dirty="0">
                    <a:solidFill>
                      <a:srgbClr val="FF0000"/>
                    </a:solidFill>
                  </a:endParaRPr>
                </a:p>
              </p:txBody>
            </p:sp>
            <p:pic>
              <p:nvPicPr>
                <p:cNvPr id="5" name="Picture 4" descr="SnipImage1.JPG"/>
                <p:cNvPicPr>
                  <a:picLocks noChangeAspect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2438400" y="3419662"/>
                  <a:ext cx="4572000" cy="695138"/>
                </a:xfrm>
                <a:prstGeom prst="rect">
                  <a:avLst/>
                </a:prstGeom>
              </p:spPr>
            </p:pic>
          </p:grpSp>
          <p:sp>
            <p:nvSpPr>
              <p:cNvPr id="12" name="Rectangle 11"/>
              <p:cNvSpPr/>
              <p:nvPr/>
            </p:nvSpPr>
            <p:spPr>
              <a:xfrm>
                <a:off x="2743200" y="2819400"/>
                <a:ext cx="838200" cy="228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739600" y="3024000"/>
                <a:ext cx="72000" cy="144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4" name="Straight Connector 13"/>
            <p:cNvCxnSpPr/>
            <p:nvPr/>
          </p:nvCxnSpPr>
          <p:spPr>
            <a:xfrm rot="5400000">
              <a:off x="2584800" y="3362400"/>
              <a:ext cx="36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RECAP OF MKI2 EVENTS UP TO 29/7/2011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" y="457200"/>
            <a:ext cx="8991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1600" dirty="0" smtClean="0"/>
              <a:t> At 16:30:43hrs, on 28/7/2011 , an erratic turn-on of MKI2 MS3 at </a:t>
            </a:r>
            <a:r>
              <a:rPr lang="en-GB" sz="1600" b="1" u="sng" dirty="0" smtClean="0"/>
              <a:t>full</a:t>
            </a:r>
            <a:r>
              <a:rPr lang="en-GB" sz="1600" dirty="0" smtClean="0"/>
              <a:t> PFN voltage;</a:t>
            </a:r>
          </a:p>
          <a:p>
            <a:pPr>
              <a:buFont typeface="Wingdings" pitchFamily="2" charset="2"/>
              <a:buChar char="Ø"/>
            </a:pPr>
            <a:r>
              <a:rPr lang="en-GB" sz="1600" dirty="0"/>
              <a:t> </a:t>
            </a:r>
            <a:r>
              <a:rPr lang="en-GB" sz="1600" dirty="0" smtClean="0"/>
              <a:t>Interlocks detected erratic and correctly triggers MS and DS of system. Hence all 4 kicker magnets pulsed for up to 4.5µs, emptying PFNs of energy.</a:t>
            </a:r>
          </a:p>
          <a:p>
            <a:pPr>
              <a:buFont typeface="Wingdings" pitchFamily="2" charset="2"/>
              <a:buChar char="Ø"/>
            </a:pPr>
            <a:r>
              <a:rPr lang="en-GB" sz="1600" dirty="0"/>
              <a:t> </a:t>
            </a:r>
            <a:r>
              <a:rPr lang="en-GB" sz="1600" dirty="0" smtClean="0"/>
              <a:t>Circulating </a:t>
            </a:r>
            <a:r>
              <a:rPr lang="en-GB" sz="1600" dirty="0"/>
              <a:t>beam was not in </a:t>
            </a:r>
            <a:r>
              <a:rPr lang="en-GB" sz="1600" dirty="0" smtClean="0"/>
              <a:t>IP2 and therefore not disturbed. </a:t>
            </a:r>
          </a:p>
          <a:p>
            <a:pPr>
              <a:buFont typeface="Wingdings" pitchFamily="2" charset="2"/>
              <a:buChar char="Ø"/>
            </a:pPr>
            <a:r>
              <a:rPr lang="en-GB" sz="1600" dirty="0"/>
              <a:t> </a:t>
            </a:r>
            <a:r>
              <a:rPr lang="en-GB" sz="1600" dirty="0" smtClean="0"/>
              <a:t>Batch</a:t>
            </a:r>
            <a:r>
              <a:rPr lang="en-GB" sz="1600" dirty="0"/>
              <a:t> </a:t>
            </a:r>
            <a:r>
              <a:rPr lang="en-GB" sz="1600" dirty="0" smtClean="0"/>
              <a:t>was extracted from SPS but saw </a:t>
            </a:r>
            <a:r>
              <a:rPr lang="en-GB" sz="1600" dirty="0"/>
              <a:t>no kick </a:t>
            </a:r>
            <a:r>
              <a:rPr lang="en-GB" sz="1600" dirty="0" smtClean="0"/>
              <a:t>at MKI and </a:t>
            </a:r>
            <a:r>
              <a:rPr lang="en-GB" sz="1600" dirty="0"/>
              <a:t>went straight into the </a:t>
            </a:r>
            <a:r>
              <a:rPr lang="en-GB" sz="1600" dirty="0" err="1" smtClean="0"/>
              <a:t>TDI</a:t>
            </a:r>
            <a:r>
              <a:rPr lang="en-GB" sz="1600" dirty="0" smtClean="0"/>
              <a:t>.</a:t>
            </a:r>
          </a:p>
          <a:p>
            <a:r>
              <a:rPr lang="en-GB" sz="1600" dirty="0" smtClean="0"/>
              <a:t>Note: this MS was put in place during last TS and has since made 5 </a:t>
            </a:r>
            <a:r>
              <a:rPr lang="en-GB" sz="1600" dirty="0" err="1" smtClean="0"/>
              <a:t>erratics</a:t>
            </a:r>
            <a:r>
              <a:rPr lang="en-GB" sz="1600" dirty="0" smtClean="0"/>
              <a:t> (only last 2 effected beam).</a:t>
            </a:r>
          </a:p>
          <a:p>
            <a:endParaRPr lang="en-GB" sz="1600" dirty="0" smtClean="0"/>
          </a:p>
          <a:p>
            <a:pPr>
              <a:buFont typeface="Wingdings" pitchFamily="2" charset="2"/>
              <a:buChar char="Ø"/>
            </a:pPr>
            <a:r>
              <a:rPr lang="en-GB" sz="1600" dirty="0" smtClean="0"/>
              <a:t> At 18:03:09hrs , on 28/7/2011 , an erratic turn-on of MKI2 MS3 occurred </a:t>
            </a:r>
            <a:r>
              <a:rPr lang="en-GB" sz="1600" b="1" dirty="0" smtClean="0"/>
              <a:t>during resonant charging </a:t>
            </a:r>
            <a:r>
              <a:rPr lang="en-GB" sz="1600" dirty="0" smtClean="0"/>
              <a:t>– sending current to one of the four kicker magnets (Not usual to have an erratic at such low voltage);</a:t>
            </a:r>
          </a:p>
          <a:p>
            <a:pPr>
              <a:buFont typeface="Wingdings" pitchFamily="2" charset="2"/>
              <a:buChar char="Ø"/>
            </a:pPr>
            <a:r>
              <a:rPr lang="en-GB" sz="1600" dirty="0" smtClean="0"/>
              <a:t> Interlocks did NOT detect erratic of MS3 (at 33kV): hence no immediate action was taken to turn-on other </a:t>
            </a:r>
            <a:r>
              <a:rPr lang="en-GB" sz="1600" dirty="0" err="1" smtClean="0"/>
              <a:t>thyratrons</a:t>
            </a:r>
            <a:r>
              <a:rPr lang="en-GB" sz="1600" dirty="0" smtClean="0"/>
              <a:t>.  PFNs correctly discharged via the DS after 4ms (no further magnet current);</a:t>
            </a:r>
          </a:p>
          <a:p>
            <a:pPr>
              <a:buFont typeface="Wingdings" pitchFamily="2" charset="2"/>
              <a:buChar char="Ø"/>
            </a:pPr>
            <a:r>
              <a:rPr lang="en-GB" sz="1600" dirty="0" smtClean="0"/>
              <a:t> The failure occurred early in the charging  process, and the extraction from the SPS was inhibited;</a:t>
            </a:r>
          </a:p>
          <a:p>
            <a:pPr>
              <a:buFont typeface="Wingdings" pitchFamily="2" charset="2"/>
              <a:buChar char="Ø"/>
            </a:pPr>
            <a:r>
              <a:rPr lang="en-GB" sz="1600" dirty="0" smtClean="0"/>
              <a:t> Circulating beam was swept over the aperture and protection elements (~17% of normal kick) for ~9µs.</a:t>
            </a:r>
            <a:endParaRPr lang="en-GB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76200" y="35814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Intervention on morning of 29/7/2011: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28600" y="4114800"/>
            <a:ext cx="2286000" cy="2014954"/>
            <a:chOff x="457200" y="4462046"/>
            <a:chExt cx="2286000" cy="2014954"/>
          </a:xfrm>
        </p:grpSpPr>
        <p:pic>
          <p:nvPicPr>
            <p:cNvPr id="15" name="Picture 14" descr="IMG_0669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7000" y="4857000"/>
              <a:ext cx="2160000" cy="16200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457200" y="4462046"/>
              <a:ext cx="2286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MS3 exchanged for spare</a:t>
              </a:r>
              <a:endParaRPr lang="en-GB" sz="1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5400000">
              <a:off x="533400" y="5029200"/>
              <a:ext cx="457200" cy="1588"/>
            </a:xfrm>
            <a:prstGeom prst="straightConnector1">
              <a:avLst/>
            </a:prstGeom>
            <a:ln w="1905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2667000" y="4038600"/>
            <a:ext cx="2667000" cy="2337375"/>
            <a:chOff x="3352800" y="4215825"/>
            <a:chExt cx="2667000" cy="2337375"/>
          </a:xfrm>
        </p:grpSpPr>
        <p:pic>
          <p:nvPicPr>
            <p:cNvPr id="12" name="Picture 11" descr="IMG_0664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54400" y="4876800"/>
              <a:ext cx="2235200" cy="16764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3352800" y="4215825"/>
              <a:ext cx="2667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All 6 erratic detection cards, for MS3 replaced.</a:t>
              </a:r>
              <a:endParaRPr lang="en-GB" sz="1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21" name="Straight Arrow Connector 20"/>
            <p:cNvCxnSpPr>
              <a:endCxn id="22" idx="0"/>
            </p:cNvCxnSpPr>
            <p:nvPr/>
          </p:nvCxnSpPr>
          <p:spPr>
            <a:xfrm rot="5400000">
              <a:off x="3124200" y="5257800"/>
              <a:ext cx="1066800" cy="1588"/>
            </a:xfrm>
            <a:prstGeom prst="straightConnector1">
              <a:avLst/>
            </a:prstGeom>
            <a:ln w="1905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ounded Rectangle 21"/>
            <p:cNvSpPr/>
            <p:nvPr/>
          </p:nvSpPr>
          <p:spPr>
            <a:xfrm>
              <a:off x="3429000" y="5791200"/>
              <a:ext cx="457200" cy="228600"/>
            </a:xfrm>
            <a:prstGeom prst="roundRect">
              <a:avLst/>
            </a:prstGeom>
            <a:noFill/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410200" y="3962400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Cards used to retrigger MSs replaced;</a:t>
            </a:r>
            <a:b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Some 50 ohm LEMO terminations, on the retriggering chain, replaced. </a:t>
            </a:r>
            <a:b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GB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8" name="Picture 27" descr="IMG_066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4800600"/>
            <a:ext cx="2160000" cy="162000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04800" y="6400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Local operation, </a:t>
            </a:r>
            <a:r>
              <a:rPr lang="en-GB" dirty="0" err="1" smtClean="0"/>
              <a:t>SoftStarts</a:t>
            </a:r>
            <a:r>
              <a:rPr lang="en-GB" dirty="0" smtClean="0"/>
              <a:t> and Inject and Dump did not result in any further </a:t>
            </a:r>
            <a:r>
              <a:rPr lang="en-GB" dirty="0" err="1" smtClean="0"/>
              <a:t>erratics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24000" y="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err="1" smtClean="0"/>
              <a:t>Erratics</a:t>
            </a:r>
            <a:r>
              <a:rPr lang="en-GB" sz="2800" dirty="0" smtClean="0"/>
              <a:t> of 30/7/2011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5334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 MS3 erratic during </a:t>
            </a:r>
            <a:r>
              <a:rPr lang="en-GB" dirty="0" err="1" smtClean="0"/>
              <a:t>SoftStart</a:t>
            </a:r>
            <a:r>
              <a:rPr lang="en-GB" dirty="0" smtClean="0"/>
              <a:t> @ ~04:30hrs, at 51.6kV (</a:t>
            </a:r>
            <a:r>
              <a:rPr lang="en-GB" b="1" dirty="0" smtClean="0"/>
              <a:t>2kV above nominal</a:t>
            </a:r>
            <a:r>
              <a:rPr lang="en-GB" dirty="0" smtClean="0"/>
              <a:t>). Erratic was correctly detected, resulting in the turn-on of all 4 MS.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MS3 erratic, during </a:t>
            </a:r>
            <a:r>
              <a:rPr lang="en-GB" dirty="0" err="1" smtClean="0"/>
              <a:t>SoftStart</a:t>
            </a:r>
            <a:r>
              <a:rPr lang="en-GB" dirty="0" smtClean="0"/>
              <a:t> @ ~15:06hrs, at 50.4kV (</a:t>
            </a:r>
            <a:r>
              <a:rPr lang="en-GB" b="1" dirty="0" smtClean="0"/>
              <a:t>0.8kV above nominal</a:t>
            </a:r>
            <a:r>
              <a:rPr lang="en-GB" dirty="0" smtClean="0"/>
              <a:t>). Erratic was correctly detected, resulting in the turn-on of all 4 MS.  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14" name="Picture 13" descr="MKI2_30July2011-m3erratic-scop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676400"/>
            <a:ext cx="2160000" cy="1728000"/>
          </a:xfrm>
          <a:prstGeom prst="rect">
            <a:avLst/>
          </a:prstGeom>
        </p:spPr>
      </p:pic>
      <p:pic>
        <p:nvPicPr>
          <p:cNvPr id="18" name="Picture 17" descr="MKI2_30July2011-m3erratic2-scop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1701000"/>
            <a:ext cx="2160000" cy="1728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6200" y="33528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Intervention on afternoon of 30/7/2011: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228600" y="3733800"/>
            <a:ext cx="8153400" cy="2743200"/>
            <a:chOff x="228600" y="3810000"/>
            <a:chExt cx="8153400" cy="2743200"/>
          </a:xfrm>
        </p:grpSpPr>
        <p:pic>
          <p:nvPicPr>
            <p:cNvPr id="20" name="Picture 19" descr="IMG_0659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9600" y="4393200"/>
              <a:ext cx="1620000" cy="2160000"/>
            </a:xfrm>
            <a:prstGeom prst="rect">
              <a:avLst/>
            </a:prstGeom>
          </p:spPr>
        </p:pic>
        <p:pic>
          <p:nvPicPr>
            <p:cNvPr id="21" name="Picture 20" descr="IMG_0666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19600" y="4393200"/>
              <a:ext cx="1620000" cy="21600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228600" y="3810000"/>
              <a:ext cx="2286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Magnetic cores added to trigger inputs of MS3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5400000">
              <a:off x="1028703" y="4533901"/>
              <a:ext cx="609597" cy="76199"/>
            </a:xfrm>
            <a:prstGeom prst="straightConnector1">
              <a:avLst/>
            </a:prstGeom>
            <a:ln w="1905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096000" y="5410200"/>
              <a:ext cx="2286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Diagnostics added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96000" y="4267200"/>
              <a:ext cx="2286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Power supply and crate for MS3 heater/reservoir replaced.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4267200" y="4343400"/>
              <a:ext cx="685800" cy="609600"/>
            </a:xfrm>
            <a:prstGeom prst="straightConnector1">
              <a:avLst/>
            </a:prstGeom>
            <a:ln w="1905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ounded Rectangle 29"/>
            <p:cNvSpPr/>
            <p:nvPr/>
          </p:nvSpPr>
          <p:spPr>
            <a:xfrm>
              <a:off x="4953000" y="4648200"/>
              <a:ext cx="152400" cy="913606"/>
            </a:xfrm>
            <a:prstGeom prst="roundRect">
              <a:avLst/>
            </a:prstGeom>
            <a:noFill/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429000" y="3810000"/>
              <a:ext cx="2286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Trigger units for MS3 replaced.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rot="10800000">
              <a:off x="5410200" y="4572000"/>
              <a:ext cx="762000" cy="304800"/>
            </a:xfrm>
            <a:prstGeom prst="straightConnector1">
              <a:avLst/>
            </a:prstGeom>
            <a:ln w="1905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10800000" flipV="1">
              <a:off x="5486400" y="5562600"/>
              <a:ext cx="762000" cy="228600"/>
            </a:xfrm>
            <a:prstGeom prst="straightConnector1">
              <a:avLst/>
            </a:prstGeom>
            <a:ln w="1905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304800" y="6400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Local operation, </a:t>
            </a:r>
            <a:r>
              <a:rPr lang="en-GB" dirty="0" err="1" smtClean="0"/>
              <a:t>SoftStarts</a:t>
            </a:r>
            <a:r>
              <a:rPr lang="en-GB" dirty="0" smtClean="0"/>
              <a:t> and Inject and Dump did not result in any further </a:t>
            </a:r>
            <a:r>
              <a:rPr lang="en-GB" dirty="0" err="1" smtClean="0"/>
              <a:t>erratics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Plans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762000"/>
            <a:ext cx="861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 If there is another erratic on MKI2 MS3 I should be called and will go down to UA23 to analyze the waveforms on two scopes we left there. 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Carry out some checks on trigger cables for MS3.</a:t>
            </a:r>
          </a:p>
          <a:p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If </a:t>
            </a:r>
            <a:r>
              <a:rPr lang="en-GB" dirty="0" smtClean="0"/>
              <a:t>the measurements show a faulty triggering from a trigger unit we will follow that up. If not, it suggests a problem with the MS3 (since trigger units and heater power supply are now replaced) -- in which case the spare MS from point 8 or the lab test cage will need to be transported to point 2 and exchanged for MS3. </a:t>
            </a:r>
          </a:p>
          <a:p>
            <a:r>
              <a:rPr lang="en-GB" dirty="0" smtClean="0"/>
              <a:t>(NOTE: the present MS3 switch, point 2, did have an erratic on July 4th (early morning) immediately before the TS - so maybe it has a weakness too.)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318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MKI2 thyratron erratics (untriggered) turn-ons of 30 July 2011 M.J. Barnes</vt:lpstr>
      <vt:lpstr>Slide 2</vt:lpstr>
      <vt:lpstr>Slide 3</vt:lpstr>
      <vt:lpstr>Slide 4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barnesm</dc:creator>
  <cp:lastModifiedBy>abconf</cp:lastModifiedBy>
  <cp:revision>44</cp:revision>
  <dcterms:created xsi:type="dcterms:W3CDTF">2011-07-29T05:08:48Z</dcterms:created>
  <dcterms:modified xsi:type="dcterms:W3CDTF">2011-07-31T08:08:10Z</dcterms:modified>
</cp:coreProperties>
</file>