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51" r:id="rId2"/>
    <p:sldId id="1131" r:id="rId3"/>
    <p:sldId id="1132" r:id="rId4"/>
    <p:sldId id="1152" r:id="rId5"/>
    <p:sldId id="1153" r:id="rId6"/>
    <p:sldId id="1138" r:id="rId7"/>
    <p:sldId id="1150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3" d="100"/>
          <a:sy n="83" d="100"/>
        </p:scale>
        <p:origin x="-930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01/06/2011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LMC - R. Assmann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LMC - R. Assmann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01/06/2011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01/06/2011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01.06.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692620"/>
            <a:ext cx="8964610" cy="5760800"/>
          </a:xfrm>
        </p:spPr>
        <p:txBody>
          <a:bodyPr/>
          <a:lstStyle/>
          <a:p>
            <a:pPr lvl="0"/>
            <a:r>
              <a:rPr lang="en-US" dirty="0" smtClean="0"/>
              <a:t>07:45 injection for physics</a:t>
            </a:r>
          </a:p>
          <a:p>
            <a:pPr lvl="0"/>
            <a:r>
              <a:rPr lang="en-US" dirty="0" smtClean="0"/>
              <a:t>09:17 Ramp. Dump: collimator temperature</a:t>
            </a:r>
          </a:p>
          <a:p>
            <a:pPr lvl="0"/>
            <a:r>
              <a:rPr lang="en-US" dirty="0" smtClean="0"/>
              <a:t>10:16 Injection pilot. Increase bunch length 1.2ns to 1.25ns.</a:t>
            </a:r>
          </a:p>
          <a:p>
            <a:pPr lvl="0"/>
            <a:r>
              <a:rPr lang="en-US" dirty="0" smtClean="0"/>
              <a:t>10:20 SPS intervention as planned. No beam for injection.</a:t>
            </a:r>
          </a:p>
          <a:p>
            <a:pPr lvl="0"/>
            <a:r>
              <a:rPr lang="en-US" dirty="0" smtClean="0"/>
              <a:t>11:36 Injection setup 144b. </a:t>
            </a:r>
          </a:p>
          <a:p>
            <a:pPr lvl="1"/>
            <a:r>
              <a:rPr lang="en-US" dirty="0" smtClean="0"/>
              <a:t>A few injectors issues on the way. Injection of 1092b with 144b batches. Beam dump test. All fine (vacuum, …).</a:t>
            </a:r>
          </a:p>
          <a:p>
            <a:pPr lvl="0"/>
            <a:r>
              <a:rPr lang="en-US" dirty="0" smtClean="0"/>
              <a:t>17:04 Injection for physics with 108b batches.</a:t>
            </a:r>
          </a:p>
          <a:p>
            <a:pPr lvl="0"/>
            <a:r>
              <a:rPr lang="en-US" dirty="0" smtClean="0"/>
              <a:t>18:50 Ramp.</a:t>
            </a:r>
          </a:p>
          <a:p>
            <a:pPr lvl="0"/>
            <a:r>
              <a:rPr lang="en-US" dirty="0" smtClean="0"/>
              <a:t>19:31 Stable beams. Fill #1835. </a:t>
            </a:r>
            <a:r>
              <a:rPr lang="en-US" dirty="0" err="1" smtClean="0"/>
              <a:t>Lumi</a:t>
            </a:r>
            <a:r>
              <a:rPr lang="en-US" dirty="0" smtClean="0"/>
              <a:t> ~1.2e33.</a:t>
            </a:r>
          </a:p>
          <a:p>
            <a:pPr lvl="0"/>
            <a:r>
              <a:rPr lang="en-US" dirty="0" smtClean="0"/>
              <a:t>20:37 Beam dump. </a:t>
            </a:r>
          </a:p>
          <a:p>
            <a:pPr lvl="1"/>
            <a:r>
              <a:rPr lang="en-US" dirty="0" smtClean="0"/>
              <a:t>Collimation crate IR5R down (SEU?). Lost </a:t>
            </a:r>
            <a:r>
              <a:rPr lang="en-US" dirty="0" err="1" smtClean="0"/>
              <a:t>cryo</a:t>
            </a:r>
            <a:r>
              <a:rPr lang="en-US" dirty="0" smtClean="0"/>
              <a:t> maintain S78 (SEU?). S78 tripped. Access for collimation crate.</a:t>
            </a:r>
          </a:p>
          <a:p>
            <a:pPr lvl="0"/>
            <a:r>
              <a:rPr lang="en-US" dirty="0" smtClean="0"/>
              <a:t>22:44 Cycling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31/05/2011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to Wednesday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41550" b="29102"/>
          <a:stretch/>
        </p:blipFill>
        <p:spPr>
          <a:xfrm>
            <a:off x="0" y="3717040"/>
            <a:ext cx="9160381" cy="20162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7696455">
            <a:off x="6869714" y="2094267"/>
            <a:ext cx="2793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Collimator temperature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7696455">
            <a:off x="6565801" y="292805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RF arc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7696455">
            <a:off x="4492385" y="2161038"/>
            <a:ext cx="2645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QPS noise </a:t>
            </a:r>
            <a:r>
              <a:rPr lang="en-US" dirty="0" smtClean="0">
                <a:sym typeface="Wingdings"/>
              </a:rPr>
              <a:t> quench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7696455">
            <a:off x="3756154" y="2775585"/>
            <a:ext cx="1196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UFO IR2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7696455">
            <a:off x="202181" y="2720170"/>
            <a:ext cx="1253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Cryo</a:t>
            </a:r>
            <a:r>
              <a:rPr lang="en-US" dirty="0" smtClean="0"/>
              <a:t> S56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7696455">
            <a:off x="1870504" y="2729580"/>
            <a:ext cx="1253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/>
              <a:t>Cryo</a:t>
            </a:r>
            <a:r>
              <a:rPr lang="en-US" dirty="0" smtClean="0"/>
              <a:t> S34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7696455">
            <a:off x="767167" y="2003162"/>
            <a:ext cx="2828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Injection </a:t>
            </a:r>
            <a:r>
              <a:rPr lang="en-US" sz="1400" dirty="0" smtClean="0"/>
              <a:t>preparation for 144b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14409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 Heating by EM fields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3933" t="15294" r="674" b="2856"/>
          <a:stretch/>
        </p:blipFill>
        <p:spPr>
          <a:xfrm>
            <a:off x="35370" y="690035"/>
            <a:ext cx="8857230" cy="60514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47830" y="1988800"/>
            <a:ext cx="1908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FF99"/>
                </a:solidFill>
              </a:rPr>
              <a:t>Bunch Length</a:t>
            </a:r>
            <a:endParaRPr lang="en-US" b="1" dirty="0">
              <a:solidFill>
                <a:srgbClr val="99FF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342" y="3573020"/>
            <a:ext cx="16670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DDDDD"/>
                </a:solidFill>
              </a:rPr>
              <a:t>Collimator</a:t>
            </a:r>
          </a:p>
          <a:p>
            <a:pPr algn="r"/>
            <a:r>
              <a:rPr lang="en-US" b="1" dirty="0" smtClean="0">
                <a:solidFill>
                  <a:srgbClr val="DDDDDD"/>
                </a:solidFill>
              </a:rPr>
              <a:t>temperature</a:t>
            </a:r>
            <a:endParaRPr lang="en-US" b="1" dirty="0">
              <a:solidFill>
                <a:srgbClr val="DDDDDD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95670" y="1268700"/>
            <a:ext cx="1224170" cy="230432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48330" y="1340710"/>
            <a:ext cx="1224170" cy="230432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8748580" y="1196690"/>
            <a:ext cx="0" cy="446462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DDDDDD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8014301" y="3054771"/>
            <a:ext cx="106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DDDDD"/>
                </a:solidFill>
              </a:rPr>
              <a:t>25 deg.</a:t>
            </a:r>
            <a:endParaRPr lang="en-US" b="1" dirty="0">
              <a:solidFill>
                <a:srgbClr val="DDDDDD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331550" y="2708900"/>
            <a:ext cx="0" cy="158422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rgbClr val="99FF99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 rot="16200000">
            <a:off x="643658" y="3324784"/>
            <a:ext cx="911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99FF99"/>
                </a:solidFill>
              </a:rPr>
              <a:t>0.5 ns</a:t>
            </a:r>
            <a:endParaRPr lang="en-US" b="1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69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02.06.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80" y="692620"/>
            <a:ext cx="8964610" cy="5760800"/>
          </a:xfrm>
        </p:spPr>
        <p:txBody>
          <a:bodyPr/>
          <a:lstStyle/>
          <a:p>
            <a:pPr lvl="0"/>
            <a:r>
              <a:rPr lang="en-US" dirty="0" smtClean="0"/>
              <a:t>00:31 Injection</a:t>
            </a:r>
          </a:p>
          <a:p>
            <a:pPr lvl="0"/>
            <a:r>
              <a:rPr lang="en-US" dirty="0" smtClean="0"/>
              <a:t>01:29 Ramp</a:t>
            </a:r>
          </a:p>
          <a:p>
            <a:r>
              <a:rPr lang="en-US" dirty="0" smtClean="0"/>
              <a:t>02:03 Stable beams. Fill #1836. </a:t>
            </a:r>
            <a:r>
              <a:rPr lang="en-US" dirty="0" err="1" smtClean="0"/>
              <a:t>Lumi</a:t>
            </a:r>
            <a:r>
              <a:rPr lang="en-US" dirty="0" smtClean="0"/>
              <a:t> ~1.2e33.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31/05/2011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into Stable Beams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  <p:pic>
        <p:nvPicPr>
          <p:cNvPr id="46082" name="Picture 2" descr="http://cs-ccr-www3.cern.ch/vistar_capture/lhc3.png?0.7120582037285401"/>
          <p:cNvPicPr>
            <a:picLocks noChangeAspect="1" noChangeArrowheads="1"/>
          </p:cNvPicPr>
          <p:nvPr/>
        </p:nvPicPr>
        <p:blipFill>
          <a:blip r:embed="rId2" cstate="print"/>
          <a:srcRect t="40951" b="28599"/>
          <a:stretch>
            <a:fillRect/>
          </a:stretch>
        </p:blipFill>
        <p:spPr bwMode="auto">
          <a:xfrm>
            <a:off x="0" y="3717040"/>
            <a:ext cx="9144000" cy="208829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17696455">
            <a:off x="4565474" y="2357423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Collimator rack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7696455">
            <a:off x="5236711" y="2732430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S78 trip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  <p:pic>
        <p:nvPicPr>
          <p:cNvPr id="27650" name="Picture 2" descr="http://lhc-statistics.web.cern.ch/LHC-Statistics/PRO/Plots/2011/LHC2011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859955"/>
            <a:ext cx="7381875" cy="5305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8828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Physics fills over long weekend (1092 x 1092 bunches, 108b injections).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Average bunch intensity: ~ 1.2e11 p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End of fills (if any):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Try to reduce DS losses with TCL collimators (open now)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RF cavity switch off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LMC - R. Assmann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01/06/2011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931800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45425</TotalTime>
  <Words>265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Wednesday 01.06.</vt:lpstr>
      <vt:lpstr>Tuesday to Wednesday</vt:lpstr>
      <vt:lpstr>Collimator Heating by EM fields</vt:lpstr>
      <vt:lpstr>Thursday 02.06.</vt:lpstr>
      <vt:lpstr>Back into Stable Beams</vt:lpstr>
      <vt:lpstr>Luminosity Production</vt:lpstr>
      <vt:lpstr>Ahead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2674</cp:revision>
  <dcterms:created xsi:type="dcterms:W3CDTF">2010-07-26T05:43:59Z</dcterms:created>
  <dcterms:modified xsi:type="dcterms:W3CDTF">2011-06-03T20:52:10Z</dcterms:modified>
</cp:coreProperties>
</file>