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673" r:id="rId2"/>
    <p:sldId id="781" r:id="rId3"/>
    <p:sldId id="746" r:id="rId4"/>
    <p:sldId id="752" r:id="rId5"/>
    <p:sldId id="779" r:id="rId6"/>
    <p:sldId id="775" r:id="rId7"/>
    <p:sldId id="776" r:id="rId8"/>
    <p:sldId id="777" r:id="rId9"/>
    <p:sldId id="764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3882" autoAdjust="0"/>
  </p:normalViewPr>
  <p:slideViewPr>
    <p:cSldViewPr>
      <p:cViewPr varScale="1">
        <p:scale>
          <a:sx n="73" d="100"/>
          <a:sy n="73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5/22/2011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21/5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2057400"/>
          </a:xfrm>
        </p:spPr>
        <p:txBody>
          <a:bodyPr/>
          <a:lstStyle/>
          <a:p>
            <a:pPr lvl="0"/>
            <a:r>
              <a:rPr lang="en-US" sz="2400" dirty="0" smtClean="0"/>
              <a:t>12:00 End of STABLE BEAMS 1798: 18.8 pb-1 in 9 h</a:t>
            </a:r>
          </a:p>
          <a:p>
            <a:pPr lvl="0"/>
            <a:r>
              <a:rPr lang="en-US" sz="2400" dirty="0" smtClean="0"/>
              <a:t>12:00-14:00: RF tests – study of transient during klystron switch off</a:t>
            </a:r>
          </a:p>
          <a:p>
            <a:pPr lvl="0"/>
            <a:r>
              <a:rPr lang="en-US" sz="2400" dirty="0" smtClean="0"/>
              <a:t>14:00-18:00: ramp down and access for ATLAS and QPS controller reset.</a:t>
            </a:r>
          </a:p>
          <a:p>
            <a:pPr lvl="0"/>
            <a:r>
              <a:rPr lang="en-US" sz="2400" dirty="0" smtClean="0"/>
              <a:t>OK from </a:t>
            </a:r>
            <a:r>
              <a:rPr lang="en-US" sz="2400" dirty="0" err="1" smtClean="0"/>
              <a:t>rMPP</a:t>
            </a:r>
            <a:r>
              <a:rPr lang="en-US" sz="2400" dirty="0" smtClean="0"/>
              <a:t> to go ahead with 912 bunches</a:t>
            </a:r>
            <a:endParaRPr lang="en-US" sz="2400" dirty="0" smtClean="0"/>
          </a:p>
          <a:p>
            <a:pPr lvl="0"/>
            <a:r>
              <a:rPr lang="en-US" sz="2400" dirty="0" smtClean="0"/>
              <a:t>20:34 STABLE BEAMS #1799 - 912 </a:t>
            </a:r>
            <a:r>
              <a:rPr lang="en-US" sz="2400" dirty="0" smtClean="0"/>
              <a:t>bunches/train </a:t>
            </a:r>
            <a:r>
              <a:rPr lang="en-US" sz="2400" dirty="0" smtClean="0"/>
              <a:t>- Initial luminosity 8.5x10</a:t>
            </a:r>
            <a:r>
              <a:rPr lang="en-US" sz="2400" baseline="30000" dirty="0" smtClean="0"/>
              <a:t>32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-1. </a:t>
            </a:r>
            <a:r>
              <a:rPr lang="en-US" sz="2400" b="1" dirty="0" smtClean="0"/>
              <a:t>More than 10</a:t>
            </a:r>
            <a:r>
              <a:rPr lang="en-US" sz="2400" b="1" baseline="30000" dirty="0" smtClean="0"/>
              <a:t>14</a:t>
            </a:r>
            <a:r>
              <a:rPr lang="en-US" sz="2400" b="1" dirty="0" smtClean="0"/>
              <a:t> p/beam in </a:t>
            </a:r>
            <a:r>
              <a:rPr lang="en-US" sz="2400" b="1" dirty="0" smtClean="0"/>
              <a:t>collision</a:t>
            </a:r>
          </a:p>
          <a:p>
            <a:pPr lvl="0"/>
            <a:r>
              <a:rPr lang="en-US" sz="2400" dirty="0" smtClean="0"/>
              <a:t>07:00 </a:t>
            </a:r>
            <a:r>
              <a:rPr lang="en-US" sz="2400" dirty="0" smtClean="0"/>
              <a:t>Beam dump: end of STABLE BEAMS #1799: 25 pb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. </a:t>
            </a:r>
            <a:r>
              <a:rPr lang="en-US" sz="2400" b="1" dirty="0" smtClean="0"/>
              <a:t>Record integrated luminosity in 24 hours: 33.33 pb</a:t>
            </a:r>
            <a:r>
              <a:rPr lang="en-US" sz="2400" b="1" baseline="30000" dirty="0" smtClean="0"/>
              <a:t>-1</a:t>
            </a:r>
            <a:endParaRPr lang="en-US" sz="2400" b="1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1800" baseline="300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GB" sz="18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>
              <a:buNone/>
            </a:pPr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Abort gap population during fill 1798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038600" cy="5257800"/>
          </a:xfrm>
        </p:spPr>
        <p:txBody>
          <a:bodyPr/>
          <a:lstStyle/>
          <a:p>
            <a:r>
              <a:rPr lang="en-US" sz="1800" dirty="0" smtClean="0"/>
              <a:t>for B1, </a:t>
            </a:r>
            <a:r>
              <a:rPr lang="en-US" sz="1800" dirty="0" smtClean="0"/>
              <a:t>there has been a 2h long period (9:00-11:00) during which some unexplained </a:t>
            </a:r>
            <a:r>
              <a:rPr lang="en-US" sz="1800" dirty="0" err="1" smtClean="0"/>
              <a:t>debunching</a:t>
            </a:r>
            <a:r>
              <a:rPr lang="en-US" sz="1800" dirty="0" smtClean="0"/>
              <a:t> took place. </a:t>
            </a:r>
            <a:endParaRPr lang="en-US" sz="1800" dirty="0" smtClean="0"/>
          </a:p>
          <a:p>
            <a:r>
              <a:rPr lang="en-US" sz="1800" dirty="0" smtClean="0"/>
              <a:t>No correlation with RF activity or others. We </a:t>
            </a:r>
            <a:r>
              <a:rPr lang="en-US" sz="1800" dirty="0" smtClean="0"/>
              <a:t>will monitor next </a:t>
            </a:r>
            <a:r>
              <a:rPr lang="en-US" sz="1800" dirty="0" smtClean="0"/>
              <a:t>fills.</a:t>
            </a:r>
          </a:p>
          <a:p>
            <a:r>
              <a:rPr lang="en-US" sz="1800" dirty="0" smtClean="0"/>
              <a:t>Calibration for B1 and B2 abort gap population data to be verified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GB" sz="2400" dirty="0" smtClean="0"/>
          </a:p>
        </p:txBody>
      </p:sp>
      <p:pic>
        <p:nvPicPr>
          <p:cNvPr id="2050" name="Picture 2" descr="http://elogbook.cern.ch/eLogbook/attach_reader?attach_id=11605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4340" y="975360"/>
            <a:ext cx="489966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>
              <a:buNone/>
            </a:pPr>
            <a:endParaRPr lang="en-GB" sz="2400" dirty="0" smtClean="0"/>
          </a:p>
          <a:p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Transients at RF OFF on 1 klystron (P. </a:t>
            </a:r>
            <a:r>
              <a:rPr lang="en-GB" dirty="0" err="1" smtClean="0"/>
              <a:t>Badrenghien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9144000" cy="5334000"/>
          </a:xfrm>
        </p:spPr>
        <p:txBody>
          <a:bodyPr/>
          <a:lstStyle/>
          <a:p>
            <a:r>
              <a:rPr lang="en-US" sz="1800" dirty="0" smtClean="0"/>
              <a:t>RFOFF </a:t>
            </a:r>
            <a:r>
              <a:rPr lang="en-US" sz="1800" dirty="0" smtClean="0"/>
              <a:t>on one cavity per beam, with 768b (8.3E13) at 3.5 </a:t>
            </a:r>
            <a:r>
              <a:rPr lang="en-US" sz="1800" dirty="0" err="1" smtClean="0"/>
              <a:t>TeV</a:t>
            </a:r>
            <a:r>
              <a:rPr lang="en-US" sz="1800" dirty="0" smtClean="0"/>
              <a:t>, after a long physics period (Fill 1798). Bunch length ~ 1.25 ns before RF OFF. Cavity Q=60k. </a:t>
            </a:r>
            <a:br>
              <a:rPr lang="en-US" sz="1800" dirty="0" smtClean="0"/>
            </a:br>
            <a:r>
              <a:rPr lang="en-US" sz="1800" dirty="0" smtClean="0"/>
              <a:t>Beam </a:t>
            </a:r>
            <a:r>
              <a:rPr lang="en-US" sz="1800" dirty="0" smtClean="0"/>
              <a:t>induced voltage is measured at  0.6-0.65 MV in the cavity (1B1 and 1B2) </a:t>
            </a:r>
            <a:br>
              <a:rPr lang="en-US" sz="1800" dirty="0" smtClean="0"/>
            </a:br>
            <a:r>
              <a:rPr lang="en-US" sz="1800" dirty="0" smtClean="0"/>
              <a:t>The CW power extracted from the beam thru interaction with the idling cavity is measured at 65-70 kW. However, at the exact time of RF OFF, we observe a short (10 </a:t>
            </a:r>
            <a:r>
              <a:rPr lang="en-US" sz="1800" dirty="0" err="1" smtClean="0"/>
              <a:t>microsec</a:t>
            </a:r>
            <a:r>
              <a:rPr lang="en-US" sz="1800" dirty="0" smtClean="0"/>
              <a:t> long) peak in RF power measured around 700 kW on 1B1. This peak was expected. Transient acquisition on 1B2 is not usable.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Extrapolating to 912b we would expect 0.8 MV and 100 kW CW for an idling cavity. That is no problem. The few </a:t>
            </a:r>
            <a:r>
              <a:rPr lang="en-US" sz="1800" dirty="0" err="1" smtClean="0"/>
              <a:t>microsec</a:t>
            </a:r>
            <a:r>
              <a:rPr lang="en-US" sz="1800" dirty="0" smtClean="0"/>
              <a:t> long power spike will almost reach 1 MW. The theory is that the spike does not last long enough to cause damage... That will be re-evaluated by the LHC RF team on Monday.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GB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912 bunches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2362200"/>
          </a:xfrm>
        </p:spPr>
        <p:txBody>
          <a:bodyPr/>
          <a:lstStyle/>
          <a:p>
            <a:endParaRPr lang="en-US" sz="2800" dirty="0"/>
          </a:p>
        </p:txBody>
      </p:sp>
      <p:pic>
        <p:nvPicPr>
          <p:cNvPr id="15362" name="Picture 2" descr="http://elogbook.cern.ch/eLogbook/attach_reader?attach_id=11606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71600"/>
            <a:ext cx="6081713" cy="1900238"/>
          </a:xfrm>
          <a:prstGeom prst="rect">
            <a:avLst/>
          </a:prstGeom>
          <a:noFill/>
        </p:spPr>
      </p:pic>
      <p:pic>
        <p:nvPicPr>
          <p:cNvPr id="15364" name="Picture 4" descr="http://elogbook.cern.ch/eLogbook/attach_reader?attach_id=11606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4038600"/>
            <a:ext cx="8527733" cy="1626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81000" y="5334000"/>
            <a:ext cx="8763000" cy="2103120"/>
          </a:xfrm>
        </p:spPr>
        <p:txBody>
          <a:bodyPr/>
          <a:lstStyle/>
          <a:p>
            <a:r>
              <a:rPr lang="en-US" sz="2800" dirty="0" err="1" smtClean="0"/>
              <a:t>Cryo</a:t>
            </a:r>
            <a:r>
              <a:rPr lang="en-US" sz="2800" dirty="0" smtClean="0"/>
              <a:t> team struggling to keep the temperature of the BS L8 under control. 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and </a:t>
            </a:r>
            <a:r>
              <a:rPr lang="en-US" dirty="0" err="1" smtClean="0"/>
              <a:t>cryo</a:t>
            </a:r>
            <a:r>
              <a:rPr lang="en-US" dirty="0" smtClean="0"/>
              <a:t> evolution</a:t>
            </a:r>
            <a:endParaRPr lang="en-US" dirty="0"/>
          </a:p>
        </p:txBody>
      </p:sp>
      <p:pic>
        <p:nvPicPr>
          <p:cNvPr id="13314" name="Picture 2" descr="http://elogbook.cern.ch/eLogbook/attach_reader?attach_id=11606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1"/>
            <a:ext cx="6248400" cy="4201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Filling with trains of </a:t>
            </a:r>
            <a:r>
              <a:rPr lang="en-GB" dirty="0" smtClean="0"/>
              <a:t>912 </a:t>
            </a:r>
            <a:r>
              <a:rPr lang="en-GB" dirty="0" smtClean="0"/>
              <a:t>bunches</a:t>
            </a:r>
            <a:endParaRPr lang="en-GB" dirty="0"/>
          </a:p>
        </p:txBody>
      </p:sp>
      <p:pic>
        <p:nvPicPr>
          <p:cNvPr id="12289" name="Picture 1" descr="\\cern.ch\dfs\Users\a\arduini\Documents\Beam2unst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2951" y="3886200"/>
            <a:ext cx="5734649" cy="2362200"/>
          </a:xfrm>
          <a:prstGeom prst="rect">
            <a:avLst/>
          </a:prstGeom>
          <a:noFill/>
        </p:spPr>
      </p:pic>
      <p:pic>
        <p:nvPicPr>
          <p:cNvPr id="12290" name="Picture 2" descr="\\cern.ch\dfs\Users\a\arduini\Documents\Beam1un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295400"/>
            <a:ext cx="5882640" cy="2423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Filling with </a:t>
            </a:r>
            <a:r>
              <a:rPr lang="en-GB" dirty="0" smtClean="0"/>
              <a:t>912 </a:t>
            </a:r>
            <a:r>
              <a:rPr lang="en-GB" dirty="0" smtClean="0"/>
              <a:t>bunches</a:t>
            </a:r>
            <a:endParaRPr lang="en-GB" dirty="0"/>
          </a:p>
        </p:txBody>
      </p:sp>
      <p:pic>
        <p:nvPicPr>
          <p:cNvPr id="10241" name="Picture 1" descr="\\cern.ch\dfs\Users\a\arduini\Documents\beamsize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4675" y="990600"/>
            <a:ext cx="5734649" cy="2362200"/>
          </a:xfrm>
          <a:prstGeom prst="rect">
            <a:avLst/>
          </a:prstGeom>
          <a:noFill/>
        </p:spPr>
      </p:pic>
      <p:pic>
        <p:nvPicPr>
          <p:cNvPr id="10243" name="Picture 3" descr="http://elogbook.cern.ch/eLogbook/attach_reader?attach_id=11606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" y="3429000"/>
            <a:ext cx="4061460" cy="3002280"/>
          </a:xfrm>
          <a:prstGeom prst="rect">
            <a:avLst/>
          </a:prstGeom>
          <a:noFill/>
        </p:spPr>
      </p:pic>
      <p:pic>
        <p:nvPicPr>
          <p:cNvPr id="10245" name="Picture 5" descr="http://elogbook.cern.ch/eLogbook/attach_reader?attach_id=11606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429000"/>
            <a:ext cx="4061460" cy="3002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record fill…</a:t>
            </a:r>
            <a:endParaRPr lang="en-US" dirty="0"/>
          </a:p>
        </p:txBody>
      </p:sp>
      <p:pic>
        <p:nvPicPr>
          <p:cNvPr id="8193" name="Picture 1" descr="\\cern.ch\dfs\Users\a\arduini\Documents\fill1799_bcidspe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990600"/>
            <a:ext cx="7581900" cy="354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Physics with 912 bunches...try harder</a:t>
            </a:r>
            <a:endParaRPr lang="en-GB" sz="2800" dirty="0" smtClean="0"/>
          </a:p>
          <a:p>
            <a:pPr>
              <a:buNone/>
            </a:pP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23119</TotalTime>
  <Words>242</Words>
  <Application>Microsoft Office PowerPoint</Application>
  <PresentationFormat>On-screen Show (4:3)</PresentationFormat>
  <Paragraphs>45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LHCpresentations</vt:lpstr>
      <vt:lpstr>Sat 21/5</vt:lpstr>
      <vt:lpstr>Abort gap population during fill 1798</vt:lpstr>
      <vt:lpstr>Transients at RF OFF on 1 klystron (P. Badrenghien)</vt:lpstr>
      <vt:lpstr>912 bunches</vt:lpstr>
      <vt:lpstr>Vacuum and cryo evolution</vt:lpstr>
      <vt:lpstr>Filling with trains of 912 bunches</vt:lpstr>
      <vt:lpstr>Filling with 912 bunches</vt:lpstr>
      <vt:lpstr>Not a record fill…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NICE</cp:lastModifiedBy>
  <cp:revision>1980</cp:revision>
  <dcterms:created xsi:type="dcterms:W3CDTF">2010-04-25T23:23:07Z</dcterms:created>
  <dcterms:modified xsi:type="dcterms:W3CDTF">2011-05-22T05:57:59Z</dcterms:modified>
</cp:coreProperties>
</file>