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7"/>
  </p:notesMasterIdLst>
  <p:handoutMasterIdLst>
    <p:handoutMasterId r:id="rId18"/>
  </p:handoutMasterIdLst>
  <p:sldIdLst>
    <p:sldId id="1154" r:id="rId2"/>
    <p:sldId id="1158" r:id="rId3"/>
    <p:sldId id="1163" r:id="rId4"/>
    <p:sldId id="1162" r:id="rId5"/>
    <p:sldId id="1159" r:id="rId6"/>
    <p:sldId id="1161" r:id="rId7"/>
    <p:sldId id="1160" r:id="rId8"/>
    <p:sldId id="1155" r:id="rId9"/>
    <p:sldId id="1156" r:id="rId10"/>
    <p:sldId id="1164" r:id="rId11"/>
    <p:sldId id="1157" r:id="rId12"/>
    <p:sldId id="1165" r:id="rId13"/>
    <p:sldId id="1166" r:id="rId14"/>
    <p:sldId id="1167" r:id="rId15"/>
    <p:sldId id="1153" r:id="rId1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0000FF"/>
    <a:srgbClr val="008000"/>
    <a:srgbClr val="FF0000"/>
    <a:srgbClr val="FFFF99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79" d="100"/>
          <a:sy n="79" d="100"/>
        </p:scale>
        <p:origin x="-762" y="-7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12/04/2011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12/04/2011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11.04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544770"/>
          </a:xfrm>
        </p:spPr>
        <p:txBody>
          <a:bodyPr/>
          <a:lstStyle/>
          <a:p>
            <a:pPr lvl="0"/>
            <a:r>
              <a:rPr lang="en-US" dirty="0" smtClean="0"/>
              <a:t>07h34: beam </a:t>
            </a:r>
            <a:r>
              <a:rPr lang="en-US" dirty="0" smtClean="0"/>
              <a:t>(1020b) </a:t>
            </a:r>
            <a:r>
              <a:rPr lang="en-US" dirty="0" smtClean="0"/>
              <a:t>lost after 10 Hz RF trim. Fill 1694.</a:t>
            </a:r>
          </a:p>
          <a:p>
            <a:pPr lvl="0"/>
            <a:r>
              <a:rPr lang="en-US" dirty="0" smtClean="0"/>
              <a:t>07h56: XPOC to be reset by expert.</a:t>
            </a:r>
          </a:p>
          <a:p>
            <a:pPr lvl="0"/>
            <a:r>
              <a:rPr lang="en-US" dirty="0" smtClean="0"/>
              <a:t>08h18: Masked QPS_STATE SIS interlocks for RB.A12 and RB.A45.</a:t>
            </a:r>
          </a:p>
          <a:p>
            <a:pPr lvl="0"/>
            <a:r>
              <a:rPr lang="en-US" dirty="0" smtClean="0"/>
              <a:t>09h43: BPM calibration. BPM good and bad status flips.</a:t>
            </a:r>
          </a:p>
          <a:p>
            <a:pPr lvl="1"/>
            <a:r>
              <a:rPr lang="en-US" dirty="0" smtClean="0"/>
              <a:t>11h00: M. Andersen: “Did a quick fix of OFSU by changing </a:t>
            </a:r>
            <a:r>
              <a:rPr lang="en-US" dirty="0" err="1" smtClean="0"/>
              <a:t>Fesa</a:t>
            </a:r>
            <a:r>
              <a:rPr lang="en-US" dirty="0" smtClean="0"/>
              <a:t> threads priorities to allow the Orbit reading thread more CPU time. Back to the drawing board to determine if more substantial redesign is needed to make the system more robust.”</a:t>
            </a:r>
          </a:p>
          <a:p>
            <a:pPr lvl="0"/>
            <a:r>
              <a:rPr lang="en-US" dirty="0" smtClean="0"/>
              <a:t>11h25: LHC.USER.RAMP added to </a:t>
            </a:r>
            <a:r>
              <a:rPr lang="en-US" dirty="0" err="1" smtClean="0"/>
              <a:t>Hypercycle</a:t>
            </a:r>
            <a:r>
              <a:rPr lang="en-US" dirty="0" smtClean="0"/>
              <a:t> (RAMP_FAST_2011_V1 BP) for test ramp with 12+1 bunches + probe.</a:t>
            </a:r>
          </a:p>
          <a:p>
            <a:pPr lvl="0"/>
            <a:r>
              <a:rPr lang="en-US" dirty="0" smtClean="0"/>
              <a:t>11h42: XPOC problem.</a:t>
            </a:r>
          </a:p>
          <a:p>
            <a:pPr lvl="0"/>
            <a:r>
              <a:rPr lang="en-US" dirty="0" smtClean="0"/>
              <a:t>12h21: XPOC cleared.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smtClean="0"/>
              <a:t>TCT </a:t>
            </a:r>
            <a:r>
              <a:rPr lang="en-US" dirty="0" smtClean="0"/>
              <a:t>collimator functions </a:t>
            </a:r>
            <a:r>
              <a:rPr lang="en-US" dirty="0" smtClean="0"/>
              <a:t>(</a:t>
            </a:r>
            <a:r>
              <a:rPr lang="en-US" dirty="0" smtClean="0"/>
              <a:t>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51117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functions for the </a:t>
            </a:r>
            <a:r>
              <a:rPr lang="en-US" dirty="0" smtClean="0"/>
              <a:t>TCTH.4L2.B1: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ave </a:t>
            </a:r>
            <a:r>
              <a:rPr lang="en-US" dirty="0" smtClean="0"/>
              <a:t>been updated to take into account the new beam-based </a:t>
            </a:r>
            <a:r>
              <a:rPr lang="en-US" dirty="0" err="1" smtClean="0"/>
              <a:t>centred</a:t>
            </a:r>
            <a:r>
              <a:rPr lang="en-US" dirty="0" smtClean="0"/>
              <a:t> established after the re-alignment in the tunnel that took place during the technical </a:t>
            </a:r>
            <a:r>
              <a:rPr lang="en-US" dirty="0" smtClean="0"/>
              <a:t>stop.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functions for the </a:t>
            </a:r>
            <a:r>
              <a:rPr lang="en-US" dirty="0" err="1" smtClean="0"/>
              <a:t>centres</a:t>
            </a:r>
            <a:r>
              <a:rPr lang="en-US" dirty="0" smtClean="0"/>
              <a:t> of the TCT collimators in </a:t>
            </a:r>
            <a:r>
              <a:rPr lang="en-US" dirty="0" smtClean="0"/>
              <a:t>IP8: 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ave </a:t>
            </a:r>
            <a:r>
              <a:rPr lang="en-US" dirty="0" smtClean="0"/>
              <a:t>been updated. The collimator </a:t>
            </a:r>
            <a:r>
              <a:rPr lang="en-US" dirty="0" err="1" smtClean="0"/>
              <a:t>centres</a:t>
            </a:r>
            <a:r>
              <a:rPr lang="en-US" dirty="0" smtClean="0"/>
              <a:t> now stop at t=385s, i.e. when the b* reaches the 3.m. This removes an </a:t>
            </a:r>
            <a:r>
              <a:rPr lang="en-US" dirty="0" err="1" smtClean="0"/>
              <a:t>erros</a:t>
            </a:r>
            <a:r>
              <a:rPr lang="en-US" dirty="0" smtClean="0"/>
              <a:t> by about 1 sigma in the </a:t>
            </a:r>
            <a:r>
              <a:rPr lang="en-US" dirty="0" err="1" smtClean="0"/>
              <a:t>colliamtor</a:t>
            </a:r>
            <a:r>
              <a:rPr lang="en-US" dirty="0" smtClean="0"/>
              <a:t> centre. </a:t>
            </a:r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smtClean="0"/>
              <a:t>details in the LHC COLL </a:t>
            </a:r>
            <a:r>
              <a:rPr lang="en-US" dirty="0" smtClean="0"/>
              <a:t>logbook.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nominal sequences are fully operational.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11.04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544770"/>
          </a:xfrm>
        </p:spPr>
        <p:txBody>
          <a:bodyPr/>
          <a:lstStyle/>
          <a:p>
            <a:r>
              <a:rPr lang="en-US" dirty="0" smtClean="0"/>
              <a:t>22h29</a:t>
            </a:r>
            <a:r>
              <a:rPr lang="en-US" dirty="0" smtClean="0"/>
              <a:t>: Access team intervention completed. </a:t>
            </a:r>
            <a:r>
              <a:rPr lang="en-US" dirty="0" err="1" smtClean="0"/>
              <a:t>Relais</a:t>
            </a:r>
            <a:r>
              <a:rPr lang="en-US" dirty="0" smtClean="0"/>
              <a:t> was broken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00h56: Access finished </a:t>
            </a:r>
            <a:r>
              <a:rPr lang="en-US" dirty="0" smtClean="0"/>
              <a:t>in pt 4, quench heaters are charged in cell 32R4</a:t>
            </a:r>
            <a:r>
              <a:rPr lang="en-US" dirty="0" smtClean="0"/>
              <a:t>.</a:t>
            </a:r>
          </a:p>
          <a:p>
            <a:r>
              <a:rPr lang="en-US" dirty="0" smtClean="0"/>
              <a:t>01h19: Access finishing in pt 3</a:t>
            </a:r>
            <a:r>
              <a:rPr lang="en-US" dirty="0" smtClean="0"/>
              <a:t>.</a:t>
            </a:r>
          </a:p>
          <a:p>
            <a:r>
              <a:rPr lang="en-US" dirty="0" smtClean="0"/>
              <a:t>02h40: Injection. 2+1b. Qualification of ramp cycle and new collimator functions:</a:t>
            </a:r>
          </a:p>
          <a:p>
            <a:pPr lvl="1"/>
            <a:r>
              <a:rPr lang="en-US" dirty="0" smtClean="0"/>
              <a:t>03h16: Ramp.</a:t>
            </a:r>
          </a:p>
          <a:p>
            <a:pPr lvl="1"/>
            <a:r>
              <a:rPr lang="en-US" dirty="0" smtClean="0"/>
              <a:t>03h37: Squeeze.</a:t>
            </a:r>
          </a:p>
          <a:p>
            <a:pPr lvl="1"/>
            <a:r>
              <a:rPr lang="en-US" dirty="0" smtClean="0"/>
              <a:t>03h58: Adjust</a:t>
            </a:r>
          </a:p>
          <a:p>
            <a:pPr lvl="1"/>
            <a:r>
              <a:rPr lang="en-US" dirty="0" smtClean="0"/>
              <a:t>04h46: Collisions optimized (except ALICE). Loss maps.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collision optimization…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9697" name="Picture 1" descr="https://ab-dep-op-elogbook.web.cern.ch/ab-dep-op-elogbook/elogbook/attach.php?attachId=1147580&amp;type=png&amp;fname=201104120445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10"/>
            <a:ext cx="9144000" cy="2911078"/>
          </a:xfrm>
          <a:prstGeom prst="rect">
            <a:avLst/>
          </a:prstGeom>
          <a:noFill/>
        </p:spPr>
      </p:pic>
      <p:pic>
        <p:nvPicPr>
          <p:cNvPr id="29698" name="Picture 2" descr="https://ab-dep-op-elogbook.web.cern.ch/ab-dep-op-elogbook/elogbook/attach.php?attachId=1147581&amp;type=png&amp;fname=201104120445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791" y="3573019"/>
            <a:ext cx="3953839" cy="32849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35870" y="5661310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 IR5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B1H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31745" name="Picture 1" descr="https://ab-dep-op-elogbook.web.cern.ch/ab-dep-op-elogbook/elogbook/attach.php?attachId=1147585&amp;type=png&amp;fname=20110412045543.png"/>
          <p:cNvPicPr>
            <a:picLocks noChangeAspect="1" noChangeArrowheads="1"/>
          </p:cNvPicPr>
          <p:nvPr/>
        </p:nvPicPr>
        <p:blipFill>
          <a:blip r:embed="rId2" cstate="print"/>
          <a:srcRect t="31262" b="7517"/>
          <a:stretch>
            <a:fillRect/>
          </a:stretch>
        </p:blipFill>
        <p:spPr bwMode="auto">
          <a:xfrm>
            <a:off x="0" y="836640"/>
            <a:ext cx="9157955" cy="46086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390" y="5661310"/>
            <a:ext cx="877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This is where we had trouble at injection. Also at 3.5 </a:t>
            </a:r>
            <a:r>
              <a:rPr lang="en-US" dirty="0" err="1" smtClean="0"/>
              <a:t>TeV</a:t>
            </a:r>
            <a:r>
              <a:rPr lang="en-US" dirty="0" smtClean="0"/>
              <a:t>: TCT in IR8 highest (only orange TCT – BLM warning level). To be analyzed…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B2H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32769" name="Picture 1" descr="https://ab-dep-op-elogbook.web.cern.ch/ab-dep-op-elogbook/elogbook/attach.php?attachId=1147596&amp;type=png&amp;fname=20110412050419.png"/>
          <p:cNvPicPr>
            <a:picLocks noChangeAspect="1" noChangeArrowheads="1"/>
          </p:cNvPicPr>
          <p:nvPr/>
        </p:nvPicPr>
        <p:blipFill>
          <a:blip r:embed="rId2" cstate="print"/>
          <a:srcRect t="31540" b="6881"/>
          <a:stretch>
            <a:fillRect/>
          </a:stretch>
        </p:blipFill>
        <p:spPr bwMode="auto">
          <a:xfrm>
            <a:off x="35370" y="836640"/>
            <a:ext cx="9104718" cy="4608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441" y="908650"/>
          <a:ext cx="8065119" cy="2392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8373"/>
                <a:gridCol w="4584637"/>
                <a:gridCol w="792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 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Scrubbing dependence on orbit and delta p at 450 </a:t>
                      </a:r>
                      <a:r>
                        <a:rPr lang="en-GB" dirty="0" err="1" smtClean="0"/>
                        <a:t>GeV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 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Set</a:t>
                      </a:r>
                      <a:r>
                        <a:rPr lang="en-GB" baseline="0" dirty="0" smtClean="0"/>
                        <a:t> up and qualify flat machine at 450 </a:t>
                      </a:r>
                      <a:r>
                        <a:rPr lang="en-GB" baseline="0" dirty="0" err="1" smtClean="0"/>
                        <a:t>GeV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 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Scrubbing dependen</a:t>
                      </a:r>
                      <a:r>
                        <a:rPr lang="en-GB" baseline="0" dirty="0" smtClean="0"/>
                        <a:t>ce on crossing and separation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 </a:t>
                      </a:r>
                      <a:r>
                        <a:rPr lang="en-GB" dirty="0" smtClean="0"/>
                        <a:t>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RF HOM check for 1000</a:t>
                      </a:r>
                      <a:r>
                        <a:rPr lang="en-GB" baseline="0" dirty="0" smtClean="0"/>
                        <a:t>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 </a:t>
                      </a:r>
                      <a:r>
                        <a:rPr lang="en-GB" sz="1600" i="1" dirty="0" smtClean="0"/>
                        <a:t>to be scheduled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Injection check: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 at 7h34 (1020b)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616780"/>
          </a:xfrm>
        </p:spPr>
        <p:txBody>
          <a:bodyPr/>
          <a:lstStyle/>
          <a:p>
            <a:r>
              <a:rPr lang="en-US" dirty="0" smtClean="0"/>
              <a:t>Analysis loss with 1020 bunches</a:t>
            </a:r>
            <a:r>
              <a:rPr lang="en-US" dirty="0" smtClean="0"/>
              <a:t>. Fill 1694. </a:t>
            </a:r>
          </a:p>
          <a:p>
            <a:pPr lvl="1"/>
            <a:r>
              <a:rPr lang="en-US" dirty="0" smtClean="0"/>
              <a:t>Beam </a:t>
            </a:r>
            <a:r>
              <a:rPr lang="en-US" dirty="0" smtClean="0"/>
              <a:t>lost during +10Hz frequency trim of RF frequency. </a:t>
            </a:r>
            <a:endParaRPr lang="en-US" dirty="0" smtClean="0"/>
          </a:p>
          <a:p>
            <a:pPr lvl="1"/>
            <a:r>
              <a:rPr lang="en-US" dirty="0" smtClean="0"/>
              <a:t>Dumped </a:t>
            </a:r>
            <a:r>
              <a:rPr lang="en-US" dirty="0" smtClean="0"/>
              <a:t>by BLM interlocks (loss limits violated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Fast </a:t>
            </a:r>
            <a:r>
              <a:rPr lang="en-US" dirty="0" smtClean="0"/>
              <a:t>loss developed over ~</a:t>
            </a:r>
            <a:r>
              <a:rPr lang="en-US" dirty="0" smtClean="0"/>
              <a:t>70ms</a:t>
            </a:r>
          </a:p>
          <a:p>
            <a:pPr lvl="1"/>
            <a:r>
              <a:rPr lang="en-US" dirty="0" smtClean="0"/>
              <a:t>Highest </a:t>
            </a:r>
            <a:r>
              <a:rPr lang="en-US" dirty="0" smtClean="0"/>
              <a:t>losses at TCP.B6R7.B2 (skew primary, probably due to losses on upstream H and V primary collimators), reaching 23 </a:t>
            </a:r>
            <a:r>
              <a:rPr lang="en-US" dirty="0" err="1" smtClean="0"/>
              <a:t>Gy</a:t>
            </a:r>
            <a:r>
              <a:rPr lang="en-US" dirty="0" smtClean="0"/>
              <a:t>/s in 40 us scale and 0.6 </a:t>
            </a:r>
            <a:r>
              <a:rPr lang="en-US" dirty="0" err="1" smtClean="0"/>
              <a:t>Gy</a:t>
            </a:r>
            <a:r>
              <a:rPr lang="en-US" dirty="0" smtClean="0"/>
              <a:t>/s in </a:t>
            </a:r>
            <a:r>
              <a:rPr lang="en-US" dirty="0" smtClean="0"/>
              <a:t>1.3s.</a:t>
            </a:r>
          </a:p>
          <a:p>
            <a:pPr lvl="1"/>
            <a:r>
              <a:rPr lang="en-US" dirty="0" smtClean="0"/>
              <a:t>Integrated </a:t>
            </a:r>
            <a:r>
              <a:rPr lang="en-US" dirty="0" smtClean="0"/>
              <a:t>losses in 1.3s bins went from 5e-4 </a:t>
            </a:r>
            <a:r>
              <a:rPr lang="en-US" dirty="0" err="1" smtClean="0"/>
              <a:t>Gy</a:t>
            </a:r>
            <a:r>
              <a:rPr lang="en-US" dirty="0" smtClean="0"/>
              <a:t>/s to 6e-1 </a:t>
            </a:r>
            <a:r>
              <a:rPr lang="en-US" dirty="0" err="1" smtClean="0"/>
              <a:t>Gy</a:t>
            </a:r>
            <a:r>
              <a:rPr lang="en-US" dirty="0" smtClean="0"/>
              <a:t>/s in one </a:t>
            </a:r>
            <a:r>
              <a:rPr lang="en-US" dirty="0" smtClean="0"/>
              <a:t>second.</a:t>
            </a:r>
          </a:p>
          <a:p>
            <a:pPr lvl="1"/>
            <a:r>
              <a:rPr lang="en-US" dirty="0" smtClean="0"/>
              <a:t>Peak </a:t>
            </a:r>
            <a:r>
              <a:rPr lang="en-US" dirty="0" smtClean="0"/>
              <a:t>losses in 40us bin went from smaller 0.2 </a:t>
            </a:r>
            <a:r>
              <a:rPr lang="en-US" dirty="0" err="1" smtClean="0"/>
              <a:t>Gy</a:t>
            </a:r>
            <a:r>
              <a:rPr lang="en-US" dirty="0" smtClean="0"/>
              <a:t>/s to 23 </a:t>
            </a:r>
            <a:r>
              <a:rPr lang="en-US" dirty="0" err="1" smtClean="0"/>
              <a:t>Gy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Factor </a:t>
            </a:r>
            <a:r>
              <a:rPr lang="en-US" dirty="0" smtClean="0"/>
              <a:t>~1000 increase in losses within 70 </a:t>
            </a:r>
            <a:r>
              <a:rPr lang="en-US" dirty="0" err="1" smtClean="0"/>
              <a:t>ms.</a:t>
            </a:r>
            <a:endParaRPr lang="en-US" dirty="0" smtClean="0"/>
          </a:p>
          <a:p>
            <a:pPr lvl="1"/>
            <a:r>
              <a:rPr lang="en-US" dirty="0" smtClean="0"/>
              <a:t>Interlocks </a:t>
            </a:r>
            <a:r>
              <a:rPr lang="en-US" dirty="0" smtClean="0"/>
              <a:t>from various BLM's, including </a:t>
            </a:r>
            <a:r>
              <a:rPr lang="en-US" dirty="0" smtClean="0"/>
              <a:t>TCP.B6R7.B2</a:t>
            </a:r>
          </a:p>
          <a:p>
            <a:pPr lvl="1"/>
            <a:r>
              <a:rPr lang="en-US" dirty="0" smtClean="0"/>
              <a:t>Nice </a:t>
            </a:r>
            <a:r>
              <a:rPr lang="en-US" dirty="0" smtClean="0"/>
              <a:t>exponential take-off for losses initially. Then </a:t>
            </a:r>
            <a:r>
              <a:rPr lang="en-US" dirty="0" smtClean="0"/>
              <a:t>saturating.</a:t>
            </a:r>
          </a:p>
          <a:p>
            <a:pPr lvl="1"/>
            <a:r>
              <a:rPr lang="en-US" dirty="0" smtClean="0"/>
              <a:t>Started </a:t>
            </a:r>
            <a:r>
              <a:rPr lang="en-US" dirty="0" smtClean="0"/>
              <a:t>from ~48.5h beam lifetime. Loss reduced lifetime to around 3 </a:t>
            </a:r>
            <a:r>
              <a:rPr lang="en-US" dirty="0" smtClean="0"/>
              <a:t>minutes.</a:t>
            </a:r>
          </a:p>
          <a:p>
            <a:pPr lvl="1"/>
            <a:r>
              <a:rPr lang="en-US" dirty="0" smtClean="0"/>
              <a:t>Power </a:t>
            </a:r>
            <a:r>
              <a:rPr lang="en-US" dirty="0" smtClean="0"/>
              <a:t>loss went from 46 W to about 46 kW.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= 10 Hz </a:t>
            </a:r>
            <a:r>
              <a:rPr lang="en-US" dirty="0" smtClean="0">
                <a:sym typeface="Wingdings" pitchFamily="2" charset="2"/>
              </a:rPr>
              <a:t> Radial orbit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8673" name="Picture 1" descr="https://ab-dep-op-elogbook.web.cern.ch/ab-dep-op-elogbook/elogbook/attach.php?attachId=1147515&amp;type=png&amp;fname=201104112039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692620"/>
            <a:ext cx="6912960" cy="584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RF</a:t>
            </a:r>
            <a:r>
              <a:rPr lang="en-US" dirty="0" smtClean="0"/>
              <a:t> = 10 Hz </a:t>
            </a:r>
            <a:r>
              <a:rPr lang="en-US" dirty="0" smtClean="0">
                <a:sym typeface="Wingdings" pitchFamily="2" charset="2"/>
              </a:rPr>
              <a:t> Beam instability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attach.php?attachId=1147434&amp;type=png&amp;fname=20110411130537.png"/>
          <p:cNvPicPr>
            <a:picLocks noChangeAspect="1" noChangeArrowheads="1"/>
          </p:cNvPicPr>
          <p:nvPr/>
        </p:nvPicPr>
        <p:blipFill>
          <a:blip r:embed="rId2" cstate="print"/>
          <a:srcRect t="63017" b="2954"/>
          <a:stretch>
            <a:fillRect/>
          </a:stretch>
        </p:blipFill>
        <p:spPr bwMode="auto">
          <a:xfrm>
            <a:off x="-36640" y="620610"/>
            <a:ext cx="9242552" cy="2376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53462" y="184478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Losses</a:t>
            </a:r>
            <a:endParaRPr lang="en-US" dirty="0"/>
          </a:p>
        </p:txBody>
      </p:sp>
      <p:pic>
        <p:nvPicPr>
          <p:cNvPr id="26626" name="Picture 2" descr="https://ab-dep-op-elogbook.web.cern.ch/ab-dep-op-elogbook/elogbook/attach.php?attachId=1147513&amp;type=png&amp;fname=20110411203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240" y="2976987"/>
            <a:ext cx="5486400" cy="39084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79640" y="4293120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BBQ beam2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IR7: up to 23 </a:t>
            </a:r>
            <a:r>
              <a:rPr lang="en-US" dirty="0" err="1" smtClean="0"/>
              <a:t>Gy</a:t>
            </a:r>
            <a:r>
              <a:rPr lang="en-US" dirty="0" smtClean="0"/>
              <a:t>/s (saturation)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47415&amp;type=png&amp;fname=201104111241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764630"/>
            <a:ext cx="7561050" cy="5712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IR7 to IR6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7" name="Picture 2" descr="https://ab-dep-op-elogbook.web.cern.ch/ab-dep-op-elogbook/elogbook/attach.php?attachId=1147416&amp;type=png&amp;fname=201104111244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42" y="739842"/>
            <a:ext cx="7562088" cy="571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IR6: up to 0.5 </a:t>
            </a:r>
            <a:r>
              <a:rPr lang="en-US" dirty="0" err="1" smtClean="0"/>
              <a:t>Gy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5601" name="Picture 1" descr="https://ab-dep-op-elogbook.web.cern.ch/ab-dep-op-elogbook/elogbook/attach.php?attachId=1147420&amp;type=png&amp;fname=201104111248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442" y="739842"/>
            <a:ext cx="7562088" cy="571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11.04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544770"/>
          </a:xfrm>
        </p:spPr>
        <p:txBody>
          <a:bodyPr/>
          <a:lstStyle/>
          <a:p>
            <a:pPr lvl="0"/>
            <a:r>
              <a:rPr lang="en-US" dirty="0" smtClean="0"/>
              <a:t>12h21</a:t>
            </a:r>
            <a:r>
              <a:rPr lang="en-US" dirty="0" smtClean="0"/>
              <a:t>: </a:t>
            </a:r>
            <a:r>
              <a:rPr lang="en-US" dirty="0" smtClean="0"/>
              <a:t>Start </a:t>
            </a:r>
            <a:r>
              <a:rPr lang="en-US" dirty="0" smtClean="0"/>
              <a:t>injection. </a:t>
            </a:r>
            <a:endParaRPr lang="en-US" dirty="0" smtClean="0"/>
          </a:p>
          <a:p>
            <a:pPr lvl="1"/>
            <a:r>
              <a:rPr lang="en-US" dirty="0" smtClean="0"/>
              <a:t>Reduced </a:t>
            </a:r>
            <a:r>
              <a:rPr lang="en-US" dirty="0" smtClean="0"/>
              <a:t>ADT vertical gain of B1 &amp; B2 by 50% (old value: 0.04 new value: 0.02). Reduced ADT gain for B1-V by another 50% to 0.01 (adapted 1st point of ADT - ramp functions as well).</a:t>
            </a:r>
          </a:p>
          <a:p>
            <a:pPr lvl="0"/>
            <a:r>
              <a:rPr lang="en-US" dirty="0" smtClean="0"/>
              <a:t>13h58: Start ramp. </a:t>
            </a:r>
            <a:endParaRPr lang="en-US" dirty="0" smtClean="0"/>
          </a:p>
          <a:p>
            <a:pPr lvl="1"/>
            <a:r>
              <a:rPr lang="en-US" dirty="0" err="1" smtClean="0"/>
              <a:t>V.Baglin</a:t>
            </a:r>
            <a:r>
              <a:rPr lang="en-US" dirty="0" smtClean="0"/>
              <a:t>: All pressure interlock thresholds have been reset to their standard values (1e-7) for this test ramp.</a:t>
            </a:r>
          </a:p>
          <a:p>
            <a:pPr lvl="0"/>
            <a:r>
              <a:rPr lang="en-US" dirty="0" smtClean="0"/>
              <a:t>14h17: Flat top. </a:t>
            </a:r>
            <a:endParaRPr lang="en-US" dirty="0" smtClean="0"/>
          </a:p>
          <a:p>
            <a:pPr lvl="1"/>
            <a:r>
              <a:rPr lang="en-US" dirty="0" smtClean="0"/>
              <a:t>Ramp </a:t>
            </a:r>
            <a:r>
              <a:rPr lang="en-US" dirty="0" smtClean="0"/>
              <a:t>was fine. </a:t>
            </a:r>
            <a:endParaRPr lang="en-US" dirty="0" smtClean="0"/>
          </a:p>
          <a:p>
            <a:pPr lvl="1"/>
            <a:r>
              <a:rPr lang="en-US" dirty="0" smtClean="0"/>
              <a:t>Orbits </a:t>
            </a:r>
            <a:r>
              <a:rPr lang="en-US" dirty="0" smtClean="0"/>
              <a:t>at flat top recorded for bunch train (12b) and single nominal bunch. </a:t>
            </a:r>
            <a:r>
              <a:rPr lang="en-US" dirty="0" smtClean="0"/>
              <a:t>To be used for 3.5 </a:t>
            </a:r>
            <a:r>
              <a:rPr lang="en-US" dirty="0" err="1" smtClean="0"/>
              <a:t>TeV</a:t>
            </a:r>
            <a:r>
              <a:rPr lang="en-US" dirty="0" smtClean="0"/>
              <a:t> reference orbit.</a:t>
            </a:r>
          </a:p>
          <a:p>
            <a:pPr lvl="1"/>
            <a:r>
              <a:rPr lang="en-US" dirty="0" smtClean="0"/>
              <a:t>Squeeze </a:t>
            </a:r>
            <a:r>
              <a:rPr lang="en-US" dirty="0" smtClean="0"/>
              <a:t>and collision not possible due to required update of TCTH.4L2 function.</a:t>
            </a:r>
          </a:p>
          <a:p>
            <a:pPr lvl="0"/>
            <a:r>
              <a:rPr lang="en-US" dirty="0" smtClean="0"/>
              <a:t>15h26: Beams dumped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11.04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544770"/>
          </a:xfrm>
        </p:spPr>
        <p:txBody>
          <a:bodyPr/>
          <a:lstStyle/>
          <a:p>
            <a:pPr lvl="0"/>
            <a:r>
              <a:rPr lang="en-US" dirty="0" smtClean="0"/>
              <a:t>15h43</a:t>
            </a:r>
            <a:r>
              <a:rPr lang="en-US" dirty="0" smtClean="0"/>
              <a:t>: RCBH21.R4B2 tripped during ramp down. Reset.</a:t>
            </a:r>
          </a:p>
          <a:p>
            <a:pPr lvl="0"/>
            <a:r>
              <a:rPr lang="en-US" dirty="0" smtClean="0"/>
              <a:t>16h35: Sector 81 tripped. </a:t>
            </a:r>
            <a:endParaRPr lang="en-US" dirty="0" smtClean="0"/>
          </a:p>
          <a:p>
            <a:pPr lvl="1"/>
            <a:r>
              <a:rPr lang="en-US" dirty="0" smtClean="0"/>
              <a:t>Bridge </a:t>
            </a:r>
            <a:r>
              <a:rPr lang="en-US" dirty="0" smtClean="0"/>
              <a:t>B cooling. Access. </a:t>
            </a:r>
            <a:endParaRPr lang="en-US" dirty="0" smtClean="0"/>
          </a:p>
          <a:p>
            <a:pPr lvl="1"/>
            <a:r>
              <a:rPr lang="en-US" dirty="0" smtClean="0"/>
              <a:t>Give </a:t>
            </a:r>
            <a:r>
              <a:rPr lang="en-US" dirty="0" smtClean="0"/>
              <a:t>access for discharging quench heaters in S12 and S45. One QPS team only: do S12 first. </a:t>
            </a:r>
            <a:endParaRPr lang="en-US" dirty="0" smtClean="0"/>
          </a:p>
          <a:p>
            <a:pPr lvl="1"/>
            <a:r>
              <a:rPr lang="en-US" dirty="0" smtClean="0"/>
              <a:t>CMS </a:t>
            </a:r>
            <a:r>
              <a:rPr lang="en-US" dirty="0" smtClean="0"/>
              <a:t>access in shadow.</a:t>
            </a:r>
          </a:p>
          <a:p>
            <a:pPr lvl="0"/>
            <a:r>
              <a:rPr lang="en-US" dirty="0" smtClean="0"/>
              <a:t>19h39: Access in tunnel point 4 for </a:t>
            </a:r>
            <a:r>
              <a:rPr lang="en-US" dirty="0" smtClean="0"/>
              <a:t>QPS.</a:t>
            </a:r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ne </a:t>
            </a:r>
            <a:r>
              <a:rPr lang="en-US" dirty="0" smtClean="0"/>
              <a:t>of the electron stoppers does not move in, preventing QPS intervention. Calling experts. Cannot get in and out access anymore. </a:t>
            </a:r>
          </a:p>
          <a:p>
            <a:pPr lvl="0"/>
            <a:r>
              <a:rPr lang="en-US" dirty="0" smtClean="0"/>
              <a:t>20h57: Fire detection is faulty in point 3. Piquet is intervening.</a:t>
            </a:r>
          </a:p>
          <a:p>
            <a:pPr lvl="0"/>
            <a:r>
              <a:rPr lang="en-US" dirty="0" smtClean="0"/>
              <a:t>22h22: In shadow of access – TCT collimator functions for squeeze and physics beam processes updated. The nominal sequences are fully operational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45357</TotalTime>
  <Words>904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Pixel</vt:lpstr>
      <vt:lpstr>Monday 11.04</vt:lpstr>
      <vt:lpstr>Beam Loss at 7h34 (1020b)</vt:lpstr>
      <vt:lpstr>DfRF = 10 Hz  Radial orbit change</vt:lpstr>
      <vt:lpstr>DfRF = 10 Hz  Beam instability</vt:lpstr>
      <vt:lpstr>Losses in IR7: up to 23 Gy/s (saturation)</vt:lpstr>
      <vt:lpstr>From IR7 to IR6</vt:lpstr>
      <vt:lpstr>Losses in IR6: up to 0.5 Gy/s</vt:lpstr>
      <vt:lpstr>Monday 11.04</vt:lpstr>
      <vt:lpstr>Monday 11.04</vt:lpstr>
      <vt:lpstr>Status TCT collimator functions (SR)</vt:lpstr>
      <vt:lpstr>Monday 11.04</vt:lpstr>
      <vt:lpstr>After collision optimization…</vt:lpstr>
      <vt:lpstr>Loss Map B1H</vt:lpstr>
      <vt:lpstr>Loss Map B2H</vt:lpstr>
      <vt:lpstr>Incoming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2680</cp:revision>
  <dcterms:created xsi:type="dcterms:W3CDTF">2010-07-26T05:43:59Z</dcterms:created>
  <dcterms:modified xsi:type="dcterms:W3CDTF">2011-04-12T06:20:26Z</dcterms:modified>
</cp:coreProperties>
</file>