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1163" r:id="rId2"/>
    <p:sldId id="1165" r:id="rId3"/>
    <p:sldId id="1164" r:id="rId4"/>
    <p:sldId id="1167" r:id="rId5"/>
    <p:sldId id="1166" r:id="rId6"/>
    <p:sldId id="1162" r:id="rId7"/>
    <p:sldId id="1154" r:id="rId8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FBE"/>
    <a:srgbClr val="B02E9D"/>
    <a:srgbClr val="0000FF"/>
    <a:srgbClr val="008000"/>
    <a:srgbClr val="FF0000"/>
    <a:srgbClr val="FFFF99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67" autoAdjust="0"/>
  </p:normalViewPr>
  <p:slideViewPr>
    <p:cSldViewPr>
      <p:cViewPr varScale="1">
        <p:scale>
          <a:sx n="94" d="100"/>
          <a:sy n="94" d="100"/>
        </p:scale>
        <p:origin x="-558" y="-12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27/03/2011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27/03/2011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27/03/2011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27/03/2011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27/03/2011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27/03/2011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27/03/2011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27/03/2011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27/03/2011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27/03/2011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27/03/2011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27/03/2011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27/03/2011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27/03/2011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27/03/2011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26</a:t>
            </a:r>
            <a:r>
              <a:rPr lang="en-US" baseline="30000" dirty="0" smtClean="0"/>
              <a:t>th</a:t>
            </a:r>
            <a:r>
              <a:rPr lang="en-US" dirty="0" smtClean="0"/>
              <a:t> March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9:15 Problem </a:t>
            </a:r>
            <a:r>
              <a:rPr lang="en-US" dirty="0" smtClean="0"/>
              <a:t>with RB78 </a:t>
            </a:r>
            <a:r>
              <a:rPr lang="en-US" dirty="0" smtClean="0"/>
              <a:t>temporarily </a:t>
            </a:r>
            <a:r>
              <a:rPr lang="en-US" dirty="0" smtClean="0"/>
              <a:t>solved. It's running on one </a:t>
            </a:r>
            <a:r>
              <a:rPr lang="en-US" dirty="0" err="1" smtClean="0"/>
              <a:t>Thyristor</a:t>
            </a:r>
            <a:r>
              <a:rPr lang="en-US" dirty="0" smtClean="0"/>
              <a:t> bridge only and without the active </a:t>
            </a:r>
            <a:r>
              <a:rPr lang="en-US" dirty="0" smtClean="0"/>
              <a:t>filter</a:t>
            </a:r>
            <a:endParaRPr lang="en-US" dirty="0" smtClean="0"/>
          </a:p>
          <a:p>
            <a:r>
              <a:rPr lang="en-US" dirty="0" smtClean="0"/>
              <a:t>LHCb polarity change</a:t>
            </a:r>
            <a:endParaRPr lang="en-US" dirty="0" smtClean="0"/>
          </a:p>
          <a:p>
            <a:r>
              <a:rPr lang="en-US" dirty="0" smtClean="0"/>
              <a:t>IR6 interlock BPMs reconfiguration and tests</a:t>
            </a:r>
          </a:p>
          <a:p>
            <a:pPr lvl="1"/>
            <a:r>
              <a:rPr lang="en-US" dirty="0" smtClean="0"/>
              <a:t>Check IR6 BPMs with 8b per </a:t>
            </a:r>
            <a:r>
              <a:rPr lang="en-US" dirty="0" smtClean="0"/>
              <a:t>beam: </a:t>
            </a:r>
          </a:p>
          <a:p>
            <a:pPr lvl="2"/>
            <a:r>
              <a:rPr lang="en-US" dirty="0" smtClean="0"/>
              <a:t>No </a:t>
            </a:r>
            <a:r>
              <a:rPr lang="en-US" dirty="0" smtClean="0"/>
              <a:t>interlock for windows completely closed, for both beams, as </a:t>
            </a:r>
            <a:r>
              <a:rPr lang="en-US" dirty="0" smtClean="0"/>
              <a:t>expected</a:t>
            </a:r>
          </a:p>
          <a:p>
            <a:pPr lvl="1"/>
            <a:r>
              <a:rPr lang="en-US" dirty="0" smtClean="0"/>
              <a:t>Checking BPM IR6 </a:t>
            </a:r>
            <a:r>
              <a:rPr lang="en-US" dirty="0" err="1" smtClean="0"/>
              <a:t>intlk</a:t>
            </a:r>
            <a:r>
              <a:rPr lang="en-US" dirty="0" smtClean="0"/>
              <a:t> with 16b </a:t>
            </a:r>
            <a:endParaRPr lang="en-US" dirty="0" smtClean="0"/>
          </a:p>
          <a:p>
            <a:pPr lvl="2"/>
            <a:r>
              <a:rPr lang="en-US" dirty="0" smtClean="0"/>
              <a:t>B1 </a:t>
            </a:r>
            <a:r>
              <a:rPr lang="en-US" dirty="0" smtClean="0"/>
              <a:t>dumped when moving from 0.75 to 0.25 mm as expected - beam position was +0.5 mm </a:t>
            </a:r>
            <a:endParaRPr lang="en-US" dirty="0" smtClean="0"/>
          </a:p>
          <a:p>
            <a:pPr lvl="2"/>
            <a:r>
              <a:rPr lang="en-US" dirty="0" smtClean="0"/>
              <a:t>B2 </a:t>
            </a:r>
            <a:r>
              <a:rPr lang="en-US" dirty="0" smtClean="0"/>
              <a:t>dumped when moving from 1.21 to 0.71 mm as expected - beam position was +0.8 </a:t>
            </a:r>
            <a:r>
              <a:rPr lang="en-US" dirty="0" smtClean="0"/>
              <a:t>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27/03/2011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afternoon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1052670"/>
            <a:ext cx="8229600" cy="5111750"/>
          </a:xfrm>
        </p:spPr>
        <p:txBody>
          <a:bodyPr/>
          <a:lstStyle/>
          <a:p>
            <a:pPr lvl="1"/>
            <a:r>
              <a:rPr lang="en-US" dirty="0" smtClean="0"/>
              <a:t>Checking BPM interlock with full pattern and new count/turn settings </a:t>
            </a:r>
          </a:p>
          <a:p>
            <a:pPr lvl="2"/>
            <a:r>
              <a:rPr lang="en-US" dirty="0" smtClean="0"/>
              <a:t>Worked OK for B1 and B2 </a:t>
            </a:r>
          </a:p>
          <a:p>
            <a:pPr lvl="2"/>
            <a:r>
              <a:rPr lang="en-US" dirty="0" smtClean="0"/>
              <a:t>B1 dumped between +0.13 and -0.37 mm (position was 0.08 mm)</a:t>
            </a:r>
          </a:p>
          <a:p>
            <a:pPr lvl="2"/>
            <a:r>
              <a:rPr lang="en-US" dirty="0" smtClean="0"/>
              <a:t>B2 dumped between +1.0 and +0.5 mm (position was +0.55 mm)</a:t>
            </a:r>
          </a:p>
          <a:p>
            <a:pPr lvl="2"/>
            <a:r>
              <a:rPr lang="en-US" dirty="0" smtClean="0"/>
              <a:t>OK to fill with new </a:t>
            </a:r>
            <a:r>
              <a:rPr lang="en-US" dirty="0" smtClean="0"/>
              <a:t>pattern</a:t>
            </a:r>
          </a:p>
          <a:p>
            <a:pPr lvl="2"/>
            <a:endParaRPr lang="en-GB" dirty="0" smtClean="0"/>
          </a:p>
          <a:p>
            <a:r>
              <a:rPr lang="en-US" dirty="0" smtClean="0"/>
              <a:t>16:15 </a:t>
            </a:r>
            <a:r>
              <a:rPr lang="en-US" dirty="0" smtClean="0"/>
              <a:t> Next 1.38 TeV attempt</a:t>
            </a:r>
          </a:p>
          <a:p>
            <a:pPr lvl="1"/>
            <a:r>
              <a:rPr lang="en-US" dirty="0" smtClean="0"/>
              <a:t>Beams </a:t>
            </a:r>
            <a:r>
              <a:rPr lang="en-US" dirty="0" smtClean="0"/>
              <a:t>dumped </a:t>
            </a:r>
            <a:r>
              <a:rPr lang="en-US" dirty="0" smtClean="0"/>
              <a:t>(SIS </a:t>
            </a:r>
            <a:r>
              <a:rPr lang="en-US" dirty="0" smtClean="0"/>
              <a:t>on </a:t>
            </a:r>
            <a:r>
              <a:rPr lang="en-US" dirty="0" smtClean="0"/>
              <a:t>TCDQ/beam position)</a:t>
            </a:r>
          </a:p>
          <a:p>
            <a:pPr lvl="1"/>
            <a:r>
              <a:rPr lang="en-US" dirty="0" err="1" smtClean="0"/>
              <a:t>Joerg</a:t>
            </a:r>
            <a:r>
              <a:rPr lang="en-US" dirty="0" smtClean="0"/>
              <a:t> identified the cause in a BPM which started to develop an offset today. He opened the thresholds to recover the </a:t>
            </a:r>
            <a:r>
              <a:rPr lang="en-US" dirty="0" smtClean="0"/>
              <a:t>margin</a:t>
            </a:r>
            <a:endParaRPr lang="en-US" dirty="0" smtClean="0"/>
          </a:p>
          <a:p>
            <a:r>
              <a:rPr lang="en-US" dirty="0" smtClean="0"/>
              <a:t>18:20  Stable beams</a:t>
            </a:r>
          </a:p>
          <a:p>
            <a:pPr lvl="1"/>
            <a:r>
              <a:rPr lang="en-US" dirty="0" smtClean="0"/>
              <a:t>bigger emittances (around 3 microns from SPS)</a:t>
            </a:r>
          </a:p>
          <a:p>
            <a:pPr lvl="1"/>
            <a:r>
              <a:rPr lang="en-US" dirty="0" smtClean="0"/>
              <a:t>different filling scheme avoiding offset collisions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27/03/2011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IR6 interlock BPMs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1196690"/>
            <a:ext cx="8229600" cy="5111750"/>
          </a:xfrm>
        </p:spPr>
        <p:txBody>
          <a:bodyPr/>
          <a:lstStyle/>
          <a:p>
            <a:r>
              <a:rPr lang="en-US" dirty="0" smtClean="0"/>
              <a:t>bunchCntWin1 </a:t>
            </a:r>
            <a:r>
              <a:rPr lang="en-US" dirty="0" smtClean="0"/>
              <a:t>changed from 70 to 75;</a:t>
            </a:r>
          </a:p>
          <a:p>
            <a:r>
              <a:rPr lang="en-US" dirty="0" smtClean="0"/>
              <a:t>turnCntWin1 changed from 100 to 5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en-US" dirty="0" smtClean="0"/>
              <a:t>Left the other values unchanged</a:t>
            </a:r>
          </a:p>
          <a:p>
            <a:pPr lvl="1"/>
            <a:r>
              <a:rPr lang="en-US" dirty="0" smtClean="0"/>
              <a:t>bunchCntWin2 </a:t>
            </a:r>
            <a:r>
              <a:rPr lang="en-US" dirty="0" smtClean="0"/>
              <a:t>250; turnCntWin2 10</a:t>
            </a:r>
            <a:endParaRPr lang="en-US" dirty="0" smtClean="0"/>
          </a:p>
          <a:p>
            <a:r>
              <a:rPr lang="en-US" dirty="0" smtClean="0"/>
              <a:t>All position values unchanged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As a result, the interlock will now only become active when 15 or more bunches are out of tolerance in IR6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The interlock thus becomes active at injection only when 15 or more bunches are </a:t>
            </a:r>
            <a:r>
              <a:rPr lang="en-US" dirty="0" smtClean="0"/>
              <a:t>circulating</a:t>
            </a:r>
            <a:endParaRPr lang="en-US" dirty="0" smtClean="0"/>
          </a:p>
          <a:p>
            <a:r>
              <a:rPr lang="en-US" dirty="0" smtClean="0"/>
              <a:t>*** IMPORTANT: NO RAMP OF FEWER THAN 80 BUNCHES ALLOWED UNTIL THE INTERLOCK IS MODIFIED BACK TO THE INITIAL VALUES *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27/03/2011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68180" y="764630"/>
            <a:ext cx="288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Brennan Goddard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1650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27/03/2011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440" y="692620"/>
            <a:ext cx="7782451" cy="58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68430" y="188550"/>
            <a:ext cx="1224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Reyes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1653 – start fill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27/03/2011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440" y="764630"/>
            <a:ext cx="8306771" cy="5544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27/03/2011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440" y="1628750"/>
          <a:ext cx="8065119" cy="2768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88373"/>
                <a:gridCol w="4584637"/>
                <a:gridCol w="7921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Sat PM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1.38 </a:t>
                      </a:r>
                      <a:r>
                        <a:rPr lang="en-US" dirty="0" smtClean="0"/>
                        <a:t>TeV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Sat night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1.38 TeV stable beams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</a:t>
                      </a:r>
                      <a:r>
                        <a:rPr lang="en-US" baseline="0" dirty="0" smtClean="0"/>
                        <a:t> 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VdM</a:t>
                      </a:r>
                      <a:r>
                        <a:rPr lang="en-US" dirty="0" smtClean="0"/>
                        <a:t> scans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Sun </a:t>
                      </a:r>
                      <a:r>
                        <a:rPr lang="en-GB" dirty="0" smtClean="0"/>
                        <a:t>PM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 lines </a:t>
                      </a:r>
                      <a:r>
                        <a:rPr lang="en-US" dirty="0" smtClean="0"/>
                        <a:t>tests</a:t>
                      </a:r>
                      <a:r>
                        <a:rPr lang="en-GB" baseline="0" dirty="0" smtClean="0"/>
                        <a:t> -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Injection loss calibration before the shielding (needs to be done before TS)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r>
                        <a:rPr lang="en-US" dirty="0" smtClean="0"/>
                        <a:t>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Sun</a:t>
                      </a:r>
                      <a:r>
                        <a:rPr lang="en-GB" baseline="0" dirty="0" smtClean="0"/>
                        <a:t> PM/night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1.38 TeV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 06:00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Dump</a:t>
                      </a:r>
                      <a:r>
                        <a:rPr lang="en-US" baseline="0" dirty="0" smtClean="0"/>
                        <a:t> beams for 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Noted – Per Hagen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27/03/2011</a:t>
            </a:r>
            <a:endParaRPr lang="en-US" dirty="0"/>
          </a:p>
        </p:txBody>
      </p:sp>
      <p:pic>
        <p:nvPicPr>
          <p:cNvPr id="2050" name="il_fi" descr="http://nedcolville.files.wordpress.com/2010/11/kronenbourg-1664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30" y="2780910"/>
            <a:ext cx="3407303" cy="255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47580" y="1412720"/>
            <a:ext cx="54727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Will the “soon to come” fill 1664 be celebrated? with or without crossing angle…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45440</TotalTime>
  <Words>403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Saturday 26th March</vt:lpstr>
      <vt:lpstr>Saturday afternoon</vt:lpstr>
      <vt:lpstr>Updated IR6 interlock BPMs</vt:lpstr>
      <vt:lpstr>1650</vt:lpstr>
      <vt:lpstr>1653 – start fill</vt:lpstr>
      <vt:lpstr>Incoming</vt:lpstr>
      <vt:lpstr>Noted – Per Hagen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2646</cp:revision>
  <dcterms:created xsi:type="dcterms:W3CDTF">2010-07-26T05:43:59Z</dcterms:created>
  <dcterms:modified xsi:type="dcterms:W3CDTF">2011-03-27T06:56:24Z</dcterms:modified>
</cp:coreProperties>
</file>