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8"/>
  </p:notesMasterIdLst>
  <p:handoutMasterIdLst>
    <p:handoutMasterId r:id="rId29"/>
  </p:handoutMasterIdLst>
  <p:sldIdLst>
    <p:sldId id="1037" r:id="rId2"/>
    <p:sldId id="1100" r:id="rId3"/>
    <p:sldId id="1101" r:id="rId4"/>
    <p:sldId id="1113" r:id="rId5"/>
    <p:sldId id="1099" r:id="rId6"/>
    <p:sldId id="1104" r:id="rId7"/>
    <p:sldId id="1111" r:id="rId8"/>
    <p:sldId id="1090" r:id="rId9"/>
    <p:sldId id="1103" r:id="rId10"/>
    <p:sldId id="1108" r:id="rId11"/>
    <p:sldId id="1109" r:id="rId12"/>
    <p:sldId id="1098" r:id="rId13"/>
    <p:sldId id="1105" r:id="rId14"/>
    <p:sldId id="1106" r:id="rId15"/>
    <p:sldId id="1110" r:id="rId16"/>
    <p:sldId id="1038" r:id="rId17"/>
    <p:sldId id="1088" r:id="rId18"/>
    <p:sldId id="1091" r:id="rId19"/>
    <p:sldId id="1096" r:id="rId20"/>
    <p:sldId id="1094" r:id="rId21"/>
    <p:sldId id="1095" r:id="rId22"/>
    <p:sldId id="1097" r:id="rId23"/>
    <p:sldId id="1092" r:id="rId24"/>
    <p:sldId id="1093" r:id="rId25"/>
    <p:sldId id="1083" r:id="rId26"/>
    <p:sldId id="1112" r:id="rId2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00FF"/>
    <a:srgbClr val="FFFF99"/>
    <a:srgbClr val="CC0066"/>
    <a:srgbClr val="99FF99"/>
    <a:srgbClr val="FFCCCC"/>
    <a:srgbClr val="9FCAFF"/>
    <a:srgbClr val="DDDDDD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69" d="100"/>
          <a:sy n="69" d="100"/>
        </p:scale>
        <p:origin x="-1236" y="-10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6E4F4E-F4D8-490A-A7F9-4819354EAB1C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31A9A1-E3E6-42C3-BA77-BDAB3B1B96AC}" type="datetime1">
              <a:rPr lang="en-US" smtClean="0"/>
              <a:pPr/>
              <a:t>3/14/2011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A846EE-FBE6-4C71-82E1-6C6D726DC595}" type="datetime1">
              <a:rPr lang="en-US" smtClean="0"/>
              <a:pPr/>
              <a:t>3/14/2011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6B740B98-8234-4A5B-8086-F38F5AFFD8CF}" type="datetime1">
              <a:rPr lang="en-US" smtClean="0"/>
              <a:pPr/>
              <a:t>3/14/2011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AE4E3428-A7A4-45FC-9C46-4BEE31FCE5F9}" type="datetime1">
              <a:rPr lang="en-US" smtClean="0"/>
              <a:pPr/>
              <a:t>3/14/2011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D351B3F-BCD5-49CC-A491-0927B3FC7E9E}" type="datetime1">
              <a:rPr lang="en-US" smtClean="0"/>
              <a:pPr>
                <a:defRPr/>
              </a:pPr>
              <a:t>3/14/2011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4DDF74-4C10-471E-807F-550ADC2B6ACD}" type="datetime1">
              <a:rPr lang="en-US" smtClean="0"/>
              <a:pPr/>
              <a:t>3/14/2011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79784B-EE72-4F0C-8B1B-E2E01F21CA04}" type="datetime1">
              <a:rPr lang="en-US" smtClean="0"/>
              <a:pPr/>
              <a:t>3/14/2011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1C71EEF-B8A2-45AC-BF23-9B62E88F9A47}" type="datetime1">
              <a:rPr lang="en-US" smtClean="0"/>
              <a:pPr/>
              <a:t>3/14/2011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094D86-9F98-48A1-A845-DF35F93FEEA5}" type="datetime1">
              <a:rPr lang="en-US" smtClean="0"/>
              <a:pPr/>
              <a:t>3/14/2011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1E8905C-4064-4BFD-88F7-F25EF6BF919D}" type="datetime1">
              <a:rPr lang="en-US" smtClean="0"/>
              <a:pPr/>
              <a:t>3/14/2011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91B7A68-6921-4EAC-ABDD-E1A01A9FAE3C}" type="datetime1">
              <a:rPr lang="en-US" smtClean="0"/>
              <a:pPr/>
              <a:t>3/14/2011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FA6624-1269-456F-9CCA-5AC8EBC2DBFC}" type="datetime1">
              <a:rPr lang="en-US" smtClean="0"/>
              <a:pPr/>
              <a:t>3/14/2011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166E5176-2E7E-4B5F-A30F-006470F2B794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week 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58ABE37-D5A3-4AE5-A3A1-42613D3045F8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520" y="1124680"/>
            <a:ext cx="72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Last official week of beam commissioning:</a:t>
            </a:r>
          </a:p>
          <a:p>
            <a:pPr algn="l"/>
            <a:r>
              <a:rPr lang="en-US" sz="2400" dirty="0" smtClean="0"/>
              <a:t>M. Lamont and J. </a:t>
            </a:r>
            <a:r>
              <a:rPr lang="en-US" sz="2400" dirty="0" err="1" smtClean="0"/>
              <a:t>Wenninger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for the commissioning teams, </a:t>
            </a:r>
          </a:p>
          <a:p>
            <a:pPr algn="l"/>
            <a:r>
              <a:rPr lang="en-US" sz="2400" dirty="0" smtClean="0"/>
              <a:t>Special thanks to collimation, optics and inject &amp; dump teams.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20" y="3933070"/>
            <a:ext cx="8388530" cy="73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540" y="4869200"/>
            <a:ext cx="621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Machine availability reaching well over 80%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MPS tests with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1052670"/>
            <a:ext cx="8229600" cy="5111750"/>
          </a:xfrm>
        </p:spPr>
        <p:txBody>
          <a:bodyPr/>
          <a:lstStyle/>
          <a:p>
            <a:r>
              <a:rPr lang="en-US" dirty="0" smtClean="0"/>
              <a:t>Reaction time of FMCM installed on warm magnet circuit for fast detection of failures have been validated with beam.</a:t>
            </a:r>
          </a:p>
          <a:p>
            <a:pPr lvl="1"/>
            <a:r>
              <a:rPr lang="en-US" dirty="0" smtClean="0"/>
              <a:t>RQ5.LR3, RD34.LR7 at 3.5 </a:t>
            </a:r>
            <a:r>
              <a:rPr lang="en-US" dirty="0" err="1" smtClean="0"/>
              <a:t>TeV</a:t>
            </a:r>
            <a:r>
              <a:rPr lang="en-US" dirty="0" smtClean="0"/>
              <a:t> squeezed.</a:t>
            </a:r>
          </a:p>
          <a:p>
            <a:pPr lvl="1"/>
            <a:r>
              <a:rPr lang="en-US" dirty="0" smtClean="0"/>
              <a:t>Dump septa MSD checked at injection.</a:t>
            </a:r>
          </a:p>
          <a:p>
            <a:r>
              <a:rPr lang="en-US" dirty="0" smtClean="0"/>
              <a:t>RF frequency interlock validated (+- 100 Hz).</a:t>
            </a:r>
          </a:p>
          <a:p>
            <a:r>
              <a:rPr lang="en-US" dirty="0" smtClean="0"/>
              <a:t>Last SIS (Software Interlock System) interlocks checked.</a:t>
            </a:r>
          </a:p>
          <a:p>
            <a:pPr lvl="1"/>
            <a:r>
              <a:rPr lang="en-US" dirty="0" smtClean="0"/>
              <a:t>All interlocks now armed.</a:t>
            </a:r>
          </a:p>
          <a:p>
            <a:pPr lvl="1"/>
            <a:r>
              <a:rPr lang="en-US" dirty="0" smtClean="0"/>
              <a:t>Orbit surveillance throughout the cycle.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836640"/>
            <a:ext cx="8229600" cy="2786082"/>
          </a:xfrm>
        </p:spPr>
        <p:txBody>
          <a:bodyPr/>
          <a:lstStyle/>
          <a:p>
            <a:r>
              <a:rPr lang="en-US" dirty="0" smtClean="0"/>
              <a:t>The local triplet aperture was verified with local bumps, the beam edge is defined by a TCP – preliminary results</a:t>
            </a:r>
          </a:p>
          <a:p>
            <a:pPr lvl="1"/>
            <a:r>
              <a:rPr lang="en-US" sz="1800" dirty="0" smtClean="0"/>
              <a:t>IR1 V B1: 16 </a:t>
            </a:r>
            <a:r>
              <a:rPr lang="en-US" sz="1800" dirty="0" err="1" smtClean="0"/>
              <a:t>sigmas</a:t>
            </a:r>
            <a:r>
              <a:rPr lang="en-US" sz="1800" dirty="0" smtClean="0"/>
              <a:t> 	16 in prev. meas. </a:t>
            </a:r>
          </a:p>
          <a:p>
            <a:pPr lvl="1"/>
            <a:r>
              <a:rPr lang="en-US" sz="1800" dirty="0" smtClean="0"/>
              <a:t>IR1 V B2: 14 </a:t>
            </a:r>
            <a:r>
              <a:rPr lang="en-US" sz="1800" dirty="0" err="1" smtClean="0"/>
              <a:t>sigmas</a:t>
            </a:r>
            <a:r>
              <a:rPr lang="en-US" sz="1800" dirty="0" smtClean="0"/>
              <a:t> 	15 in prev. meas. </a:t>
            </a:r>
          </a:p>
          <a:p>
            <a:pPr lvl="1"/>
            <a:r>
              <a:rPr lang="en-US" sz="1800" dirty="0" smtClean="0"/>
              <a:t>IR5 H B1: 13.5 </a:t>
            </a:r>
            <a:r>
              <a:rPr lang="en-US" sz="1800" dirty="0" err="1" smtClean="0"/>
              <a:t>sigmas</a:t>
            </a:r>
            <a:r>
              <a:rPr lang="en-US" sz="1800" dirty="0" smtClean="0"/>
              <a:t> 	15 in prev. meas. </a:t>
            </a:r>
          </a:p>
          <a:p>
            <a:pPr lvl="1"/>
            <a:r>
              <a:rPr lang="en-US" sz="1800" dirty="0" smtClean="0"/>
              <a:t>IR5 H B2:  13 </a:t>
            </a:r>
            <a:r>
              <a:rPr lang="en-US" sz="1800" dirty="0" err="1" smtClean="0"/>
              <a:t>sigmas</a:t>
            </a:r>
            <a:r>
              <a:rPr lang="en-US" sz="1800" dirty="0" smtClean="0"/>
              <a:t> 	17 in prev. meas.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3/14/2011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630" y="3140960"/>
            <a:ext cx="4949814" cy="39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&amp; squeeze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604560" cy="864120"/>
          </a:xfrm>
        </p:spPr>
        <p:txBody>
          <a:bodyPr/>
          <a:lstStyle/>
          <a:p>
            <a:r>
              <a:rPr lang="en-US" dirty="0" smtClean="0"/>
              <a:t>Ramp &amp; squeeze cleaned and consolidated.</a:t>
            </a:r>
          </a:p>
          <a:p>
            <a:pPr lvl="1"/>
            <a:r>
              <a:rPr lang="en-US" dirty="0" smtClean="0"/>
              <a:t>Orbit corrector functions entirely cleaned on Thursday.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2276840"/>
            <a:ext cx="7056980" cy="588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620" y="5445280"/>
            <a:ext cx="76027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Tune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20" y="3501010"/>
            <a:ext cx="73930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Orbit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63860" y="2131232"/>
            <a:ext cx="1872260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804310" y="2131232"/>
            <a:ext cx="720100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134911" y="170076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80" y="1732710"/>
            <a:ext cx="119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Squeeze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470" y="1916790"/>
            <a:ext cx="16417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RT trims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at 3.5 </a:t>
            </a:r>
            <a:r>
              <a:rPr lang="en-US" dirty="0" err="1" smtClean="0"/>
              <a:t>TeV</a:t>
            </a:r>
            <a:r>
              <a:rPr lang="en-US" dirty="0" smtClean="0"/>
              <a:t> squeezed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836640"/>
            <a:ext cx="8229600" cy="5111750"/>
          </a:xfrm>
        </p:spPr>
        <p:txBody>
          <a:bodyPr/>
          <a:lstStyle/>
          <a:p>
            <a:r>
              <a:rPr lang="en-US" dirty="0" smtClean="0"/>
              <a:t>Following the last global optics correction (in w9) the beta-beating in collisions is at the level of ~5%.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540" y="1844780"/>
            <a:ext cx="6480900" cy="461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at 3.5 </a:t>
            </a:r>
            <a:r>
              <a:rPr lang="en-US" dirty="0" err="1" smtClean="0"/>
              <a:t>TeV</a:t>
            </a:r>
            <a:r>
              <a:rPr lang="en-US" dirty="0" smtClean="0"/>
              <a:t> squeezed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80660"/>
            <a:ext cx="8229600" cy="5111750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measurements at IR1 and IR5 with AC-dipole and K-modulation.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1988800"/>
            <a:ext cx="5832810" cy="416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00240" y="2132820"/>
            <a:ext cx="2553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is extracted from the amplitude of the tune modulation when changing the gradient of triplet </a:t>
            </a:r>
            <a:r>
              <a:rPr lang="en-US" dirty="0" err="1" smtClean="0"/>
              <a:t>quadrupoles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836640"/>
            <a:ext cx="8229600" cy="1152160"/>
          </a:xfrm>
        </p:spPr>
        <p:txBody>
          <a:bodyPr/>
          <a:lstStyle/>
          <a:p>
            <a:r>
              <a:rPr lang="en-US" dirty="0" smtClean="0"/>
              <a:t>‘Final’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values from K-modulation: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Errors around 4-10%.</a:t>
            </a:r>
          </a:p>
          <a:p>
            <a:r>
              <a:rPr lang="en-US" dirty="0" smtClean="0"/>
              <a:t>Imbalance is 2.5 +- 8% in favor of CMS.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3/14/2011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7715083"/>
              </p:ext>
            </p:extLst>
          </p:nvPr>
        </p:nvGraphicFramePr>
        <p:xfrm>
          <a:off x="1403560" y="177277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Beam/plane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IR5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IR1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B1H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B2H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1.48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B1V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B2V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setup at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320556" cy="4085122"/>
          </a:xfrm>
        </p:spPr>
        <p:txBody>
          <a:bodyPr/>
          <a:lstStyle/>
          <a:p>
            <a:r>
              <a:rPr lang="en-US" dirty="0" smtClean="0"/>
              <a:t>Full collimation setup at 3.5 </a:t>
            </a:r>
            <a:r>
              <a:rPr lang="en-US" dirty="0" err="1" smtClean="0"/>
              <a:t>TeV</a:t>
            </a:r>
            <a:r>
              <a:rPr lang="en-US" dirty="0" smtClean="0"/>
              <a:t> before the squeeze.</a:t>
            </a:r>
          </a:p>
          <a:p>
            <a:pPr lvl="1"/>
            <a:r>
              <a:rPr lang="en-US" dirty="0" smtClean="0"/>
              <a:t>IR3, IR7, IR6 and TCTs.</a:t>
            </a:r>
          </a:p>
          <a:p>
            <a:pPr lvl="1"/>
            <a:r>
              <a:rPr lang="en-US" dirty="0" smtClean="0"/>
              <a:t>Typically 20-25 minutes / collimator thanks to improved SW tools.</a:t>
            </a:r>
          </a:p>
          <a:p>
            <a:r>
              <a:rPr lang="en-US" dirty="0" smtClean="0"/>
              <a:t>TCT setup at end of squeeze and for colliding beams.</a:t>
            </a:r>
          </a:p>
          <a:p>
            <a:pPr lvl="1"/>
            <a:r>
              <a:rPr lang="en-US" dirty="0" smtClean="0"/>
              <a:t>Setup time of 1.5 hours achieved.</a:t>
            </a:r>
          </a:p>
          <a:p>
            <a:r>
              <a:rPr lang="en-US" dirty="0" smtClean="0"/>
              <a:t>Collimation setup completed Friday late afternoon.</a:t>
            </a:r>
          </a:p>
          <a:p>
            <a:r>
              <a:rPr lang="en-US" dirty="0" smtClean="0"/>
              <a:t>Collimators driven by functions (also for interlocks) for:</a:t>
            </a:r>
          </a:p>
          <a:p>
            <a:pPr lvl="1"/>
            <a:r>
              <a:rPr lang="en-US" dirty="0" smtClean="0"/>
              <a:t>Ramp,</a:t>
            </a:r>
          </a:p>
          <a:p>
            <a:pPr lvl="1"/>
            <a:r>
              <a:rPr lang="en-US" dirty="0" smtClean="0"/>
              <a:t>Squeeze,</a:t>
            </a:r>
          </a:p>
          <a:p>
            <a:pPr lvl="1"/>
            <a:r>
              <a:rPr lang="en-US" dirty="0" smtClean="0"/>
              <a:t>Collide.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564FF7-76BA-433E-9E36-DAD243D2FD4C}" type="datetime1">
              <a:rPr lang="en-US" smtClean="0"/>
              <a:pPr/>
              <a:t>3/14/2011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in ramp &amp; squeeze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1008140"/>
          </a:xfrm>
        </p:spPr>
        <p:txBody>
          <a:bodyPr/>
          <a:lstStyle/>
          <a:p>
            <a:r>
              <a:rPr lang="en-US" dirty="0" smtClean="0"/>
              <a:t>Ramp functions of the collimation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CD600F0-5B4A-4811-8870-EEF743E1DD09}" type="datetime1">
              <a:rPr lang="en-US" smtClean="0"/>
              <a:pPr/>
              <a:t>3/14/2011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50"/>
            <a:ext cx="8922623" cy="421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350" y="2420860"/>
            <a:ext cx="4680650" cy="380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48105" y="3212970"/>
            <a:ext cx="209589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TCTs in squeeze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1052670"/>
            <a:ext cx="8229600" cy="1296180"/>
          </a:xfrm>
        </p:spPr>
        <p:txBody>
          <a:bodyPr/>
          <a:lstStyle/>
          <a:p>
            <a:r>
              <a:rPr lang="en-US" dirty="0" smtClean="0"/>
              <a:t>Extensive validation campaign between Friday evening and Sunday morning.</a:t>
            </a:r>
          </a:p>
          <a:p>
            <a:r>
              <a:rPr lang="en-US" dirty="0" smtClean="0"/>
              <a:t>List of validation steps for that were made for collimation and dump protection: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00" y="2852920"/>
          <a:ext cx="864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200"/>
                <a:gridCol w="1440200"/>
                <a:gridCol w="1440200"/>
                <a:gridCol w="1440200"/>
                <a:gridCol w="1440200"/>
                <a:gridCol w="144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Betatron</a:t>
                      </a:r>
                      <a:r>
                        <a:rPr lang="en-US" baseline="0" dirty="0" smtClean="0"/>
                        <a:t> 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Betatron</a:t>
                      </a:r>
                      <a:r>
                        <a:rPr lang="en-US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Dp</a:t>
                      </a:r>
                      <a:r>
                        <a:rPr lang="en-US" dirty="0" smtClean="0"/>
                        <a:t>/p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Dp</a:t>
                      </a:r>
                      <a:r>
                        <a:rPr lang="en-US" dirty="0" smtClean="0"/>
                        <a:t>/p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Flat 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Squeezed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764630"/>
            <a:ext cx="6552910" cy="538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1450" y="692620"/>
            <a:ext cx="8229600" cy="1296180"/>
          </a:xfrm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Example of a </a:t>
            </a:r>
            <a:r>
              <a:rPr lang="en-US" dirty="0" err="1" smtClean="0"/>
              <a:t>betatron</a:t>
            </a:r>
            <a:r>
              <a:rPr lang="en-US" dirty="0" smtClean="0"/>
              <a:t> loss map @ 1.5 m beta*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@ D-1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70" y="1556740"/>
            <a:ext cx="6048840" cy="513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122417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First stable beams at 18:05 on 13</a:t>
            </a:r>
            <a:r>
              <a:rPr lang="en-US" baseline="30000" dirty="0" smtClean="0"/>
              <a:t>th</a:t>
            </a:r>
            <a:r>
              <a:rPr lang="en-US" dirty="0" smtClean="0"/>
              <a:t> March 2011</a:t>
            </a:r>
          </a:p>
          <a:p>
            <a:pPr lvl="1"/>
            <a:r>
              <a:rPr lang="en-US" dirty="0" smtClean="0"/>
              <a:t>Filling scheme: 1 probe + 3 nominal bunches (2-2.5 um)</a:t>
            </a:r>
          </a:p>
          <a:p>
            <a:pPr lvl="1"/>
            <a:r>
              <a:rPr lang="en-US" dirty="0" smtClean="0"/>
              <a:t>L ~ 1.2E30 cm-2s-1 for ATLAS/CMS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results - collimation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353160" cy="5111750"/>
          </a:xfrm>
        </p:spPr>
        <p:txBody>
          <a:bodyPr/>
          <a:lstStyle/>
          <a:p>
            <a:r>
              <a:rPr lang="en-US" dirty="0" smtClean="0"/>
              <a:t>Preliminary of qualification tests (R. </a:t>
            </a:r>
            <a:r>
              <a:rPr lang="en-US" dirty="0" err="1" smtClean="0"/>
              <a:t>Assmann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Highest losses always at primary collimators.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Leakage to cold magnets at 1e-4 level.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Leakage to TCT's at 1.5m beta* as expected (1e-3 level). </a:t>
            </a:r>
          </a:p>
          <a:p>
            <a:pPr lvl="1"/>
            <a:r>
              <a:rPr lang="en-US" dirty="0" smtClean="0"/>
              <a:t>Leakage to TCTV's in IR1 and IR8 is at 1e-2 level for off-momentum loss maps. H collimators in IR3 produce a vertical halo that is intercepted at the vertical tertiary collimators. OK.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leakage of losses to the triplets observed.</a:t>
            </a:r>
          </a:p>
          <a:p>
            <a:pPr lvl="1"/>
            <a:r>
              <a:rPr lang="en-US" dirty="0" smtClean="0"/>
              <a:t>Interlock thresholds have been set.</a:t>
            </a:r>
          </a:p>
          <a:p>
            <a:r>
              <a:rPr lang="en-US" b="1" u="sng" dirty="0" smtClean="0"/>
              <a:t>Summary:</a:t>
            </a:r>
            <a:r>
              <a:rPr lang="en-US" dirty="0" smtClean="0"/>
              <a:t> collimator and protection hierarchy is qualified for 1.5m beta*. The triplets are protected and the TCT's are safe themselves.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764630"/>
            <a:ext cx="8676570" cy="662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results – beam dump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764630"/>
            <a:ext cx="8892600" cy="187226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Preliminary analysis of qualification tests (B. Goddard):</a:t>
            </a:r>
          </a:p>
          <a:p>
            <a:pPr lvl="1"/>
            <a:r>
              <a:rPr lang="en-US" dirty="0" smtClean="0"/>
              <a:t>Leakage to TCTs with 1.5m beta* is the level of few e-4, as expected. No unusual losses seen on cold elements or elsewhere.</a:t>
            </a:r>
          </a:p>
          <a:p>
            <a:r>
              <a:rPr lang="en-US" dirty="0" smtClean="0"/>
              <a:t>All tests passed - ready for stable beams.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960" y="1916790"/>
            <a:ext cx="2917040" cy="114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– to be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US" dirty="0" smtClean="0"/>
              <a:t>Repeat </a:t>
            </a:r>
            <a:r>
              <a:rPr lang="en-US" dirty="0" err="1" smtClean="0"/>
              <a:t>betatron</a:t>
            </a:r>
            <a:r>
              <a:rPr lang="en-US" dirty="0" smtClean="0"/>
              <a:t> loss map in H with colliding beams (better quality).</a:t>
            </a:r>
          </a:p>
          <a:p>
            <a:pPr lvl="1"/>
            <a:r>
              <a:rPr lang="en-US" dirty="0" smtClean="0"/>
              <a:t>Done for B1.</a:t>
            </a:r>
          </a:p>
          <a:p>
            <a:r>
              <a:rPr lang="en-US" dirty="0" smtClean="0"/>
              <a:t>Repeat asynchronous dump test with colliding beams with more intensity.</a:t>
            </a:r>
          </a:p>
          <a:p>
            <a:pPr lvl="1"/>
            <a:r>
              <a:rPr lang="en-US" dirty="0" smtClean="0"/>
              <a:t>Done for B1.</a:t>
            </a:r>
          </a:p>
          <a:p>
            <a:r>
              <a:rPr lang="en-US" dirty="0" smtClean="0"/>
              <a:t>Activate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dependent interlocks (collimators).</a:t>
            </a:r>
          </a:p>
          <a:p>
            <a:r>
              <a:rPr lang="en-US" dirty="0" smtClean="0"/>
              <a:t>Update the collimator interlock threshold with new LVDT-settings offsets.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497180" cy="230432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Test ramp and collisions for 1.38 </a:t>
            </a:r>
            <a:r>
              <a:rPr lang="en-US" dirty="0" err="1" smtClean="0"/>
              <a:t>TeV</a:t>
            </a:r>
            <a:r>
              <a:rPr lang="en-US" dirty="0" smtClean="0"/>
              <a:t> run (Sunday).</a:t>
            </a:r>
          </a:p>
          <a:p>
            <a:pPr lvl="1"/>
            <a:r>
              <a:rPr lang="en-US" dirty="0" smtClean="0"/>
              <a:t>Ramp: 320 </a:t>
            </a:r>
            <a:r>
              <a:rPr lang="en-US" dirty="0" err="1" smtClean="0"/>
              <a:t>secs</a:t>
            </a:r>
            <a:r>
              <a:rPr lang="en-US" dirty="0" smtClean="0"/>
              <a:t> (-&gt; 1.38 </a:t>
            </a:r>
            <a:r>
              <a:rPr lang="en-US" dirty="0" err="1" smtClean="0"/>
              <a:t>TeV</a:t>
            </a:r>
            <a:r>
              <a:rPr lang="en-US" dirty="0" smtClean="0"/>
              <a:t>) + 280 </a:t>
            </a:r>
            <a:r>
              <a:rPr lang="en-US" dirty="0" err="1" smtClean="0"/>
              <a:t>secs</a:t>
            </a:r>
            <a:r>
              <a:rPr lang="en-US" dirty="0" smtClean="0"/>
              <a:t> (waiting for decay).</a:t>
            </a:r>
          </a:p>
          <a:p>
            <a:pPr lvl="1"/>
            <a:r>
              <a:rPr lang="en-US" dirty="0" smtClean="0"/>
              <a:t>Keep orbit constant (crossing and separation) in ramp.</a:t>
            </a:r>
          </a:p>
          <a:p>
            <a:pPr lvl="1"/>
            <a:r>
              <a:rPr lang="en-US" dirty="0" smtClean="0"/>
              <a:t>Ramp crossing angles to 0 when bringing beams into collisions.</a:t>
            </a:r>
          </a:p>
          <a:p>
            <a:pPr lvl="1"/>
            <a:r>
              <a:rPr lang="en-US" dirty="0" smtClean="0"/>
              <a:t>Some collisions observed… a bit more work needed.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3136724"/>
            <a:ext cx="8641200" cy="194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 bwMode="auto">
          <a:xfrm>
            <a:off x="8100490" y="2636890"/>
            <a:ext cx="216030" cy="108015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864120"/>
          </a:xfrm>
        </p:spPr>
        <p:txBody>
          <a:bodyPr/>
          <a:lstStyle/>
          <a:p>
            <a:r>
              <a:rPr lang="en-US" dirty="0" smtClean="0"/>
              <a:t>Beta-beat rather similar to 1.2 </a:t>
            </a:r>
            <a:r>
              <a:rPr lang="en-US" dirty="0" err="1" smtClean="0"/>
              <a:t>TeV</a:t>
            </a:r>
            <a:r>
              <a:rPr lang="en-US" dirty="0" smtClean="0"/>
              <a:t> case.</a:t>
            </a:r>
          </a:p>
          <a:p>
            <a:pPr lvl="1"/>
            <a:r>
              <a:rPr lang="en-US" dirty="0" smtClean="0"/>
              <a:t>Peak beating around 20%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88800"/>
            <a:ext cx="4644011" cy="336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285" y="2060810"/>
            <a:ext cx="4537715" cy="32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1052670"/>
            <a:ext cx="8353160" cy="2952410"/>
          </a:xfrm>
        </p:spPr>
        <p:txBody>
          <a:bodyPr/>
          <a:lstStyle/>
          <a:p>
            <a:r>
              <a:rPr lang="en-US" dirty="0" smtClean="0"/>
              <a:t>Final MPS checks + approval.</a:t>
            </a:r>
          </a:p>
          <a:p>
            <a:r>
              <a:rPr lang="en-US" dirty="0" smtClean="0"/>
              <a:t>Then progressive intensity increase over the next 2 weeks.</a:t>
            </a:r>
          </a:p>
          <a:p>
            <a:pPr lvl="1"/>
            <a:r>
              <a:rPr lang="en-US" dirty="0" smtClean="0"/>
              <a:t>32, 64, 104, 152, 200 bunches.</a:t>
            </a:r>
          </a:p>
          <a:p>
            <a:r>
              <a:rPr lang="en-US" dirty="0" smtClean="0"/>
              <a:t>Injection of multiple bunches (&gt; 8 !).</a:t>
            </a:r>
          </a:p>
          <a:p>
            <a:pPr lvl="1"/>
            <a:r>
              <a:rPr lang="en-US" dirty="0" smtClean="0"/>
              <a:t>For physics and for the scrubbing run.</a:t>
            </a:r>
          </a:p>
          <a:p>
            <a:r>
              <a:rPr lang="en-US" dirty="0" smtClean="0"/>
              <a:t>Abort gap and injection cleaning.</a:t>
            </a:r>
          </a:p>
          <a:p>
            <a:r>
              <a:rPr lang="en-US" dirty="0" smtClean="0"/>
              <a:t>And more details to tune…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9343C28-DB25-4A08-B6D1-2135D9526A9D}" type="datetime1">
              <a:rPr lang="en-US" smtClean="0"/>
              <a:pPr/>
              <a:t>3/14/2011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everybody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9343C28-DB25-4A08-B6D1-2135D9526A9D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460" y="908650"/>
            <a:ext cx="4752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Thank you to all who contributed to this remarkable startup 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30" y="764630"/>
            <a:ext cx="3460933" cy="259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2564880"/>
            <a:ext cx="5760800" cy="3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84210" y="3573020"/>
            <a:ext cx="2808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Special applause for our optics team !</a:t>
            </a:r>
          </a:p>
          <a:p>
            <a:r>
              <a:rPr lang="en-US" b="1" dirty="0" smtClean="0"/>
              <a:t>Rarely seen during daytime!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10" y="5589300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R. Thomas &amp; friends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 end for week 10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1196690"/>
            <a:ext cx="7668430" cy="651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353160" cy="100814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Protection validation ‘factory’, 1.38 </a:t>
            </a:r>
            <a:r>
              <a:rPr lang="en-US" dirty="0" err="1" smtClean="0"/>
              <a:t>TeV</a:t>
            </a:r>
            <a:r>
              <a:rPr lang="en-US" dirty="0" smtClean="0"/>
              <a:t> ramp &amp; collisions, and finally stable beams at 3.5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6120" y="4581160"/>
            <a:ext cx="119199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1.38 </a:t>
            </a:r>
            <a:r>
              <a:rPr lang="en-US" dirty="0" err="1" smtClean="0"/>
              <a:t>TeV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 smtClean="0"/>
              <a:t>First fill dumped after 7 hours at 01:00.</a:t>
            </a:r>
          </a:p>
          <a:p>
            <a:pPr lvl="1"/>
            <a:r>
              <a:rPr lang="en-US" dirty="0" smtClean="0"/>
              <a:t>Repeat H </a:t>
            </a:r>
            <a:r>
              <a:rPr lang="en-US" dirty="0" err="1" smtClean="0"/>
              <a:t>betatron</a:t>
            </a:r>
            <a:r>
              <a:rPr lang="en-US" dirty="0" smtClean="0"/>
              <a:t> loss map and </a:t>
            </a:r>
            <a:r>
              <a:rPr lang="en-US" dirty="0" err="1" smtClean="0"/>
              <a:t>asynch</a:t>
            </a:r>
            <a:r>
              <a:rPr lang="en-US" dirty="0" smtClean="0"/>
              <a:t>. dump test for B1.</a:t>
            </a:r>
          </a:p>
          <a:p>
            <a:r>
              <a:rPr lang="en-US" dirty="0" smtClean="0"/>
              <a:t>Refill – during the ramp shift crews realized that one bunch was in the wrong bucket.</a:t>
            </a:r>
          </a:p>
          <a:p>
            <a:pPr lvl="1"/>
            <a:r>
              <a:rPr lang="en-US" dirty="0" smtClean="0"/>
              <a:t>Dump and restart.</a:t>
            </a:r>
          </a:p>
          <a:p>
            <a:r>
              <a:rPr lang="en-US" dirty="0" smtClean="0"/>
              <a:t>Second fill 1615 in at 05:10. Bunch intensities slightly higher.</a:t>
            </a:r>
          </a:p>
          <a:p>
            <a:pPr lvl="1"/>
            <a:r>
              <a:rPr lang="en-US" dirty="0" smtClean="0"/>
              <a:t>Initial L ~ 1.5E30 cm-2s-1 for ATLAS/CMS.</a:t>
            </a:r>
          </a:p>
          <a:p>
            <a:pPr lvl="1"/>
            <a:r>
              <a:rPr lang="en-US" dirty="0" smtClean="0"/>
              <a:t>Lost at 07:20 – electrical </a:t>
            </a:r>
            <a:r>
              <a:rPr lang="en-US" dirty="0" smtClean="0"/>
              <a:t>networ</a:t>
            </a:r>
            <a:r>
              <a:rPr lang="en-US" dirty="0" smtClean="0"/>
              <a:t>k – EDF non-transparent tests.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US" dirty="0" smtClean="0"/>
              <a:t>Inject and dump mode setup.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Injection protection.</a:t>
            </a:r>
          </a:p>
          <a:p>
            <a:pPr lvl="1"/>
            <a:r>
              <a:rPr lang="en-US" dirty="0" smtClean="0"/>
              <a:t>TDI setup and protection validation.</a:t>
            </a:r>
          </a:p>
          <a:p>
            <a:pPr lvl="1"/>
            <a:r>
              <a:rPr lang="en-US" dirty="0" smtClean="0"/>
              <a:t>Completion of the TI8/2 collimator protection validation.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540" y="1556740"/>
            <a:ext cx="66484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US" dirty="0" smtClean="0"/>
              <a:t>Multi-bunch injection.</a:t>
            </a:r>
          </a:p>
          <a:p>
            <a:pPr lvl="1"/>
            <a:r>
              <a:rPr lang="en-US" dirty="0" smtClean="0"/>
              <a:t>‘Pushed’ up to 8 bunches (75 ns) without problems.</a:t>
            </a:r>
          </a:p>
          <a:p>
            <a:pPr lvl="1"/>
            <a:r>
              <a:rPr lang="en-US" dirty="0" smtClean="0"/>
              <a:t>Injection of 24 and more bunches was ‘sacrificed’ in order to go ahead with collimation (for stable beams).</a:t>
            </a:r>
          </a:p>
          <a:p>
            <a:r>
              <a:rPr lang="en-US" dirty="0" smtClean="0"/>
              <a:t>MKI energy tracking.</a:t>
            </a:r>
          </a:p>
          <a:p>
            <a:pPr lvl="1"/>
            <a:r>
              <a:rPr lang="en-US" dirty="0" smtClean="0"/>
              <a:t>Checked interlocks on energy for MKI.</a:t>
            </a:r>
          </a:p>
          <a:p>
            <a:r>
              <a:rPr lang="en-US" dirty="0" smtClean="0"/>
              <a:t>‘Abort gap keeper’ limits have been verified:</a:t>
            </a:r>
          </a:p>
          <a:p>
            <a:pPr lvl="1"/>
            <a:r>
              <a:rPr lang="en-US" dirty="0" smtClean="0"/>
              <a:t>Presently the </a:t>
            </a:r>
            <a:r>
              <a:rPr lang="en-US" dirty="0" smtClean="0">
                <a:solidFill>
                  <a:srgbClr val="FF0000"/>
                </a:solidFill>
              </a:rPr>
              <a:t>last bucket for injection is 31181.</a:t>
            </a:r>
          </a:p>
          <a:p>
            <a:pPr lvl="1"/>
            <a:r>
              <a:rPr lang="en-US" dirty="0" smtClean="0"/>
              <a:t>Access needed to extend to 31241.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- SPS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2050" name="AutoShape 2" descr="imap://Jorg%2EWenninger%40cern%2Ech@imap.cern.ch:993/fetch%3EUID%3E/INBOX%3E70830?part=1.2&amp;type=image/jpeg&amp;filename=IMG_00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\\cern.ch\dfs\Users\j\jwenning\Desktop\IMG_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120" y="2348850"/>
            <a:ext cx="3529301" cy="47251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244834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For almost the entire week the SPS injection kicker was missing a good fraction of its strength (1 out of 4 generators effectively missing !).</a:t>
            </a:r>
          </a:p>
          <a:p>
            <a:pPr lvl="1"/>
            <a:r>
              <a:rPr lang="en-US" dirty="0" smtClean="0"/>
              <a:t>Injection steering proved difficult.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emittances</a:t>
            </a:r>
            <a:r>
              <a:rPr lang="en-US" dirty="0" smtClean="0"/>
              <a:t> were good !</a:t>
            </a:r>
          </a:p>
          <a:p>
            <a:pPr lvl="1"/>
            <a:r>
              <a:rPr lang="en-US" dirty="0" smtClean="0"/>
              <a:t>Was only discovered Saturday night !!</a:t>
            </a:r>
            <a:endParaRPr lang="en-US" dirty="0"/>
          </a:p>
        </p:txBody>
      </p:sp>
      <p:pic>
        <p:nvPicPr>
          <p:cNvPr id="2052" name="Picture 4" descr="\\cern.ch\dfs\Users\j\jwenning\Desktop\IMG_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76418" y="2720013"/>
            <a:ext cx="3334685" cy="44646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84210" y="2204830"/>
            <a:ext cx="2453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Repair TODAY 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111750"/>
          </a:xfrm>
        </p:spPr>
        <p:txBody>
          <a:bodyPr/>
          <a:lstStyle/>
          <a:p>
            <a:r>
              <a:rPr lang="en-US" dirty="0" smtClean="0"/>
              <a:t>BIS-LBDS teams have worked on the BIS-LBDS interface (optical receivers) on Wednesday since some issues had been observed during arming of the LBDS even after TSU firmware downgrade to 2010 version.</a:t>
            </a:r>
          </a:p>
          <a:p>
            <a:r>
              <a:rPr lang="en-US" dirty="0" smtClean="0"/>
              <a:t>Beam position interlocks in IR6.</a:t>
            </a:r>
          </a:p>
          <a:p>
            <a:pPr lvl="1"/>
            <a:r>
              <a:rPr lang="en-US" dirty="0" smtClean="0"/>
              <a:t>Interlock limits adjusted to new orbit (most changes in the range of a fraction of mm).</a:t>
            </a:r>
          </a:p>
          <a:p>
            <a:pPr lvl="1"/>
            <a:r>
              <a:rPr lang="en-US" dirty="0" smtClean="0"/>
              <a:t>Protection functionality tested.</a:t>
            </a:r>
          </a:p>
          <a:p>
            <a:r>
              <a:rPr lang="en-US" dirty="0" smtClean="0"/>
              <a:t>Extracted beam apertures (dump lines) were verified.</a:t>
            </a:r>
          </a:p>
          <a:p>
            <a:pPr lvl="1"/>
            <a:r>
              <a:rPr lang="en-US" dirty="0" smtClean="0"/>
              <a:t>Results are good and consistent with 2010.</a:t>
            </a:r>
          </a:p>
          <a:p>
            <a:r>
              <a:rPr lang="en-US" dirty="0" smtClean="0"/>
              <a:t>Dump with 14 out of 15 kickers was checked to be OK.</a:t>
            </a:r>
          </a:p>
          <a:p>
            <a:pPr lvl="1"/>
            <a:r>
              <a:rPr lang="en-US" dirty="0" smtClean="0"/>
              <a:t>Simulated with an orbit bump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3/14/2011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3456480"/>
          </a:xfrm>
        </p:spPr>
        <p:txBody>
          <a:bodyPr/>
          <a:lstStyle/>
          <a:p>
            <a:r>
              <a:rPr lang="en-US" dirty="0" smtClean="0"/>
              <a:t>BLM firmware was updated after vertical slice testing to fix an issue with the ‘capture’ buffer that was affecting the IQC (Inj. Qual. Check).</a:t>
            </a:r>
          </a:p>
          <a:p>
            <a:r>
              <a:rPr lang="en-US" dirty="0" smtClean="0"/>
              <a:t>Final validation of the firmware:</a:t>
            </a:r>
          </a:p>
          <a:p>
            <a:pPr lvl="1"/>
            <a:r>
              <a:rPr lang="en-US" dirty="0" smtClean="0"/>
              <a:t>BLM dump trigger initiated by sending a probe bunch on a closed collimator.</a:t>
            </a:r>
          </a:p>
          <a:p>
            <a:pPr lvl="1"/>
            <a:r>
              <a:rPr lang="en-US" dirty="0" smtClean="0"/>
              <a:t>Event chain and delays (100-120 </a:t>
            </a:r>
            <a:r>
              <a:rPr lang="en-US" dirty="0" err="1" smtClean="0"/>
              <a:t>microsec</a:t>
            </a:r>
            <a:r>
              <a:rPr lang="en-US" dirty="0" smtClean="0"/>
              <a:t> from injection to dump) were verified.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 firmware update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42304</TotalTime>
  <Words>1370</Words>
  <Application>Microsoft Office PowerPoint</Application>
  <PresentationFormat>On-screen Show (4:3)</PresentationFormat>
  <Paragraphs>259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Pixel</vt:lpstr>
      <vt:lpstr>Summary of week 10</vt:lpstr>
      <vt:lpstr>Stable beams @ D-1</vt:lpstr>
      <vt:lpstr>What an end for week 10 !</vt:lpstr>
      <vt:lpstr>No 2</vt:lpstr>
      <vt:lpstr>Injection</vt:lpstr>
      <vt:lpstr>Injection</vt:lpstr>
      <vt:lpstr>Injection - SPS</vt:lpstr>
      <vt:lpstr>Dump</vt:lpstr>
      <vt:lpstr>BLM firmware update</vt:lpstr>
      <vt:lpstr>General MPS tests with beam</vt:lpstr>
      <vt:lpstr>Aperture</vt:lpstr>
      <vt:lpstr>Ramp &amp; squeeze</vt:lpstr>
      <vt:lpstr>Optics at 3.5 TeV squeezed</vt:lpstr>
      <vt:lpstr>Optics at 3.5 TeV squeezed</vt:lpstr>
      <vt:lpstr>Latest b*</vt:lpstr>
      <vt:lpstr>Collimation setup at 3.5 TeV</vt:lpstr>
      <vt:lpstr>Collimators in ramp &amp; squeeze</vt:lpstr>
      <vt:lpstr>Validation</vt:lpstr>
      <vt:lpstr>Loss maps</vt:lpstr>
      <vt:lpstr>Validation results - collimation</vt:lpstr>
      <vt:lpstr>Validation results – beam dump</vt:lpstr>
      <vt:lpstr>Protection – to be done</vt:lpstr>
      <vt:lpstr>1.38 TeV</vt:lpstr>
      <vt:lpstr>1.38 TeV optics</vt:lpstr>
      <vt:lpstr>Next</vt:lpstr>
      <vt:lpstr>Thank you everybody !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2440</cp:revision>
  <dcterms:created xsi:type="dcterms:W3CDTF">2010-07-26T05:43:59Z</dcterms:created>
  <dcterms:modified xsi:type="dcterms:W3CDTF">2011-03-14T07:17:22Z</dcterms:modified>
</cp:coreProperties>
</file>