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1091" r:id="rId2"/>
    <p:sldId id="1072" r:id="rId3"/>
    <p:sldId id="1085" r:id="rId4"/>
    <p:sldId id="1071" r:id="rId5"/>
    <p:sldId id="1092" r:id="rId6"/>
    <p:sldId id="1093" r:id="rId7"/>
    <p:sldId id="1095" r:id="rId8"/>
    <p:sldId id="1096" r:id="rId9"/>
    <p:sldId id="1097" r:id="rId10"/>
    <p:sldId id="1094" r:id="rId11"/>
    <p:sldId id="1086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CC0066"/>
    <a:srgbClr val="0000FF"/>
    <a:srgbClr val="008000"/>
    <a:srgbClr val="99FF99"/>
    <a:srgbClr val="FFCCCC"/>
    <a:srgbClr val="9FCAFF"/>
    <a:srgbClr val="DDDDDD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96" d="100"/>
          <a:sy n="96" d="100"/>
        </p:scale>
        <p:origin x="-2016" y="-11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3/11/11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3/11/11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3/11/11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3/11/11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3/11/11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3/11/11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3/11/11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3/11/11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3/11/11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3/11/11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3/11/11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3/11/11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3/11/11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3/11/11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3/11/11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10 March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4824670"/>
          </a:xfrm>
        </p:spPr>
        <p:txBody>
          <a:bodyPr/>
          <a:lstStyle/>
          <a:p>
            <a:r>
              <a:rPr lang="en-US" dirty="0" smtClean="0"/>
              <a:t>Injection of 8b of 75 ns – no problems.</a:t>
            </a:r>
          </a:p>
          <a:p>
            <a:pPr lvl="1"/>
            <a:r>
              <a:rPr lang="en-US" dirty="0" smtClean="0"/>
              <a:t>Consistent (identical) trajectories between SPS cycles.</a:t>
            </a:r>
          </a:p>
          <a:p>
            <a:r>
              <a:rPr lang="en-US" dirty="0" smtClean="0"/>
              <a:t>Dump protection.</a:t>
            </a:r>
          </a:p>
          <a:p>
            <a:pPr lvl="1"/>
            <a:r>
              <a:rPr lang="en-US" dirty="0" smtClean="0"/>
              <a:t>TCSG – TCDQ cross-calibration with orbit bumps. New positions and offsets of TCDQ defined </a:t>
            </a:r>
            <a:r>
              <a:rPr lang="en-US" dirty="0" err="1" smtClean="0"/>
              <a:t>wrt</a:t>
            </a:r>
            <a:r>
              <a:rPr lang="en-US" dirty="0" smtClean="0"/>
              <a:t> TCSG in IR6.</a:t>
            </a:r>
          </a:p>
          <a:p>
            <a:pPr lvl="1"/>
            <a:r>
              <a:rPr lang="en-US" dirty="0" smtClean="0"/>
              <a:t>IR6 </a:t>
            </a:r>
            <a:r>
              <a:rPr lang="en-US" b="1" dirty="0" smtClean="0"/>
              <a:t>extracted beam </a:t>
            </a:r>
            <a:r>
              <a:rPr lang="en-US" dirty="0" smtClean="0"/>
              <a:t>aperture (to be finished):</a:t>
            </a:r>
            <a:br>
              <a:rPr lang="en-US" dirty="0" smtClean="0"/>
            </a:br>
            <a:r>
              <a:rPr lang="en-US" dirty="0" smtClean="0"/>
              <a:t>        [deg]   [sig]</a:t>
            </a:r>
            <a:br>
              <a:rPr lang="en-US" dirty="0" smtClean="0"/>
            </a:br>
            <a:r>
              <a:rPr lang="en-US" dirty="0" smtClean="0"/>
              <a:t>        0         10</a:t>
            </a:r>
            <a:br>
              <a:rPr lang="en-US" dirty="0" smtClean="0"/>
            </a:br>
            <a:r>
              <a:rPr lang="en-US" dirty="0" smtClean="0"/>
              <a:t>        30       12</a:t>
            </a:r>
            <a:br>
              <a:rPr lang="en-US" dirty="0" smtClean="0"/>
            </a:br>
            <a:r>
              <a:rPr lang="en-US" dirty="0" smtClean="0"/>
              <a:t>        60       22</a:t>
            </a:r>
            <a:br>
              <a:rPr lang="en-US" dirty="0" smtClean="0"/>
            </a:br>
            <a:r>
              <a:rPr lang="en-US" dirty="0" smtClean="0"/>
              <a:t>        90       11.5</a:t>
            </a:r>
            <a:br>
              <a:rPr lang="en-US" dirty="0" smtClean="0"/>
            </a:br>
            <a:r>
              <a:rPr lang="en-US" dirty="0" smtClean="0"/>
              <a:t>        180     12</a:t>
            </a:r>
            <a:br>
              <a:rPr lang="en-US" dirty="0" smtClean="0"/>
            </a:br>
            <a:r>
              <a:rPr lang="en-US" dirty="0" smtClean="0"/>
              <a:t>        210     14.5</a:t>
            </a:r>
            <a:br>
              <a:rPr lang="en-US" dirty="0" smtClean="0"/>
            </a:br>
            <a:r>
              <a:rPr lang="en-US" dirty="0" smtClean="0"/>
              <a:t>        240     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3/11/11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1450" y="3789050"/>
            <a:ext cx="3744520" cy="28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from beta*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1152160"/>
          </a:xfrm>
        </p:spPr>
        <p:txBody>
          <a:bodyPr/>
          <a:lstStyle/>
          <a:p>
            <a:r>
              <a:rPr lang="en-US" dirty="0" smtClean="0"/>
              <a:t>‘Final’ values from K-modulation: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Errors around 4-10%.</a:t>
            </a:r>
          </a:p>
          <a:p>
            <a:r>
              <a:rPr lang="en-US" dirty="0" smtClean="0"/>
              <a:t>Imbalance is 2.5 +- 8%.</a:t>
            </a:r>
          </a:p>
          <a:p>
            <a:r>
              <a:rPr lang="en-US" dirty="0" smtClean="0"/>
              <a:t>Optics team feels uncomfortable to correct such a small effect given the uncertainty.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3/11/11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715083"/>
              </p:ext>
            </p:extLst>
          </p:nvPr>
        </p:nvGraphicFramePr>
        <p:xfrm>
          <a:off x="1331550" y="148473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Beam/plane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B1H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B2H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B1V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B2V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late afternoon:</a:t>
            </a:r>
          </a:p>
          <a:p>
            <a:pPr lvl="1"/>
            <a:r>
              <a:rPr lang="en-US" dirty="0" smtClean="0"/>
              <a:t>Collimator setup at end of squeeze.</a:t>
            </a:r>
          </a:p>
          <a:p>
            <a:pPr lvl="1"/>
            <a:r>
              <a:rPr lang="en-US" dirty="0" smtClean="0"/>
              <a:t>Collide.</a:t>
            </a:r>
          </a:p>
          <a:p>
            <a:pPr lvl="1"/>
            <a:r>
              <a:rPr lang="en-US" dirty="0" smtClean="0"/>
              <a:t>Collimator setup in collisions.</a:t>
            </a:r>
          </a:p>
          <a:p>
            <a:r>
              <a:rPr lang="en-US" dirty="0" smtClean="0"/>
              <a:t>Then injection-dump.</a:t>
            </a:r>
          </a:p>
          <a:p>
            <a:r>
              <a:rPr lang="en-US" dirty="0" smtClean="0"/>
              <a:t>Night: loss maps and other validations.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6ED8BF6-FA9C-4BE0-8508-528D7BC0E37C}" type="datetime1">
              <a:rPr lang="en-US" smtClean="0"/>
              <a:pPr/>
              <a:t>3/11/11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10 March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4824670"/>
          </a:xfrm>
        </p:spPr>
        <p:txBody>
          <a:bodyPr/>
          <a:lstStyle/>
          <a:p>
            <a:r>
              <a:rPr lang="en-US" dirty="0" smtClean="0"/>
              <a:t>Inject-dump delay checks.</a:t>
            </a:r>
          </a:p>
          <a:p>
            <a:pPr lvl="1"/>
            <a:r>
              <a:rPr lang="en-US" dirty="0" smtClean="0"/>
              <a:t>Synchronization issue found (and understood/fixed – clock delay) on B1.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3/11/11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1450" y="3789050"/>
            <a:ext cx="3744520" cy="28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00" y="2132820"/>
            <a:ext cx="6048233" cy="8141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own Arrow 10"/>
          <p:cNvSpPr/>
          <p:nvPr/>
        </p:nvSpPr>
        <p:spPr bwMode="auto">
          <a:xfrm rot="2871304">
            <a:off x="2982740" y="2799630"/>
            <a:ext cx="484632" cy="978408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30" y="3861060"/>
            <a:ext cx="6743700" cy="9077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Down Arrow 12"/>
          <p:cNvSpPr/>
          <p:nvPr/>
        </p:nvSpPr>
        <p:spPr bwMode="auto">
          <a:xfrm rot="19924149">
            <a:off x="5060959" y="4349637"/>
            <a:ext cx="484632" cy="978408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510" y="3284980"/>
            <a:ext cx="498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5373270"/>
            <a:ext cx="498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B2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PM – ramp &amp; squeeze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836640"/>
            <a:ext cx="8229600" cy="3816530"/>
          </a:xfrm>
        </p:spPr>
        <p:txBody>
          <a:bodyPr/>
          <a:lstStyle/>
          <a:p>
            <a:r>
              <a:rPr lang="en-US" dirty="0" smtClean="0"/>
              <a:t>Ramp and squeeze attempt with nominal bunch for collimation setup at end of squeeze – lost beam.</a:t>
            </a:r>
          </a:p>
          <a:p>
            <a:pPr lvl="1"/>
            <a:r>
              <a:rPr lang="en-US" dirty="0" smtClean="0"/>
              <a:t>Orbit corrector settings ‘reset’ – as possible source of OFB difficulties in stabilizing the orbit.</a:t>
            </a:r>
          </a:p>
          <a:p>
            <a:pPr lvl="1"/>
            <a:r>
              <a:rPr lang="en-US" dirty="0" smtClean="0"/>
              <a:t>Lost at beta* = 3.5 m due to negative Q’.</a:t>
            </a:r>
          </a:p>
          <a:p>
            <a:r>
              <a:rPr lang="en-US" dirty="0" smtClean="0"/>
              <a:t>Ramp and squeeze attempt with nominal bunch – no 2.</a:t>
            </a:r>
          </a:p>
          <a:p>
            <a:pPr lvl="1"/>
            <a:r>
              <a:rPr lang="en-US" dirty="0" smtClean="0"/>
              <a:t>Step by step.</a:t>
            </a:r>
          </a:p>
          <a:p>
            <a:pPr lvl="1"/>
            <a:r>
              <a:rPr lang="en-US" dirty="0" smtClean="0"/>
              <a:t>Prepared damper functions. Damper on when going into collisions.</a:t>
            </a:r>
          </a:p>
          <a:p>
            <a:pPr lvl="1"/>
            <a:r>
              <a:rPr lang="en-US" dirty="0" smtClean="0"/>
              <a:t>Check Q’ – ok all along after correcting the functions.</a:t>
            </a:r>
          </a:p>
          <a:p>
            <a:pPr lvl="1"/>
            <a:r>
              <a:rPr lang="en-US" dirty="0" smtClean="0"/>
              <a:t>Orbit – residual excursions better, systematic incorporation of RT trims, some global corrections mostly at the end.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C120967-2C7A-4677-90DB-BEC41A6C8FAE}" type="datetime1">
              <a:rPr lang="en-US" smtClean="0"/>
              <a:pPr/>
              <a:t>3/11/11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PM – orbit in squeeze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425170" cy="1008140"/>
          </a:xfrm>
        </p:spPr>
        <p:txBody>
          <a:bodyPr/>
          <a:lstStyle/>
          <a:p>
            <a:r>
              <a:rPr lang="en-US" dirty="0" smtClean="0"/>
              <a:t>Spikes were larger in previous ramps, in particular at the end of the squeeze (factor ~2-3 better).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CD600F0-5B4A-4811-8870-EEF743E1DD09}" type="datetime1">
              <a:rPr lang="en-US" smtClean="0"/>
              <a:pPr/>
              <a:t>3/11/11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10" y="3987082"/>
            <a:ext cx="7177295" cy="2870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00" y="1772770"/>
            <a:ext cx="6408890" cy="2563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into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1224170"/>
          </a:xfrm>
        </p:spPr>
        <p:txBody>
          <a:bodyPr/>
          <a:lstStyle/>
          <a:p>
            <a:r>
              <a:rPr lang="en-US" dirty="0" smtClean="0"/>
              <a:t>Large orbit excursions when going into collisions, </a:t>
            </a:r>
            <a:r>
              <a:rPr lang="en-US" dirty="0" err="1" smtClean="0"/>
              <a:t>bem</a:t>
            </a:r>
            <a:r>
              <a:rPr lang="en-US" dirty="0" smtClean="0"/>
              <a:t> dumped on beam loss. B1V unaffected – a smell of controls problem…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3/11/11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2089868"/>
            <a:ext cx="5868180" cy="234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8765" y="4159906"/>
            <a:ext cx="6745235" cy="269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into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764630"/>
            <a:ext cx="8229600" cy="2160300"/>
          </a:xfrm>
        </p:spPr>
        <p:txBody>
          <a:bodyPr/>
          <a:lstStyle/>
          <a:p>
            <a:r>
              <a:rPr lang="en-US" dirty="0" smtClean="0"/>
              <a:t>Problem was tracked to a wrong back-incorporation of orbit correction from the previous night affecting 3 strong correctors involved in separation knob. Not clear why this happened…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3/11/11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2492870"/>
            <a:ext cx="8028480" cy="3211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>
            <a:off x="5508130" y="4653170"/>
            <a:ext cx="2160300" cy="64809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5148080" y="4149100"/>
            <a:ext cx="288040" cy="792110"/>
          </a:xfrm>
          <a:prstGeom prst="ellipse">
            <a:avLst/>
          </a:prstGeom>
          <a:noFill/>
          <a:ln w="190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580" y="5805330"/>
            <a:ext cx="3528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There is a kick missing here 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11" idx="0"/>
            <a:endCxn id="9" idx="2"/>
          </p:cNvCxnSpPr>
          <p:nvPr/>
        </p:nvCxnSpPr>
        <p:spPr bwMode="auto">
          <a:xfrm rot="5400000" flipH="1" flipV="1">
            <a:off x="3599865" y="4257116"/>
            <a:ext cx="1260175" cy="183625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R&amp;S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1439915"/>
          </a:xfrm>
        </p:spPr>
        <p:txBody>
          <a:bodyPr/>
          <a:lstStyle/>
          <a:p>
            <a:r>
              <a:rPr lang="en-US" dirty="0" smtClean="0"/>
              <a:t>Following the issues with the collisions, decide to insert another last ramp-squeeze-collide with 2 probes.</a:t>
            </a:r>
          </a:p>
          <a:p>
            <a:pPr lvl="1"/>
            <a:r>
              <a:rPr lang="en-US" dirty="0" smtClean="0"/>
              <a:t>Very smooth and moderate RT corrections.</a:t>
            </a:r>
          </a:p>
          <a:p>
            <a:pPr lvl="1"/>
            <a:r>
              <a:rPr lang="en-US" dirty="0" smtClean="0"/>
              <a:t>Collimator squeeze functions (preliminary !)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3/11/11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2420860"/>
            <a:ext cx="6624920" cy="525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Squeezed TCTs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3/11/11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20" y="836640"/>
            <a:ext cx="4680650" cy="380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3410" y="4797191"/>
            <a:ext cx="8425170" cy="100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Problems to find collisions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probes.</a:t>
            </a:r>
          </a:p>
          <a:p>
            <a:pPr marL="800100" lvl="1" indent="-342900" algn="l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800" kern="0" dirty="0" smtClean="0">
                <a:latin typeface="+mn-lt"/>
              </a:rPr>
              <a:t>Collisions seen in IP8 only…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US" sz="2400" kern="0" noProof="0" dirty="0" smtClean="0">
                <a:latin typeface="+mn-lt"/>
              </a:rPr>
              <a:t>XPOC detected TSU problem after dump – to be checked.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Aperture measurements at 450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20"/>
            <a:ext cx="8229600" cy="1079865"/>
          </a:xfrm>
        </p:spPr>
        <p:txBody>
          <a:bodyPr/>
          <a:lstStyle/>
          <a:p>
            <a:r>
              <a:rPr lang="en-US" dirty="0" smtClean="0"/>
              <a:t>Measured loss level ratio TCP-aperture MQ9.L7.B2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3/11/11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1556740"/>
            <a:ext cx="6328632" cy="4838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42318</TotalTime>
  <Words>532</Words>
  <Application>Microsoft Macintosh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Thursday 10 March </vt:lpstr>
      <vt:lpstr>Thursday 10 March </vt:lpstr>
      <vt:lpstr>Thursday PM – ramp &amp; squeeze</vt:lpstr>
      <vt:lpstr>Thursday PM – orbit in squeeze</vt:lpstr>
      <vt:lpstr>Going into collisions</vt:lpstr>
      <vt:lpstr>Going into collisions</vt:lpstr>
      <vt:lpstr>More R&amp;S</vt:lpstr>
      <vt:lpstr>Squeezed TCTs</vt:lpstr>
      <vt:lpstr>Aperture measurements at 450 GeV</vt:lpstr>
      <vt:lpstr>News from beta*</vt:lpstr>
      <vt:lpstr>Today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Mike Lamont</cp:lastModifiedBy>
  <cp:revision>2420</cp:revision>
  <dcterms:created xsi:type="dcterms:W3CDTF">2010-07-26T05:43:59Z</dcterms:created>
  <dcterms:modified xsi:type="dcterms:W3CDTF">2011-03-11T13:14:52Z</dcterms:modified>
</cp:coreProperties>
</file>