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12" r:id="rId2"/>
    <p:sldId id="1014" r:id="rId3"/>
    <p:sldId id="1015" r:id="rId4"/>
    <p:sldId id="1016" r:id="rId5"/>
    <p:sldId id="1017" r:id="rId6"/>
    <p:sldId id="1019" r:id="rId7"/>
    <p:sldId id="1020" r:id="rId8"/>
    <p:sldId id="1018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11/24/2010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11/24/2010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620AD5-4675-40D4-9CFA-3B835410F6B0}" type="slidenum">
              <a:rPr lang="en-US" smtClean="0"/>
              <a:pPr/>
              <a:t>‹#›</a:t>
            </a:fld>
            <a:fld id="{57C3E7D3-E8A8-4E1B-881E-DBC7929F15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24/11/2010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11/24/2010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11/24/2010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11/24/2010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23/11/10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3240450"/>
          </a:xfrm>
        </p:spPr>
        <p:txBody>
          <a:bodyPr/>
          <a:lstStyle/>
          <a:p>
            <a:r>
              <a:rPr lang="en-US" sz="2000" dirty="0" smtClean="0"/>
              <a:t>8:00 Physics fill #1511 dumped</a:t>
            </a:r>
          </a:p>
          <a:p>
            <a:pPr lvl="1"/>
            <a:r>
              <a:rPr lang="en-US" sz="1800" dirty="0" smtClean="0"/>
              <a:t>Delivered </a:t>
            </a:r>
            <a:r>
              <a:rPr lang="en-US" sz="1800" dirty="0" err="1" smtClean="0"/>
              <a:t>lumis</a:t>
            </a:r>
            <a:r>
              <a:rPr lang="en-US" sz="1800" dirty="0" smtClean="0"/>
              <a:t>: Atlas/Alice/CMS: 424/396/394 mb-1</a:t>
            </a:r>
          </a:p>
          <a:p>
            <a:r>
              <a:rPr lang="en-US" sz="2000" dirty="0" smtClean="0"/>
              <a:t>Ramp down take orbit reference</a:t>
            </a:r>
          </a:p>
          <a:p>
            <a:r>
              <a:rPr lang="en-US" sz="2000" dirty="0" smtClean="0"/>
              <a:t>10:00 Change ALICE polarity</a:t>
            </a:r>
          </a:p>
          <a:p>
            <a:pPr lvl="1"/>
            <a:r>
              <a:rPr lang="en-US" sz="1800" dirty="0" smtClean="0"/>
              <a:t>ALICE solenoid and dipole were in NEGATIVE polarity, go to POSITIVE polarity</a:t>
            </a:r>
          </a:p>
          <a:p>
            <a:pPr lvl="1"/>
            <a:r>
              <a:rPr lang="en-US" sz="1800" dirty="0" smtClean="0"/>
              <a:t>Change compensators, correct orbit</a:t>
            </a:r>
          </a:p>
          <a:p>
            <a:pPr lvl="1"/>
            <a:r>
              <a:rPr lang="en-US" sz="1800" dirty="0" smtClean="0"/>
              <a:t>Changed the crossing angle value from -140urad to 140 </a:t>
            </a:r>
            <a:r>
              <a:rPr lang="en-US" sz="1800" dirty="0" err="1" smtClean="0"/>
              <a:t>urad</a:t>
            </a:r>
            <a:endParaRPr lang="en-US" sz="1800" dirty="0" smtClean="0"/>
          </a:p>
          <a:p>
            <a:r>
              <a:rPr lang="en-US" sz="2000" dirty="0" smtClean="0"/>
              <a:t>12:00 Ramp 2 x 4 bunches</a:t>
            </a:r>
          </a:p>
          <a:p>
            <a:pPr lvl="1"/>
            <a:r>
              <a:rPr lang="en-US" sz="1800" dirty="0" smtClean="0"/>
              <a:t>RF diffusion tests at flat top</a:t>
            </a:r>
          </a:p>
          <a:p>
            <a:pPr lvl="1"/>
            <a:r>
              <a:rPr lang="en-US" sz="1800" dirty="0" smtClean="0"/>
              <a:t>16:15 Squeeze, find collisions</a:t>
            </a:r>
          </a:p>
          <a:p>
            <a:pPr lvl="1"/>
            <a:r>
              <a:rPr lang="en-US" sz="1800" dirty="0" smtClean="0"/>
              <a:t>17:45 Adjust TCTs around ALICE, trimmed into beam process</a:t>
            </a:r>
          </a:p>
          <a:p>
            <a:pPr lvl="1"/>
            <a:r>
              <a:rPr lang="fr-CH" sz="1800" dirty="0" err="1" smtClean="0"/>
              <a:t>Loss</a:t>
            </a:r>
            <a:r>
              <a:rPr lang="fr-CH" sz="1800" dirty="0" smtClean="0"/>
              <a:t> </a:t>
            </a:r>
            <a:r>
              <a:rPr lang="fr-CH" sz="1800" dirty="0" err="1" smtClean="0"/>
              <a:t>maps</a:t>
            </a:r>
            <a:endParaRPr lang="en-US" sz="1800" dirty="0" smtClean="0"/>
          </a:p>
          <a:p>
            <a:r>
              <a:rPr lang="en-US" sz="2000" dirty="0" smtClean="0"/>
              <a:t>21:00 Injecting for physics fill #1513</a:t>
            </a:r>
          </a:p>
          <a:p>
            <a:pPr lvl="1"/>
            <a:r>
              <a:rPr lang="en-US" sz="1800" dirty="0" smtClean="0"/>
              <a:t>Some problems…</a:t>
            </a:r>
          </a:p>
          <a:p>
            <a:r>
              <a:rPr lang="en-US" sz="2000" dirty="0" smtClean="0"/>
              <a:t>23:30 Injecting again for physics fill #1514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24/11/2010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4293120"/>
            <a:ext cx="8676570" cy="240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diffusion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229600" cy="3024420"/>
          </a:xfrm>
        </p:spPr>
        <p:txBody>
          <a:bodyPr/>
          <a:lstStyle/>
          <a:p>
            <a:r>
              <a:rPr lang="en-US" sz="2000" dirty="0" smtClean="0"/>
              <a:t>Objective 1</a:t>
            </a:r>
            <a:r>
              <a:rPr lang="fr-CH" sz="2000" dirty="0" smtClean="0"/>
              <a:t>:</a:t>
            </a:r>
            <a:r>
              <a:rPr lang="en-US" sz="2000" dirty="0" smtClean="0"/>
              <a:t> Which Phase Noise Power Spectral Density (PSD) creates which diffusion effect. </a:t>
            </a:r>
          </a:p>
          <a:p>
            <a:pPr lvl="1"/>
            <a:r>
              <a:rPr lang="en-US" sz="1800" dirty="0" smtClean="0"/>
              <a:t>This is important in the coming years as systems intended to further reduce the cavity impedance for high intensity will also inject phase noise on the synchrotron sidebands. </a:t>
            </a:r>
          </a:p>
          <a:p>
            <a:r>
              <a:rPr lang="en-US" sz="2000" dirty="0" smtClean="0"/>
              <a:t>Objective 2 is more theoretical. </a:t>
            </a:r>
          </a:p>
          <a:p>
            <a:pPr lvl="1"/>
            <a:r>
              <a:rPr lang="en-US" sz="1800" dirty="0" smtClean="0"/>
              <a:t>Using the beam model, we can compute diffusion coefficients. Experimental data help confirm the studies (US-LARP collaboration)</a:t>
            </a:r>
          </a:p>
          <a:p>
            <a:r>
              <a:rPr lang="fr-CH" sz="2200" dirty="0" smtClean="0"/>
              <a:t>Conclusion:</a:t>
            </a:r>
          </a:p>
          <a:p>
            <a:pPr lvl="1"/>
            <a:r>
              <a:rPr lang="en-US" sz="1800" dirty="0" smtClean="0"/>
              <a:t>Phase Noise PSD was measured. From these data, we will quantify diffusion effects with Phase noise spectrum in rad^2/Hz. This is important for the design/installation of future systems. The profile data must be analyzed and compared to the evolution expected from the computed diffusion coefficients (US-LARP collaboration).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3710" y="5373270"/>
            <a:ext cx="252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13:52 Double excitation again (level 16). FIRST VISIBLE effects on bunch length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90" y="188550"/>
            <a:ext cx="345648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Philippe Baudrenghien et 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BCTFR Sum improved in the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425170" cy="1007855"/>
          </a:xfrm>
        </p:spPr>
        <p:txBody>
          <a:bodyPr/>
          <a:lstStyle/>
          <a:p>
            <a:r>
              <a:rPr lang="fr-CH" sz="2000" dirty="0" err="1" smtClean="0"/>
              <a:t>Used</a:t>
            </a:r>
            <a:r>
              <a:rPr lang="fr-CH" sz="2000" dirty="0" smtClean="0"/>
              <a:t> for Page 1 and a lot more</a:t>
            </a:r>
            <a:endParaRPr lang="en-US" sz="2000" dirty="0" smtClean="0"/>
          </a:p>
          <a:p>
            <a:r>
              <a:rPr lang="en-US" sz="2000" dirty="0" smtClean="0"/>
              <a:t>Now sum over bunches taken from high bandwidth signal.</a:t>
            </a:r>
          </a:p>
          <a:p>
            <a:r>
              <a:rPr lang="en-US" sz="2000" dirty="0" smtClean="0"/>
              <a:t>Should give correct values as of 16:45 in the afternoon</a:t>
            </a:r>
          </a:p>
          <a:p>
            <a:pPr lvl="1"/>
            <a:r>
              <a:rPr lang="en-US" sz="1800" dirty="0" smtClean="0"/>
              <a:t>But XPOC BCT values (used for BLM thresholds) unchanged…</a:t>
            </a:r>
          </a:p>
          <a:p>
            <a:r>
              <a:rPr lang="en-US" sz="2000" dirty="0" smtClean="0"/>
              <a:t>“We have to check the calibration. We plan to do that during next fill injection process”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40" y="2708900"/>
            <a:ext cx="3973776" cy="226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84210" y="764630"/>
            <a:ext cx="280839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JJ Gras, </a:t>
            </a:r>
            <a:r>
              <a:rPr lang="fr-CH" dirty="0" err="1" smtClean="0"/>
              <a:t>M.Ludwig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3573020"/>
            <a:ext cx="4994510" cy="276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92100" y="5445280"/>
            <a:ext cx="3384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Fill</a:t>
            </a:r>
            <a:r>
              <a:rPr lang="fr-CH" dirty="0" smtClean="0"/>
              <a:t> of the </a:t>
            </a:r>
            <a:r>
              <a:rPr lang="fr-CH" dirty="0" err="1" smtClean="0"/>
              <a:t>evening</a:t>
            </a:r>
            <a:r>
              <a:rPr lang="fr-CH" dirty="0" smtClean="0"/>
              <a:t>: looks </a:t>
            </a:r>
            <a:r>
              <a:rPr lang="fr-CH" dirty="0" err="1" smtClean="0"/>
              <a:t>better</a:t>
            </a:r>
            <a:r>
              <a:rPr lang="fr-CH" dirty="0" smtClean="0"/>
              <a:t> but not </a:t>
            </a:r>
            <a:r>
              <a:rPr lang="fr-CH" dirty="0" err="1" smtClean="0"/>
              <a:t>perfect</a:t>
            </a:r>
            <a:r>
              <a:rPr lang="fr-CH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around 10 %</a:t>
            </a:r>
            <a:endParaRPr lang="fr-CH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TCTs set-up for IR2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507410" cy="5111750"/>
          </a:xfrm>
        </p:spPr>
        <p:txBody>
          <a:bodyPr/>
          <a:lstStyle/>
          <a:p>
            <a:r>
              <a:rPr lang="en-US" dirty="0" smtClean="0"/>
              <a:t>TCTVB.4R2: old center: 4.89; new center: -3.51 </a:t>
            </a:r>
            <a:br>
              <a:rPr lang="en-US" dirty="0" smtClean="0"/>
            </a:br>
            <a:r>
              <a:rPr lang="en-US" dirty="0" smtClean="0"/>
              <a:t>TCTVB.4L2: old center: 5.655; new center: -3.175 </a:t>
            </a:r>
            <a:br>
              <a:rPr lang="en-US" dirty="0" smtClean="0"/>
            </a:br>
            <a:r>
              <a:rPr lang="en-US" dirty="0" smtClean="0"/>
              <a:t>TCTH.4R2.B2: old center: -0.47; new center: -0.545 </a:t>
            </a:r>
            <a:br>
              <a:rPr lang="en-US" dirty="0" smtClean="0"/>
            </a:br>
            <a:r>
              <a:rPr lang="en-US" dirty="0" smtClean="0"/>
              <a:t>TCTH.4L2.B1: old center: 0.01; new center: -0.01 </a:t>
            </a:r>
          </a:p>
          <a:p>
            <a:r>
              <a:rPr lang="en-US" dirty="0" smtClean="0"/>
              <a:t>Incorporated this into the beam processes (thanks Mike)</a:t>
            </a:r>
          </a:p>
          <a:p>
            <a:r>
              <a:rPr lang="en-US" dirty="0" smtClean="0"/>
              <a:t>Tested the functions </a:t>
            </a:r>
          </a:p>
          <a:p>
            <a:r>
              <a:rPr lang="en-US" dirty="0" smtClean="0"/>
              <a:t>Performed one half set of loss maps: B1v, B2v, B1+B2 negative off-momentum. Results (preliminary): </a:t>
            </a:r>
            <a:br>
              <a:rPr lang="en-US" dirty="0" smtClean="0"/>
            </a:br>
            <a:r>
              <a:rPr lang="en-US" dirty="0" smtClean="0"/>
              <a:t>- no surprising loss spikes (taking ions into account) </a:t>
            </a:r>
            <a:br>
              <a:rPr lang="en-US" dirty="0" smtClean="0"/>
            </a:br>
            <a:r>
              <a:rPr lang="en-US" dirty="0" smtClean="0"/>
              <a:t>- highest leakage into dispersion suppressor 3e-2 (B1v) </a:t>
            </a:r>
            <a:br>
              <a:rPr lang="en-US" dirty="0" smtClean="0"/>
            </a:br>
            <a:r>
              <a:rPr lang="en-US" dirty="0" smtClean="0"/>
              <a:t>- highest leakage into other cold magnets 5e-3 (B2v) </a:t>
            </a:r>
            <a:br>
              <a:rPr lang="en-US" dirty="0" smtClean="0"/>
            </a:br>
            <a:r>
              <a:rPr lang="en-US" dirty="0" smtClean="0"/>
              <a:t>- highest leakage into IR6 5e-3 (off momentum losses) </a:t>
            </a:r>
            <a:br>
              <a:rPr lang="en-US" dirty="0" smtClean="0"/>
            </a:br>
            <a:r>
              <a:rPr lang="en-US" dirty="0" smtClean="0"/>
              <a:t>- highest leakage into TCTs 5e-3 (IR1, off momentum losses)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8130" y="188550"/>
            <a:ext cx="309643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Daniel </a:t>
            </a:r>
            <a:r>
              <a:rPr lang="en-US" dirty="0" err="1" smtClean="0"/>
              <a:t>Wollmann</a:t>
            </a:r>
            <a:r>
              <a:rPr lang="en-US" dirty="0" smtClean="0"/>
              <a:t> et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‘Physics fill’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892600" cy="5111750"/>
          </a:xfrm>
        </p:spPr>
        <p:txBody>
          <a:bodyPr/>
          <a:lstStyle/>
          <a:p>
            <a:r>
              <a:rPr lang="en-US" sz="2000" dirty="0" smtClean="0"/>
              <a:t>20:30 ions back in SPS after water leak in LSS1</a:t>
            </a:r>
          </a:p>
          <a:p>
            <a:r>
              <a:rPr lang="en-US" sz="2000" dirty="0" smtClean="0"/>
              <a:t>20:30 LHC beams dumped after loss maps</a:t>
            </a:r>
          </a:p>
          <a:p>
            <a:r>
              <a:rPr lang="en-US" sz="2000" dirty="0" smtClean="0"/>
              <a:t>21:15 Injecting for physics, but some problems</a:t>
            </a:r>
          </a:p>
          <a:p>
            <a:pPr lvl="1"/>
            <a:r>
              <a:rPr lang="en-US" sz="1800" dirty="0" smtClean="0"/>
              <a:t>Offset orbit in IP7 of about 0.5 mm -&gt; BPMs need calibration</a:t>
            </a:r>
          </a:p>
          <a:p>
            <a:pPr lvl="1"/>
            <a:r>
              <a:rPr lang="en-US" sz="1800" dirty="0" smtClean="0"/>
              <a:t>Large injection oscillations B2, bad trajectory in transfer line</a:t>
            </a:r>
          </a:p>
          <a:p>
            <a:pPr lvl="1"/>
            <a:r>
              <a:rPr lang="en-US" sz="1800" dirty="0" smtClean="0"/>
              <a:t>Problems with filling pattern update in BQM B1</a:t>
            </a:r>
          </a:p>
          <a:p>
            <a:pPr lvl="1"/>
            <a:r>
              <a:rPr lang="en-US" sz="1800" dirty="0" smtClean="0"/>
              <a:t>No BCT data transfer line</a:t>
            </a:r>
          </a:p>
          <a:p>
            <a:pPr lvl="1"/>
            <a:r>
              <a:rPr lang="en-US" sz="1800" dirty="0" smtClean="0"/>
              <a:t>Large beam size and bad lifetime B2</a:t>
            </a:r>
          </a:p>
          <a:p>
            <a:r>
              <a:rPr lang="en-US" sz="2000" dirty="0" smtClean="0"/>
              <a:t>23</a:t>
            </a:r>
            <a:r>
              <a:rPr lang="fr-CH" sz="2000" dirty="0" smtClean="0"/>
              <a:t>:30 </a:t>
            </a:r>
            <a:r>
              <a:rPr lang="en-US" sz="2000" dirty="0" smtClean="0"/>
              <a:t>Decide to dump the beam and sort out the problems</a:t>
            </a:r>
          </a:p>
          <a:p>
            <a:pPr lvl="1"/>
            <a:r>
              <a:rPr lang="en-US" sz="1800" dirty="0" smtClean="0"/>
              <a:t>Recalibrate BPMs</a:t>
            </a:r>
          </a:p>
          <a:p>
            <a:pPr lvl="1"/>
            <a:r>
              <a:rPr lang="en-US" sz="1800" dirty="0" smtClean="0"/>
              <a:t>Injection oscillations are getting close to the limit in the horizontal plane. Also, TI 8 does not look good horizontally</a:t>
            </a:r>
          </a:p>
          <a:p>
            <a:pPr lvl="1"/>
            <a:r>
              <a:rPr lang="en-US" sz="1800" dirty="0" smtClean="0"/>
              <a:t>There seems to be an issue with the BCTs in TI 2 (or TT60)</a:t>
            </a:r>
          </a:p>
          <a:p>
            <a:pPr lvl="1"/>
            <a:r>
              <a:rPr lang="en-US" sz="1800" dirty="0" err="1" smtClean="0"/>
              <a:t>Emittances</a:t>
            </a:r>
            <a:r>
              <a:rPr lang="en-US" sz="1800" dirty="0" smtClean="0"/>
              <a:t>, with all bunches injected: B1H 3.0, B1V 2.2, B2H 3.2, B2V 3.6</a:t>
            </a:r>
          </a:p>
          <a:p>
            <a:pPr lvl="1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Fill, still in this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151875"/>
          </a:xfrm>
        </p:spPr>
        <p:txBody>
          <a:bodyPr/>
          <a:lstStyle/>
          <a:p>
            <a:r>
              <a:rPr lang="en-US" dirty="0" smtClean="0"/>
              <a:t>2:00 Stable beams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lumi’s</a:t>
            </a:r>
            <a:r>
              <a:rPr lang="en-US" dirty="0" smtClean="0"/>
              <a:t> not great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1700760"/>
            <a:ext cx="6049910" cy="450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Injected current going 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56680"/>
            <a:ext cx="8229600" cy="359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Dump(</a:t>
            </a:r>
            <a:r>
              <a:rPr lang="en-US" dirty="0" err="1" smtClean="0"/>
              <a:t>ed</a:t>
            </a:r>
            <a:r>
              <a:rPr lang="en-US" dirty="0" smtClean="0"/>
              <a:t>) this fill now</a:t>
            </a:r>
          </a:p>
          <a:p>
            <a:r>
              <a:rPr lang="en-US" dirty="0" smtClean="0"/>
              <a:t>Physics 121 x 121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Outstanding items</a:t>
            </a:r>
          </a:p>
          <a:p>
            <a:pPr lvl="1"/>
            <a:r>
              <a:rPr lang="en-US" dirty="0" smtClean="0"/>
              <a:t>Van </a:t>
            </a:r>
            <a:r>
              <a:rPr lang="en-US" dirty="0" err="1" smtClean="0"/>
              <a:t>der</a:t>
            </a:r>
            <a:r>
              <a:rPr lang="en-US" dirty="0" smtClean="0"/>
              <a:t> Meer scan in the coming days. </a:t>
            </a:r>
            <a:br>
              <a:rPr lang="en-US" dirty="0" smtClean="0"/>
            </a:br>
            <a:r>
              <a:rPr lang="en-US" dirty="0" smtClean="0"/>
              <a:t>To be decided when, may be depending on BCTs</a:t>
            </a:r>
          </a:p>
          <a:p>
            <a:pPr lvl="1"/>
            <a:r>
              <a:rPr lang="en-US" dirty="0" smtClean="0"/>
              <a:t>BGI calibration, 0.5 hour (</a:t>
            </a:r>
            <a:r>
              <a:rPr lang="en-US" dirty="0" err="1" smtClean="0"/>
              <a:t>Mariusz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24/11/2010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41916</TotalTime>
  <Words>562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Tuesday 23/11/10</vt:lpstr>
      <vt:lpstr>RF diffusion tests</vt:lpstr>
      <vt:lpstr>BCTFR Sum improved in the afternoon</vt:lpstr>
      <vt:lpstr>TCTs set-up for IR2</vt:lpstr>
      <vt:lpstr>‘Physics fill’</vt:lpstr>
      <vt:lpstr>Fill, still in this morning</vt:lpstr>
      <vt:lpstr>Injected current going down</vt:lpstr>
      <vt:lpstr>Program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2163</cp:revision>
  <dcterms:created xsi:type="dcterms:W3CDTF">2010-07-26T05:43:59Z</dcterms:created>
  <dcterms:modified xsi:type="dcterms:W3CDTF">2010-11-24T07:24:36Z</dcterms:modified>
</cp:coreProperties>
</file>