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73" r:id="rId4"/>
    <p:sldId id="274" r:id="rId5"/>
    <p:sldId id="275" r:id="rId6"/>
    <p:sldId id="276" r:id="rId7"/>
    <p:sldId id="284" r:id="rId8"/>
    <p:sldId id="280" r:id="rId9"/>
    <p:sldId id="281" r:id="rId10"/>
    <p:sldId id="282" r:id="rId11"/>
    <p:sldId id="285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45" y="-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5AA-302A-4B0B-81E8-6A542CEECBDF}" type="datetimeFigureOut">
              <a:rPr lang="en-GB" smtClean="0"/>
              <a:pPr/>
              <a:t>20/11/2010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B11DB-D471-46BF-AD3F-D3E9841B8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D58D-4CAD-452C-8D05-EBD445CE3865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E0D6-C75F-4B1D-B5CB-8FDF5DDECE74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574-B6E4-4EDA-86B8-C7D080EFB851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606-5E0B-48CA-8AF0-8B150A690067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F443-76C7-4E31-9219-66CF2BF11927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88C9-9A1C-4423-8AC1-9E5BD3B19700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678F-39B8-40EA-A3A6-79973EFFC755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C543-B0E9-400C-809D-CA8FEFA506FB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C157-8D10-4F9F-9D92-0B7478096E67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544-9222-40C7-9C96-5DA9FF820A1A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7B65-D6EB-4D14-9753-CC681D87DCFD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0285-B4BA-4D68-9ED5-BFABE18776FD}" type="datetime1">
              <a:rPr lang="en-GB" smtClean="0"/>
              <a:pPr/>
              <a:t>20/11/2010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192883"/>
            <a:ext cx="9144000" cy="15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 anchor="ctr"/>
          <a:lstStyle/>
          <a:p>
            <a:pPr algn="ctr" defTabSz="975990"/>
            <a:endParaRPr lang="en-US" sz="3700" dirty="0" smtClean="0">
              <a:solidFill>
                <a:srgbClr val="FF0066"/>
              </a:solidFill>
            </a:endParaRP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Preliminary </a:t>
            </a: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Results of MD wk46</a:t>
            </a:r>
            <a:endParaRPr lang="fr-FR" sz="3900" dirty="0">
              <a:solidFill>
                <a:srgbClr val="FF0066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830224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/>
          <a:lstStyle/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>
                <a:solidFill>
                  <a:schemeClr val="accent2"/>
                </a:solidFill>
              </a:rPr>
              <a:t> </a:t>
            </a:r>
            <a:r>
              <a:rPr lang="en-US" sz="2900" dirty="0">
                <a:solidFill>
                  <a:srgbClr val="3366FF"/>
                </a:solidFill>
              </a:rPr>
              <a:t>V. </a:t>
            </a:r>
            <a:r>
              <a:rPr lang="en-US" sz="2900" dirty="0" smtClean="0">
                <a:solidFill>
                  <a:srgbClr val="3366FF"/>
                </a:solidFill>
              </a:rPr>
              <a:t>Baglin, G. Bregliozzi, P. Chiggiato, </a:t>
            </a:r>
          </a:p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 smtClean="0">
                <a:solidFill>
                  <a:srgbClr val="3366FF"/>
                </a:solidFill>
              </a:rPr>
              <a:t>J-M. Jimenez, G. Lanza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772299"/>
            <a:ext cx="9144000" cy="36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365" tIns="45392" rIns="89365" bIns="45392">
            <a:spAutoFit/>
          </a:bodyPr>
          <a:lstStyle/>
          <a:p>
            <a:pPr algn="ctr" defTabSz="975990"/>
            <a:r>
              <a:rPr lang="en-US" dirty="0">
                <a:solidFill>
                  <a:srgbClr val="00CC99"/>
                </a:solidFill>
              </a:rPr>
              <a:t>CERN </a:t>
            </a:r>
            <a:r>
              <a:rPr lang="en-US" dirty="0" smtClean="0">
                <a:solidFill>
                  <a:srgbClr val="00CC99"/>
                </a:solidFill>
              </a:rPr>
              <a:t>TE-VSC</a:t>
            </a:r>
            <a:r>
              <a:rPr lang="en-US" dirty="0">
                <a:solidFill>
                  <a:srgbClr val="00CC99"/>
                </a:solidFill>
              </a:rPr>
              <a:t>, Geneva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3236118"/>
            <a:ext cx="9144000" cy="63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725" tIns="42020" rIns="82725" bIns="42020">
            <a:spAutoFit/>
          </a:bodyPr>
          <a:lstStyle/>
          <a:p>
            <a:pPr algn="ctr" defTabSz="903642">
              <a:buClr>
                <a:schemeClr val="accent1"/>
              </a:buClr>
            </a:pPr>
            <a:r>
              <a:rPr lang="fr-FR" dirty="0" smtClean="0"/>
              <a:t>On </a:t>
            </a:r>
            <a:r>
              <a:rPr lang="fr-FR" dirty="0" err="1" smtClean="0"/>
              <a:t>behalf</a:t>
            </a:r>
            <a:r>
              <a:rPr lang="fr-FR" dirty="0" smtClean="0"/>
              <a:t> of TE-VSC</a:t>
            </a:r>
          </a:p>
          <a:p>
            <a:pPr algn="ctr" defTabSz="903642">
              <a:buClr>
                <a:schemeClr val="accent1"/>
              </a:buClr>
            </a:pPr>
            <a:endParaRPr lang="fr-FR" dirty="0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0" y="3140968"/>
            <a:ext cx="9144000" cy="0"/>
          </a:xfrm>
          <a:prstGeom prst="line">
            <a:avLst/>
          </a:prstGeom>
          <a:noFill/>
          <a:ln w="34925">
            <a:solidFill>
              <a:srgbClr val="FF0066"/>
            </a:solidFill>
            <a:round/>
            <a:headEnd/>
            <a:tailEnd/>
          </a:ln>
          <a:effectLst/>
        </p:spPr>
        <p:txBody>
          <a:bodyPr lIns="81711" tIns="40855" rIns="81711" bIns="40855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71438" y="524650"/>
            <a:ext cx="1643042" cy="2189970"/>
            <a:chOff x="0" y="357166"/>
            <a:chExt cx="1643042" cy="2189970"/>
          </a:xfrm>
        </p:grpSpPr>
        <p:pic>
          <p:nvPicPr>
            <p:cNvPr id="12" name="Picture 11" descr="icon-bul-pho-2007-046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20" y="357166"/>
              <a:ext cx="1065396" cy="1078714"/>
            </a:xfrm>
            <a:prstGeom prst="rect">
              <a:avLst/>
            </a:prstGeom>
          </p:spPr>
        </p:pic>
        <p:pic>
          <p:nvPicPr>
            <p:cNvPr id="13" name="Picture 12" descr="VSC log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428736"/>
              <a:ext cx="1643042" cy="1118400"/>
            </a:xfrm>
            <a:prstGeom prst="rect">
              <a:avLst/>
            </a:prstGeom>
          </p:spPr>
        </p:pic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1500 – 19th </a:t>
            </a:r>
            <a:r>
              <a:rPr lang="fr-FR" sz="2600" dirty="0" err="1" smtClean="0">
                <a:solidFill>
                  <a:srgbClr val="3366FF"/>
                </a:solidFill>
              </a:rPr>
              <a:t>November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Some activity in MKIR8 </a:t>
            </a:r>
            <a:r>
              <a:rPr lang="en-GB" dirty="0" err="1" smtClean="0"/>
              <a:t>intermodule</a:t>
            </a:r>
            <a:r>
              <a:rPr lang="en-GB" dirty="0" smtClean="0"/>
              <a:t> stimulated by ramp and SR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Start ramp, pressure increase starting from ~ 550 GeV (19:36)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But flattens at 800– 1000 GeV (19:40)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endParaRPr lang="en-GB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37346"/>
            <a:ext cx="7648615" cy="492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3995936" y="4941168"/>
            <a:ext cx="36004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47864" y="5373216"/>
            <a:ext cx="100309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Bunch length</a:t>
            </a:r>
          </a:p>
          <a:p>
            <a:pPr algn="ctr"/>
            <a:r>
              <a:rPr lang="en-GB" sz="1200" dirty="0" smtClean="0"/>
              <a:t>increases</a:t>
            </a:r>
            <a:endParaRPr lang="en-GB" sz="12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6408204" y="4761148"/>
            <a:ext cx="288032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5868144" y="3573016"/>
            <a:ext cx="144016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6136" y="2420888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5157192"/>
            <a:ext cx="16061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Bunch length</a:t>
            </a:r>
          </a:p>
          <a:p>
            <a:pPr algn="ctr"/>
            <a:r>
              <a:rPr lang="en-GB" sz="1200" dirty="0" smtClean="0"/>
              <a:t>decreases during ramp</a:t>
            </a:r>
          </a:p>
          <a:p>
            <a:pPr algn="ctr"/>
            <a:r>
              <a:rPr lang="en-GB" sz="1200" dirty="0" smtClean="0"/>
              <a:t>Up to 1 TeV</a:t>
            </a:r>
            <a:endParaRPr lang="en-GB" sz="1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89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smtClean="0">
                <a:solidFill>
                  <a:srgbClr val="3366FF"/>
                </a:solidFill>
              </a:rPr>
              <a:t>1502</a:t>
            </a:r>
          </a:p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B1=444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B2= 60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50ns</a:t>
            </a:r>
            <a:endParaRPr lang="fr-FR" sz="14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pic>
        <p:nvPicPr>
          <p:cNvPr id="10242" name="Picture 2" descr="http://elogbook/eLogbook/attach_reader?attach_id=11267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058025" cy="55149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95736" y="1556792"/>
            <a:ext cx="74853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ATLAS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132856"/>
            <a:ext cx="115127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E-8 mbar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elogbook/eLogbook/attach_reader?attach_id=11267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7048500" cy="5534025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89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smtClean="0">
                <a:solidFill>
                  <a:srgbClr val="3366FF"/>
                </a:solidFill>
              </a:rPr>
              <a:t>1502</a:t>
            </a:r>
          </a:p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B1=444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B2= 60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50ns</a:t>
            </a:r>
            <a:endParaRPr lang="fr-FR" sz="14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07704" y="1340768"/>
            <a:ext cx="70884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2132856"/>
            <a:ext cx="115127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8E-8 mbar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elogbook/eLogbook/attach_reader?attach_id=11267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30640"/>
            <a:ext cx="7048500" cy="5534025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89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smtClean="0">
                <a:solidFill>
                  <a:srgbClr val="3366FF"/>
                </a:solidFill>
              </a:rPr>
              <a:t>1502</a:t>
            </a:r>
          </a:p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B1=444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B2= 60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50ns</a:t>
            </a:r>
            <a:endParaRPr lang="fr-FR" sz="14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63688" y="1412776"/>
            <a:ext cx="61106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1484784"/>
            <a:ext cx="115127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E-8 mbar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elogbook/eLogbook/attach_reader?attach_id=11267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63327"/>
            <a:ext cx="7038975" cy="5534025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89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smtClean="0">
                <a:solidFill>
                  <a:srgbClr val="3366FF"/>
                </a:solidFill>
              </a:rPr>
              <a:t>1502</a:t>
            </a:r>
          </a:p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B1=444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B2= 60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50ns</a:t>
            </a:r>
            <a:endParaRPr lang="fr-FR" sz="14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07704" y="1412776"/>
            <a:ext cx="67197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LHCb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1484784"/>
            <a:ext cx="115127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1E-7 mbar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elogbook/eLogbook/attach_reader?attach_id=11267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74" y="1163909"/>
            <a:ext cx="7067550" cy="5505451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89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smtClean="0">
                <a:solidFill>
                  <a:srgbClr val="3366FF"/>
                </a:solidFill>
              </a:rPr>
              <a:t>1502</a:t>
            </a:r>
          </a:p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B1=444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B2= 60 </a:t>
            </a:r>
            <a:r>
              <a:rPr lang="fr-FR" sz="2600" dirty="0" err="1" smtClean="0">
                <a:solidFill>
                  <a:srgbClr val="3366FF"/>
                </a:solidFill>
              </a:rPr>
              <a:t>Bunches</a:t>
            </a:r>
            <a:r>
              <a:rPr lang="fr-FR" sz="2600" dirty="0" smtClean="0">
                <a:solidFill>
                  <a:srgbClr val="3366FF"/>
                </a:solidFill>
              </a:rPr>
              <a:t> – 50ns</a:t>
            </a:r>
            <a:endParaRPr lang="fr-FR" sz="14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5656" y="1412776"/>
            <a:ext cx="341253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Highest Pressure on LSS3 and LSS6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484784"/>
            <a:ext cx="115127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1E-6 mbar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1459 – 31th </a:t>
            </a:r>
            <a:r>
              <a:rPr lang="fr-FR" sz="2600" dirty="0" err="1" smtClean="0">
                <a:solidFill>
                  <a:srgbClr val="3366FF"/>
                </a:solidFill>
              </a:rPr>
              <a:t>October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50ns_109b_12_90_12bpi10inj  - Trains well separated i.e. no discussion between trains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Pressure up to 2e-8 mbar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675" y="1745828"/>
            <a:ext cx="723265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1459 – 31th </a:t>
            </a:r>
            <a:r>
              <a:rPr lang="fr-FR" sz="2600" dirty="0" err="1" smtClean="0">
                <a:solidFill>
                  <a:srgbClr val="3366FF"/>
                </a:solidFill>
              </a:rPr>
              <a:t>October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50ns_109b_12_90_12bpi10inj  - Trains well separated i.e. no discussion between trains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Pressure increases due to </a:t>
            </a:r>
            <a:r>
              <a:rPr lang="en-GB" dirty="0" err="1" smtClean="0"/>
              <a:t>ecloud</a:t>
            </a:r>
            <a:r>
              <a:rPr lang="en-GB" dirty="0" smtClean="0"/>
              <a:t> in the 1e-9 mbar region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" y="1792436"/>
            <a:ext cx="71882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211960" y="4437112"/>
            <a:ext cx="1008112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16016" y="5229200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1459 – 31th </a:t>
            </a:r>
            <a:r>
              <a:rPr lang="fr-FR" sz="2600" dirty="0" err="1" smtClean="0">
                <a:solidFill>
                  <a:srgbClr val="3366FF"/>
                </a:solidFill>
              </a:rPr>
              <a:t>October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50ns_109b_12_90_12bpi10inj  - Trains well separated i.e. no discussion between trains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Pressure 4e-9 mbar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00" y="1354038"/>
            <a:ext cx="72136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211960" y="4941168"/>
            <a:ext cx="504056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013176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1459 – 31th </a:t>
            </a:r>
            <a:r>
              <a:rPr lang="fr-FR" sz="2600" dirty="0" err="1" smtClean="0">
                <a:solidFill>
                  <a:srgbClr val="3366FF"/>
                </a:solidFill>
              </a:rPr>
              <a:t>October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50ns_109b_12_90_12bpi10inj  - Trains well separated i.e. no discussion between trains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379438"/>
            <a:ext cx="721995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283968" y="3501008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11960" y="4005064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1459 – 31th </a:t>
            </a:r>
            <a:r>
              <a:rPr lang="fr-FR" sz="2600" dirty="0" err="1" smtClean="0">
                <a:solidFill>
                  <a:srgbClr val="3366FF"/>
                </a:solidFill>
              </a:rPr>
              <a:t>October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50ns_109b_12_90_12bpi10inj  - Trains well separated i.e. no discussion between trains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Electron cloud stimulated pressure increases in the kicker </a:t>
            </a:r>
            <a:r>
              <a:rPr lang="en-GB" dirty="0" err="1" smtClean="0"/>
              <a:t>intermodule</a:t>
            </a:r>
            <a:r>
              <a:rPr lang="en-GB" dirty="0" smtClean="0"/>
              <a:t> up to 4e-9 mbar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2072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283968" y="4293096"/>
            <a:ext cx="936104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0032" y="5085184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772816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After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r>
              <a:rPr lang="fr-FR" sz="2600" dirty="0" err="1" smtClean="0">
                <a:solidFill>
                  <a:srgbClr val="3366FF"/>
                </a:solidFill>
              </a:rPr>
              <a:t>scrubbing</a:t>
            </a:r>
            <a:r>
              <a:rPr lang="fr-FR" sz="2600" dirty="0" smtClean="0">
                <a:solidFill>
                  <a:srgbClr val="3366FF"/>
                </a:solidFill>
              </a:rPr>
              <a:t> and </a:t>
            </a:r>
            <a:r>
              <a:rPr lang="fr-FR" sz="2600" dirty="0" err="1" smtClean="0">
                <a:solidFill>
                  <a:srgbClr val="3366FF"/>
                </a:solidFill>
              </a:rPr>
              <a:t>MDs</a:t>
            </a:r>
            <a:r>
              <a:rPr lang="fr-FR" sz="2600" dirty="0" smtClean="0">
                <a:solidFill>
                  <a:srgbClr val="3366FF"/>
                </a:solidFill>
              </a:rPr>
              <a:t> of Wk44 and Wk46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1500 – 19th </a:t>
            </a:r>
            <a:r>
              <a:rPr lang="fr-FR" sz="2600" dirty="0" err="1" smtClean="0">
                <a:solidFill>
                  <a:srgbClr val="3366FF"/>
                </a:solidFill>
              </a:rPr>
              <a:t>November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Pressure increases at VGI in A4L1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But remains lower than 7E-10 mbar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95462"/>
            <a:ext cx="727075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3671900" y="4329100"/>
            <a:ext cx="64807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63888" y="4941168"/>
            <a:ext cx="100309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Bunch length</a:t>
            </a:r>
          </a:p>
          <a:p>
            <a:pPr algn="ctr"/>
            <a:r>
              <a:rPr lang="en-GB" sz="1200" dirty="0" smtClean="0"/>
              <a:t>increases</a:t>
            </a:r>
            <a:endParaRPr lang="en-GB" sz="12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5688124" y="4833156"/>
            <a:ext cx="136815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6120172" y="3609020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2080" y="3212976"/>
            <a:ext cx="9839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SR at ~ 2 TeV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733256"/>
            <a:ext cx="16061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Bunch length</a:t>
            </a:r>
          </a:p>
          <a:p>
            <a:pPr algn="ctr"/>
            <a:r>
              <a:rPr lang="en-GB" sz="1200" dirty="0" smtClean="0"/>
              <a:t>decreases during ramp</a:t>
            </a:r>
          </a:p>
          <a:p>
            <a:pPr algn="ctr"/>
            <a:r>
              <a:rPr lang="en-GB" sz="1200" dirty="0" smtClean="0"/>
              <a:t>Up to 1 TeV</a:t>
            </a:r>
            <a:endParaRPr lang="en-GB" sz="12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87532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err="1" smtClean="0">
                <a:solidFill>
                  <a:srgbClr val="3366FF"/>
                </a:solidFill>
              </a:rPr>
              <a:t>Fill</a:t>
            </a:r>
            <a:r>
              <a:rPr lang="fr-FR" sz="2600" dirty="0" smtClean="0">
                <a:solidFill>
                  <a:srgbClr val="3366FF"/>
                </a:solidFill>
              </a:rPr>
              <a:t> 1500 – 19th </a:t>
            </a:r>
            <a:r>
              <a:rPr lang="fr-FR" sz="2600" dirty="0" err="1" smtClean="0">
                <a:solidFill>
                  <a:srgbClr val="3366FF"/>
                </a:solidFill>
              </a:rPr>
              <a:t>November</a:t>
            </a:r>
            <a:r>
              <a:rPr lang="fr-FR" sz="2600" dirty="0" smtClean="0">
                <a:solidFill>
                  <a:srgbClr val="3366FF"/>
                </a:solidFill>
              </a:rPr>
              <a:t> 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Only SR desorption 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in LSS2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in LSS3&amp;5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In LSS6&amp;7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620688"/>
            <a:ext cx="411688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4464496" cy="288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501008"/>
            <a:ext cx="413164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20 nov 2010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473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vbaglin</dc:creator>
  <cp:lastModifiedBy>gbreglio</cp:lastModifiedBy>
  <cp:revision>115</cp:revision>
  <dcterms:created xsi:type="dcterms:W3CDTF">2010-11-18T17:29:19Z</dcterms:created>
  <dcterms:modified xsi:type="dcterms:W3CDTF">2010-11-20T07:41:57Z</dcterms:modified>
</cp:coreProperties>
</file>