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B80-0177-4AD1-9717-EE5ED42B1D82}" type="datetimeFigureOut">
              <a:rPr lang="en-GB" smtClean="0"/>
              <a:pPr/>
              <a:t>01/11/2010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04ED-8393-44E6-988B-B711C37034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B80-0177-4AD1-9717-EE5ED42B1D82}" type="datetimeFigureOut">
              <a:rPr lang="en-GB" smtClean="0"/>
              <a:pPr/>
              <a:t>01/11/2010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04ED-8393-44E6-988B-B711C37034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B80-0177-4AD1-9717-EE5ED42B1D82}" type="datetimeFigureOut">
              <a:rPr lang="en-GB" smtClean="0"/>
              <a:pPr/>
              <a:t>01/11/2010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04ED-8393-44E6-988B-B711C37034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B80-0177-4AD1-9717-EE5ED42B1D82}" type="datetimeFigureOut">
              <a:rPr lang="en-GB" smtClean="0"/>
              <a:pPr/>
              <a:t>01/11/2010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04ED-8393-44E6-988B-B711C37034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B80-0177-4AD1-9717-EE5ED42B1D82}" type="datetimeFigureOut">
              <a:rPr lang="en-GB" smtClean="0"/>
              <a:pPr/>
              <a:t>01/11/2010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04ED-8393-44E6-988B-B711C37034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B80-0177-4AD1-9717-EE5ED42B1D82}" type="datetimeFigureOut">
              <a:rPr lang="en-GB" smtClean="0"/>
              <a:pPr/>
              <a:t>01/11/2010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04ED-8393-44E6-988B-B711C37034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B80-0177-4AD1-9717-EE5ED42B1D82}" type="datetimeFigureOut">
              <a:rPr lang="en-GB" smtClean="0"/>
              <a:pPr/>
              <a:t>01/11/2010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04ED-8393-44E6-988B-B711C37034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B80-0177-4AD1-9717-EE5ED42B1D82}" type="datetimeFigureOut">
              <a:rPr lang="en-GB" smtClean="0"/>
              <a:pPr/>
              <a:t>01/11/2010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04ED-8393-44E6-988B-B711C37034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B80-0177-4AD1-9717-EE5ED42B1D82}" type="datetimeFigureOut">
              <a:rPr lang="en-GB" smtClean="0"/>
              <a:pPr/>
              <a:t>01/11/2010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04ED-8393-44E6-988B-B711C37034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B80-0177-4AD1-9717-EE5ED42B1D82}" type="datetimeFigureOut">
              <a:rPr lang="en-GB" smtClean="0"/>
              <a:pPr/>
              <a:t>01/11/2010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04ED-8393-44E6-988B-B711C37034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B80-0177-4AD1-9717-EE5ED42B1D82}" type="datetimeFigureOut">
              <a:rPr lang="en-GB" smtClean="0"/>
              <a:pPr/>
              <a:t>01/11/2010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04ED-8393-44E6-988B-B711C37034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AFB80-0177-4AD1-9717-EE5ED42B1D82}" type="datetimeFigureOut">
              <a:rPr lang="en-GB" smtClean="0"/>
              <a:pPr/>
              <a:t>01/11/2010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F04ED-8393-44E6-988B-B711C370343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Proposal for measurements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G. Arduini, E. </a:t>
            </a:r>
            <a:r>
              <a:rPr lang="en-GB" dirty="0" err="1" smtClean="0"/>
              <a:t>Métral</a:t>
            </a:r>
            <a:r>
              <a:rPr lang="en-GB" dirty="0" smtClean="0"/>
              <a:t>, G. Rumolo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Understanding of the e-cloud and estimations from simulations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Need to constrain the models in order to provide guidance from simulations:</a:t>
            </a:r>
          </a:p>
          <a:p>
            <a:pPr lvl="1"/>
            <a:r>
              <a:rPr lang="en-GB" dirty="0" smtClean="0"/>
              <a:t>Compare vacuum pressure rise for 12/24/36 bunches following a train of 12 bunches (fixed distance) but sufficiently apart</a:t>
            </a:r>
          </a:p>
          <a:p>
            <a:pPr lvl="1"/>
            <a:r>
              <a:rPr lang="en-GB" dirty="0" smtClean="0"/>
              <a:t>Compare vacuum pressure rise for different </a:t>
            </a:r>
            <a:r>
              <a:rPr lang="en-GB" dirty="0" err="1" smtClean="0"/>
              <a:t>spacings</a:t>
            </a:r>
            <a:r>
              <a:rPr lang="en-GB" dirty="0" smtClean="0"/>
              <a:t> of the trains injected in the LHC. e.g. </a:t>
            </a:r>
            <a:r>
              <a:rPr lang="en-GB" dirty="0"/>
              <a:t>2</a:t>
            </a:r>
            <a:r>
              <a:rPr lang="en-GB" dirty="0" smtClean="0"/>
              <a:t> trains of 12 bunches with increasing spacing in the SPS (min 225 ns) </a:t>
            </a:r>
          </a:p>
          <a:p>
            <a:pPr lvl="1"/>
            <a:r>
              <a:rPr lang="en-GB" dirty="0" smtClean="0"/>
              <a:t>Measure threshold for pressure rise as a function of bunch intensity (36 bunches)</a:t>
            </a:r>
          </a:p>
          <a:p>
            <a:pPr lvl="1"/>
            <a:r>
              <a:rPr lang="en-GB" dirty="0" smtClean="0"/>
              <a:t>Measure heat load </a:t>
            </a:r>
            <a:r>
              <a:rPr lang="en-GB" dirty="0" err="1" smtClean="0"/>
              <a:t>vs</a:t>
            </a:r>
            <a:r>
              <a:rPr lang="en-GB" dirty="0" smtClean="0"/>
              <a:t> number of batches assuming constant spacing between trains (with 24 bunches?). </a:t>
            </a:r>
            <a:r>
              <a:rPr lang="en-GB" dirty="0" smtClean="0"/>
              <a:t>Could be done </a:t>
            </a:r>
            <a:r>
              <a:rPr lang="en-GB" smtClean="0"/>
              <a:t>during scrubbing </a:t>
            </a: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Scrubbing strategy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Scrubbing:</a:t>
            </a:r>
          </a:p>
          <a:p>
            <a:pPr lvl="1"/>
            <a:r>
              <a:rPr lang="en-GB" dirty="0" smtClean="0"/>
              <a:t>With 12 bunches: not much happening in point 3 and 7. </a:t>
            </a:r>
          </a:p>
          <a:p>
            <a:pPr lvl="1"/>
            <a:r>
              <a:rPr lang="en-GB" dirty="0" smtClean="0"/>
              <a:t>With 24 bunches we are limited to ~84 bunches at present so not saturating but steps are larger</a:t>
            </a:r>
          </a:p>
          <a:p>
            <a:pPr lvl="1"/>
            <a:r>
              <a:rPr lang="en-GB" dirty="0" smtClean="0"/>
              <a:t>With 36 bunches: losses </a:t>
            </a:r>
            <a:r>
              <a:rPr lang="en-GB" dirty="0" smtClean="0">
                <a:sym typeface="Wingdings" pitchFamily="2" charset="2"/>
              </a:rPr>
              <a:t> not efficient at this stage  need a first step with 24 bunches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Can we increase the threshold for the closure of the vacuum valves?</a:t>
            </a:r>
          </a:p>
          <a:p>
            <a:r>
              <a:rPr lang="en-GB" dirty="0" smtClean="0">
                <a:sym typeface="Wingdings" pitchFamily="2" charset="2"/>
              </a:rPr>
              <a:t>What is the margin that we need at 450 </a:t>
            </a:r>
            <a:r>
              <a:rPr lang="en-GB" dirty="0" err="1" smtClean="0">
                <a:sym typeface="Wingdings" pitchFamily="2" charset="2"/>
              </a:rPr>
              <a:t>GeV</a:t>
            </a:r>
            <a:r>
              <a:rPr lang="en-GB" dirty="0" smtClean="0">
                <a:sym typeface="Wingdings" pitchFamily="2" charset="2"/>
              </a:rPr>
              <a:t> in order to stay below interlock level during the ramp? Are there positions where synch light and e-cloud sum-up. Where?</a:t>
            </a:r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Other issues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 we understand the losses with 36 bunches, is this related to the electron-cloud.</a:t>
            </a:r>
          </a:p>
          <a:p>
            <a:r>
              <a:rPr lang="en-GB" dirty="0" smtClean="0"/>
              <a:t>Two approaches:</a:t>
            </a:r>
          </a:p>
          <a:p>
            <a:pPr lvl="1"/>
            <a:r>
              <a:rPr lang="en-GB" dirty="0" smtClean="0"/>
              <a:t>Follow the evolution of the losses as a function of the scrubbing injecting 36 bunches at different stages of the scrubbing</a:t>
            </a:r>
          </a:p>
          <a:p>
            <a:pPr lvl="1"/>
            <a:r>
              <a:rPr lang="en-GB" dirty="0" smtClean="0"/>
              <a:t>Measure instability characteristics (with head-tail monitor and damper pick-ups) when reducing the gain/switching OFF the transverse feedback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measurements to be done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UFO measurements with large number of bunches. Get this as part of the scrubbing?</a:t>
            </a:r>
          </a:p>
          <a:p>
            <a:r>
              <a:rPr lang="en-GB" dirty="0" smtClean="0"/>
              <a:t>Beam-beam at 3.5 </a:t>
            </a:r>
            <a:r>
              <a:rPr lang="en-GB" dirty="0" err="1" smtClean="0"/>
              <a:t>TeV</a:t>
            </a:r>
            <a:r>
              <a:rPr lang="en-GB" dirty="0" smtClean="0"/>
              <a:t> + short physics fill for ATLAS (min 24 on 24 bunches </a:t>
            </a:r>
            <a:r>
              <a:rPr lang="en-GB" dirty="0" smtClean="0">
                <a:sym typeface="Wingdings" pitchFamily="2" charset="2"/>
              </a:rPr>
              <a:t> 108 on 108?)</a:t>
            </a:r>
            <a:endParaRPr lang="en-GB" dirty="0" smtClean="0"/>
          </a:p>
          <a:p>
            <a:pPr lvl="0"/>
            <a:r>
              <a:rPr lang="en-GB" dirty="0" smtClean="0"/>
              <a:t>Quench </a:t>
            </a:r>
            <a:r>
              <a:rPr lang="en-GB" dirty="0"/>
              <a:t>test at </a:t>
            </a:r>
            <a:r>
              <a:rPr lang="en-GB" dirty="0" smtClean="0"/>
              <a:t>injection. Conditions required?</a:t>
            </a:r>
          </a:p>
          <a:p>
            <a:pPr lvl="0"/>
            <a:r>
              <a:rPr lang="en-GB" dirty="0" smtClean="0"/>
              <a:t>Test </a:t>
            </a:r>
            <a:r>
              <a:rPr lang="en-GB" dirty="0"/>
              <a:t>high intensity injection (2x36</a:t>
            </a:r>
            <a:r>
              <a:rPr lang="en-GB" dirty="0" smtClean="0"/>
              <a:t>). Need to have some scrubbing before testing it.</a:t>
            </a:r>
          </a:p>
          <a:p>
            <a:pPr lvl="0"/>
            <a:r>
              <a:rPr lang="en-GB" dirty="0" smtClean="0"/>
              <a:t>Aperture </a:t>
            </a:r>
            <a:r>
              <a:rPr lang="en-GB" dirty="0"/>
              <a:t>measurement in the </a:t>
            </a:r>
            <a:r>
              <a:rPr lang="en-GB" dirty="0" smtClean="0"/>
              <a:t>triplets. Can this be done during the ion run (during the stop for source refurbishment?)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375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Proposal for measurements</vt:lpstr>
      <vt:lpstr>Understanding of the e-cloud and estimations from simulations</vt:lpstr>
      <vt:lpstr>Scrubbing strategy</vt:lpstr>
      <vt:lpstr>Other issues</vt:lpstr>
      <vt:lpstr>Other measurements to be done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5</cp:revision>
  <dcterms:created xsi:type="dcterms:W3CDTF">2010-11-01T07:37:35Z</dcterms:created>
  <dcterms:modified xsi:type="dcterms:W3CDTF">2010-11-01T20:56:05Z</dcterms:modified>
</cp:coreProperties>
</file>