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1022" r:id="rId2"/>
    <p:sldId id="1019" r:id="rId3"/>
    <p:sldId id="1020" r:id="rId4"/>
    <p:sldId id="1021" r:id="rId5"/>
    <p:sldId id="1024" r:id="rId6"/>
    <p:sldId id="1034" r:id="rId7"/>
    <p:sldId id="1023" r:id="rId8"/>
    <p:sldId id="1033" r:id="rId9"/>
    <p:sldId id="1035" r:id="rId10"/>
    <p:sldId id="1037" r:id="rId11"/>
    <p:sldId id="1026" r:id="rId12"/>
    <p:sldId id="1032" r:id="rId13"/>
    <p:sldId id="1028" r:id="rId14"/>
    <p:sldId id="1029" r:id="rId15"/>
    <p:sldId id="1030" r:id="rId16"/>
    <p:sldId id="1031" r:id="rId1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108" d="100"/>
          <a:sy n="108" d="100"/>
        </p:scale>
        <p:origin x="-654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45FD14-611C-456F-BF58-016E34ECC4C4}" type="datetime1">
              <a:rPr lang="en-US" smtClean="0"/>
              <a:t>10/14/2010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FE6495B-416D-4B84-AD78-64A63663353A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EE643B-1692-4BDC-AD3B-AC9713747165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B9A72056-544E-4508-BF3E-B69F84E759D5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B78BD011-4978-4F96-9648-3F4F36E0CB76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BF202A7-FB81-4868-9821-436CD2A0FFD4}" type="datetime1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E3683F-4359-4749-A7B9-DE627441D59B}" type="datetime1">
              <a:rPr lang="en-US" smtClean="0"/>
              <a:t>10/14/2010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0AE9DBD-DB1D-4A6D-A015-42C00CD40FEE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E70C80-4961-4196-87A0-54D975D9D834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FA2B07-1ED6-419C-89D4-5B90150040C3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73A2BE4-0543-4813-9CCE-43A11A17718F}" type="datetime1">
              <a:rPr lang="en-US" smtClean="0"/>
              <a:t>10/14/2010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8D79B52-80C2-40F4-A079-2E9528AEF1A4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CF826F-3988-4519-B94E-D28C2FCD9244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325B85B-F809-498A-A3EA-AF5C36970376}" type="datetime1">
              <a:rPr lang="en-US" smtClean="0"/>
              <a:t>10/14/2010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8BDB0287-9A47-4803-90DF-AD66901BD544}" type="datetime1">
              <a:rPr lang="en-US" smtClean="0"/>
              <a:t>10/14/2010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1410 revisited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A63964A-7AC3-4BEF-9E0F-ED4B560C54EE}" type="datetime1">
              <a:rPr lang="en-US" smtClean="0"/>
              <a:t>10/14/2010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460" y="1196690"/>
          <a:ext cx="7705070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8590"/>
                <a:gridCol w="3456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1.4e32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2.68/2.65 e13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bunch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1.04e11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Emittance (reconstructed from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r>
                        <a:rPr lang="en-US" baseline="0" dirty="0" smtClean="0"/>
                        <a:t> micron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 beam size</a:t>
                      </a:r>
                      <a:r>
                        <a:rPr lang="en-US" baseline="0" dirty="0" smtClean="0"/>
                        <a:t> at 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 micron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 beam-beam tune shift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in collisions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61 seconds</a:t>
                      </a:r>
                      <a:endParaRPr lang="en-GB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r>
                        <a:rPr lang="en-US" baseline="0" dirty="0" smtClean="0"/>
                        <a:t> luminosity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 nb</a:t>
                      </a:r>
                      <a:r>
                        <a:rPr lang="en-US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beam energy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MJ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1418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BDA235-EB84-4BEE-B2BA-A2C2262D156A}" type="datetime1">
              <a:rPr lang="en-US" smtClean="0"/>
              <a:t>10/14/2010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460" y="1196690"/>
          <a:ext cx="770507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8590"/>
                <a:gridCol w="3456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~1.03e32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2.62/2.61 e13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bunch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1.04e11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Emittance (reconstructed from </a:t>
                      </a:r>
                      <a:r>
                        <a:rPr lang="en-US" baseline="0" dirty="0" err="1" smtClean="0"/>
                        <a:t>lumi</a:t>
                      </a:r>
                      <a:r>
                        <a:rPr lang="en-US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micron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Approx beam-beam tune shift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beam energy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14.9 MJ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MSI solution not stable:  </a:t>
            </a:r>
          </a:p>
          <a:p>
            <a:pPr lvl="1"/>
            <a:r>
              <a:rPr lang="en-US" dirty="0" smtClean="0"/>
              <a:t>Fill time thorough to weekend</a:t>
            </a:r>
          </a:p>
          <a:p>
            <a:pPr lvl="1"/>
            <a:r>
              <a:rPr lang="en-US" dirty="0" smtClean="0"/>
              <a:t>Vacuum: open up:</a:t>
            </a:r>
          </a:p>
          <a:p>
            <a:pPr lvl="2"/>
            <a:r>
              <a:rPr lang="en-US" dirty="0" smtClean="0"/>
              <a:t>install mobile pumping unit, inject Neon</a:t>
            </a:r>
          </a:p>
          <a:p>
            <a:pPr lvl="2"/>
            <a:r>
              <a:rPr lang="en-US" dirty="0" smtClean="0"/>
              <a:t>open and fix</a:t>
            </a:r>
          </a:p>
          <a:p>
            <a:pPr lvl="2"/>
            <a:r>
              <a:rPr lang="en-US" dirty="0" smtClean="0"/>
              <a:t>pump, bake, pump</a:t>
            </a:r>
          </a:p>
          <a:p>
            <a:pPr lvl="2"/>
            <a:r>
              <a:rPr lang="en-US" dirty="0" smtClean="0"/>
              <a:t>3 -4 days</a:t>
            </a:r>
          </a:p>
          <a:p>
            <a:pPr lvl="1"/>
            <a:r>
              <a:rPr lang="en-US" dirty="0" smtClean="0"/>
              <a:t>Move technical stop to Mon-Tues-Wed-Thurs next week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DFBB3E-6AF0-4B33-8FD8-514B09167A15}" type="datetime1">
              <a:rPr lang="en-US" smtClean="0"/>
              <a:t>10/14/2010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MD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410" y="836640"/>
            <a:ext cx="8229600" cy="5544770"/>
          </a:xfrm>
        </p:spPr>
        <p:txBody>
          <a:bodyPr/>
          <a:lstStyle/>
          <a:p>
            <a:r>
              <a:rPr lang="en-US" dirty="0" smtClean="0"/>
              <a:t>Periodic loss </a:t>
            </a:r>
            <a:r>
              <a:rPr lang="en-US" dirty="0" smtClean="0"/>
              <a:t>maps</a:t>
            </a:r>
            <a:endParaRPr lang="en-US" dirty="0" smtClean="0"/>
          </a:p>
          <a:p>
            <a:pPr lvl="1"/>
            <a:r>
              <a:rPr lang="en-US" dirty="0" smtClean="0"/>
              <a:t>Betatron loss map done week 40.</a:t>
            </a:r>
          </a:p>
          <a:p>
            <a:r>
              <a:rPr lang="en-US" dirty="0" smtClean="0"/>
              <a:t>Orbit shift versus TCT check: </a:t>
            </a:r>
          </a:p>
          <a:p>
            <a:pPr lvl="1"/>
            <a:r>
              <a:rPr lang="en-US" dirty="0" smtClean="0"/>
              <a:t>collide 1 bunch and check the TCT center change as compared to predicted orbit change.</a:t>
            </a:r>
          </a:p>
          <a:p>
            <a:r>
              <a:rPr lang="en-US" dirty="0" smtClean="0"/>
              <a:t>All in one ramp, squeeze, collide - 1 shift</a:t>
            </a:r>
          </a:p>
          <a:p>
            <a:pPr lvl="1"/>
            <a:r>
              <a:rPr lang="en-US" dirty="0" smtClean="0"/>
              <a:t>Plus t</a:t>
            </a:r>
            <a:r>
              <a:rPr lang="en-US" dirty="0" smtClean="0"/>
              <a:t>est </a:t>
            </a:r>
            <a:r>
              <a:rPr lang="en-US" dirty="0" smtClean="0"/>
              <a:t>of 'dynamic' references for the OFB (varying </a:t>
            </a:r>
            <a:r>
              <a:rPr lang="en-US" dirty="0" err="1" smtClean="0"/>
              <a:t>Xing.separation</a:t>
            </a:r>
            <a:r>
              <a:rPr lang="en-US" dirty="0" smtClean="0"/>
              <a:t> bump): injection, then test of ramp + first part of </a:t>
            </a:r>
            <a:r>
              <a:rPr lang="en-US" dirty="0" smtClean="0"/>
              <a:t>squeeze</a:t>
            </a:r>
          </a:p>
          <a:p>
            <a:r>
              <a:rPr lang="en-US" dirty="0" smtClean="0"/>
              <a:t>IR aperture at 3.5 TeV</a:t>
            </a:r>
            <a:endParaRPr lang="en-US" dirty="0" smtClean="0"/>
          </a:p>
          <a:p>
            <a:r>
              <a:rPr lang="en-US" dirty="0" smtClean="0"/>
              <a:t>50 ns – pilot runs</a:t>
            </a:r>
          </a:p>
          <a:p>
            <a:pPr lvl="1"/>
            <a:r>
              <a:rPr lang="en-US" dirty="0" smtClean="0"/>
              <a:t>After 3-4 fills with ~400 bunches </a:t>
            </a:r>
            <a:endParaRPr lang="en-US" dirty="0" smtClean="0"/>
          </a:p>
          <a:p>
            <a:r>
              <a:rPr lang="en-US" dirty="0" smtClean="0"/>
              <a:t>Push beam-beam tune shift with 150 </a:t>
            </a:r>
            <a:r>
              <a:rPr lang="en-US" dirty="0" smtClean="0"/>
              <a:t>ns</a:t>
            </a:r>
          </a:p>
          <a:p>
            <a:pPr lvl="1"/>
            <a:r>
              <a:rPr lang="en-US" dirty="0" smtClean="0"/>
              <a:t>one test already performed with #1410</a:t>
            </a:r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B4AED1-C73C-4EBC-BFD6-3742CF7A7B73}" type="datetime1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 studies – list to be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616780"/>
          </a:xfrm>
        </p:spPr>
        <p:txBody>
          <a:bodyPr/>
          <a:lstStyle/>
          <a:p>
            <a:r>
              <a:rPr lang="en-US" sz="1800" dirty="0" smtClean="0"/>
              <a:t>Check the linearity of the fast BCT’s in the new configuration for nominal bunches</a:t>
            </a:r>
          </a:p>
          <a:p>
            <a:r>
              <a:rPr lang="en-US" sz="1800" dirty="0" smtClean="0"/>
              <a:t>Tune the High BW/Low Gain fast BCT calibration for the coming ion run</a:t>
            </a:r>
          </a:p>
          <a:p>
            <a:r>
              <a:rPr lang="en-US" sz="1800" dirty="0" smtClean="0"/>
              <a:t>Measure the High BW/Low Gain fast BCT sensitivity limit and linearity for low intensity bunches (ion run)</a:t>
            </a:r>
          </a:p>
          <a:p>
            <a:r>
              <a:rPr lang="en-US" sz="1800" dirty="0" smtClean="0"/>
              <a:t>Re-check BPM sensitivity limit</a:t>
            </a:r>
          </a:p>
          <a:p>
            <a:r>
              <a:rPr lang="en-US" sz="1800" dirty="0" smtClean="0"/>
              <a:t>Calibrate the abort gap over the whole ramp</a:t>
            </a:r>
          </a:p>
          <a:p>
            <a:r>
              <a:rPr lang="en-US" sz="1800" dirty="0" smtClean="0"/>
              <a:t>Check the abort gap acquisition gate timing resolution and stability</a:t>
            </a:r>
          </a:p>
          <a:p>
            <a:r>
              <a:rPr lang="en-US" sz="1800" dirty="0" smtClean="0"/>
              <a:t>Commission BGI in preparation to ions</a:t>
            </a:r>
          </a:p>
          <a:p>
            <a:r>
              <a:rPr lang="en-US" sz="1800" dirty="0" smtClean="0"/>
              <a:t>Check BSRT/BGI/BWS cross-calibration including corresponding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logging</a:t>
            </a:r>
          </a:p>
          <a:p>
            <a:r>
              <a:rPr lang="en-US" sz="1800" dirty="0" smtClean="0"/>
              <a:t>Test and compare bunch/bunch profile measurement via BWS and/or BSRT</a:t>
            </a:r>
          </a:p>
          <a:p>
            <a:r>
              <a:rPr lang="en-US" sz="1800" dirty="0" smtClean="0"/>
              <a:t>PLL studies during ramp continued</a:t>
            </a:r>
          </a:p>
          <a:p>
            <a:endParaRPr lang="en-US" sz="1800" dirty="0" smtClean="0"/>
          </a:p>
          <a:p>
            <a:r>
              <a:rPr lang="en-US" sz="1800" dirty="0" smtClean="0"/>
              <a:t>JJG: for </a:t>
            </a:r>
            <a:r>
              <a:rPr lang="en-US" sz="1800" dirty="0" smtClean="0"/>
              <a:t>all this, we would need the 2 rings for a few hours at 450 GeV then a ramp and again a few hours at 3.5 TeV. This would be really difficult to fit in a 4 hour slot. 8 would be perfect but we could try with 6.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E5ED80-17E8-44BE-BC4E-3910962D3C1B}" type="datetime1">
              <a:rPr lang="en-US" smtClean="0"/>
              <a:t>10/14/2010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Abort Gap Cleaning – on at injection for </a:t>
            </a:r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continue testing</a:t>
            </a:r>
            <a:endParaRPr lang="en-US" dirty="0" smtClean="0"/>
          </a:p>
          <a:p>
            <a:r>
              <a:rPr lang="en-US" dirty="0" smtClean="0"/>
              <a:t>Injection </a:t>
            </a:r>
            <a:r>
              <a:rPr lang="en-US" dirty="0" smtClean="0"/>
              <a:t>studies </a:t>
            </a:r>
            <a:r>
              <a:rPr lang="en-US" dirty="0" smtClean="0"/>
              <a:t>32 Bunches when required (344 bunches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Injection studies with 50 ns</a:t>
            </a:r>
            <a:endParaRPr lang="en-US" dirty="0" smtClean="0"/>
          </a:p>
          <a:p>
            <a:r>
              <a:rPr lang="en-US" dirty="0" smtClean="0"/>
              <a:t>Setting-up of the SPS with tighter batch spacing (225 ns)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Quench test at 3.5 TeV – pilot </a:t>
            </a:r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Bernd &amp; co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A165B0-E856-4D00-9F35-A035E3CECBF1}" type="datetime1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12 fills@3 pb-1 ~ 12 good days</a:t>
            </a:r>
          </a:p>
          <a:p>
            <a:r>
              <a:rPr lang="en-US" dirty="0" smtClean="0"/>
              <a:t>Alice – fill without dipole</a:t>
            </a:r>
          </a:p>
          <a:p>
            <a:r>
              <a:rPr lang="en-US" dirty="0" smtClean="0"/>
              <a:t>Totem – dedicated fill</a:t>
            </a:r>
          </a:p>
          <a:p>
            <a:r>
              <a:rPr lang="en-US" dirty="0" smtClean="0"/>
              <a:t>LHCb – switch polarity</a:t>
            </a:r>
          </a:p>
          <a:p>
            <a:r>
              <a:rPr lang="en-US" dirty="0" err="1" smtClean="0"/>
              <a:t>vdM</a:t>
            </a:r>
            <a:r>
              <a:rPr lang="en-US" dirty="0" smtClean="0"/>
              <a:t> </a:t>
            </a:r>
            <a:r>
              <a:rPr lang="en-US" dirty="0" smtClean="0"/>
              <a:t>continued – count 1</a:t>
            </a:r>
            <a:r>
              <a:rPr lang="en-US" dirty="0" smtClean="0"/>
              <a:t> </a:t>
            </a:r>
            <a:r>
              <a:rPr lang="en-US" dirty="0" smtClean="0"/>
              <a:t>– 2  shifts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A2D242-D5C5-484E-BE78-7E30652D1A79}" type="datetime1">
              <a:rPr lang="en-US" smtClean="0"/>
              <a:t>10/14/2010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C80052-EE08-42EB-9F3E-5EAA75ED8EAA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052670"/>
            <a:ext cx="7692983" cy="42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2555720" y="4077090"/>
            <a:ext cx="2232310" cy="9361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07630" y="566131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loss spike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431425" y="3392995"/>
            <a:ext cx="2808390" cy="18722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0" y="573332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size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50" y="5589300"/>
            <a:ext cx="2952410" cy="70788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apparent transverse blow-up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into collision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24D8DF-4F02-469A-8E95-7109DB181C2B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1700760"/>
            <a:ext cx="8723004" cy="48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16200000" flipH="1">
            <a:off x="2015645" y="1232695"/>
            <a:ext cx="1296180" cy="10801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27480" y="76463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loss spike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9840" y="692620"/>
            <a:ext cx="21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 bump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2987780" y="1772770"/>
            <a:ext cx="151221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724160" y="90865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Luminosity (BRAN)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V="1">
            <a:off x="5004060" y="1340710"/>
            <a:ext cx="1656230" cy="10801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0" y="1196690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current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1511575" y="1736765"/>
            <a:ext cx="79211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collision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0A897DF-1A81-49CE-B535-1A3CAF14B9A7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80660"/>
            <a:ext cx="8776583" cy="4608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750" y="62061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 bump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 rot="16200000" flipH="1">
            <a:off x="3637897" y="1342737"/>
            <a:ext cx="1328132" cy="68409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84210" y="620610"/>
            <a:ext cx="21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loss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400115" y="1232695"/>
            <a:ext cx="1728240" cy="13681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03560" y="5733320"/>
            <a:ext cx="590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On set of losses at: 6.4 sigma </a:t>
            </a:r>
          </a:p>
          <a:p>
            <a:pPr algn="l"/>
            <a:r>
              <a:rPr lang="en-US" dirty="0" smtClean="0"/>
              <a:t>			Peak losses at: 1.4 sigma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32300" y="378905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Still cleaning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 bwMode="auto">
          <a:xfrm rot="10800000" flipV="1">
            <a:off x="6300240" y="3989105"/>
            <a:ext cx="432060" cy="44803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092350" y="450915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dump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6732300" y="4797190"/>
            <a:ext cx="36005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0" y="2060810"/>
            <a:ext cx="4139940" cy="1923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LHC beams will cross each other and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experience perturbations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 a result of the beam-beam effect at the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interaction points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which can result in emittance growth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and halo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creation. The beam-beam force is approximately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linear for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small offsets and highly non-linear for larger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offsets with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peaks in growth close to 0.3 and 1.5 σ </a:t>
            </a:r>
            <a:r>
              <a:rPr lang="en-US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separation</a:t>
            </a:r>
          </a:p>
          <a:p>
            <a:pPr algn="l"/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S. M. White, H. Burkhardt, S. </a:t>
            </a:r>
            <a:r>
              <a:rPr lang="en-GB" sz="1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Fartoukh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GB" sz="1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en-GB" sz="1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Pieloni</a:t>
            </a:r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987780" y="5157240"/>
            <a:ext cx="2232310" cy="576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V="1">
            <a:off x="4644010" y="5301260"/>
            <a:ext cx="1800250" cy="720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amplitudes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AAD171-AAA3-408B-9700-445C0010AED3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836640"/>
            <a:ext cx="8576193" cy="460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D491D0-DC75-4664-9E22-45BF5036C6AE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836640"/>
            <a:ext cx="83439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13</a:t>
            </a:r>
            <a:r>
              <a:rPr lang="en-US" baseline="30000" dirty="0" smtClean="0"/>
              <a:t>th</a:t>
            </a:r>
            <a:r>
              <a:rPr lang="en-US" dirty="0" smtClean="0"/>
              <a:t> October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410" y="908650"/>
            <a:ext cx="8229600" cy="51117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06:30</a:t>
            </a:r>
            <a:r>
              <a:rPr lang="en-US" dirty="0" smtClean="0"/>
              <a:t> Start preparation for van </a:t>
            </a:r>
            <a:r>
              <a:rPr lang="en-US" dirty="0" err="1" smtClean="0"/>
              <a:t>der</a:t>
            </a:r>
            <a:r>
              <a:rPr lang="en-US" dirty="0" smtClean="0"/>
              <a:t> Meer scans</a:t>
            </a:r>
          </a:p>
          <a:p>
            <a:pPr lvl="1"/>
            <a:r>
              <a:rPr lang="en-US" dirty="0" smtClean="0"/>
              <a:t>somewhat tardily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10:15</a:t>
            </a:r>
            <a:r>
              <a:rPr lang="en-US" dirty="0" smtClean="0"/>
              <a:t> Following 9:30 meeting - stop </a:t>
            </a:r>
            <a:r>
              <a:rPr lang="en-US" dirty="0" err="1" smtClean="0"/>
              <a:t>vdM</a:t>
            </a:r>
            <a:r>
              <a:rPr lang="en-US" dirty="0" smtClean="0"/>
              <a:t> scans  and move to:</a:t>
            </a:r>
          </a:p>
          <a:p>
            <a:pPr lvl="1"/>
            <a:r>
              <a:rPr lang="en-US" dirty="0" smtClean="0"/>
              <a:t>aperture scans of problematic region in injection septa L2</a:t>
            </a:r>
          </a:p>
          <a:p>
            <a:pPr lvl="1"/>
            <a:r>
              <a:rPr lang="en-US" dirty="0" smtClean="0"/>
              <a:t>TL steering and associated correction in  LHC</a:t>
            </a:r>
          </a:p>
          <a:p>
            <a:pPr lvl="1"/>
            <a:r>
              <a:rPr lang="en-US" dirty="0" smtClean="0"/>
              <a:t>Over to the I-team…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CB5F03-39CB-4247-A65F-8AB598988B32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40" y="4005080"/>
            <a:ext cx="3298158" cy="247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23:25 Clean injection of 24 bunches into ring 1</a:t>
            </a:r>
          </a:p>
          <a:p>
            <a:r>
              <a:rPr lang="en-US" dirty="0" smtClean="0"/>
              <a:t>00:20 BLM intervention IP7</a:t>
            </a:r>
          </a:p>
          <a:p>
            <a:pPr lvl="1"/>
            <a:r>
              <a:rPr lang="en-GB" dirty="0" smtClean="0"/>
              <a:t>Thanks and apologies - </a:t>
            </a:r>
            <a:r>
              <a:rPr lang="en-GB" dirty="0" smtClean="0"/>
              <a:t>Christos Zamantzas &amp; </a:t>
            </a:r>
            <a:r>
              <a:rPr lang="en-GB" dirty="0" smtClean="0"/>
              <a:t>Mariusz Sapinski</a:t>
            </a:r>
          </a:p>
          <a:p>
            <a:pPr lvl="2"/>
            <a:r>
              <a:rPr lang="en-GB" dirty="0" smtClean="0"/>
              <a:t>intervention to exchange the processing module that had triggered a dump request on 12/10/2010 19:03</a:t>
            </a:r>
            <a:r>
              <a:rPr lang="en-GB" dirty="0" smtClean="0"/>
              <a:t>.</a:t>
            </a:r>
            <a:endParaRPr lang="en-GB" dirty="0" smtClean="0"/>
          </a:p>
          <a:p>
            <a:pPr lvl="2"/>
            <a:r>
              <a:rPr lang="en-GB" dirty="0" smtClean="0"/>
              <a:t>The trigger come from a failure in the optical link transmission and the unavailability of data to process in a 40 us cycle.</a:t>
            </a:r>
          </a:p>
          <a:p>
            <a:pPr lvl="2"/>
            <a:r>
              <a:rPr lang="en-GB" dirty="0" smtClean="0"/>
              <a:t>Looking the history of statuses of this card shows a slow and constant degradation and we expect it to have another failure in the short future (few hours to days</a:t>
            </a:r>
            <a:r>
              <a:rPr lang="en-GB" dirty="0" smtClean="0"/>
              <a:t>).</a:t>
            </a:r>
          </a:p>
          <a:p>
            <a:pPr lvl="2"/>
            <a:r>
              <a:rPr lang="en-US" dirty="0" smtClean="0"/>
              <a:t>Thresholds changed on warm elements – MQWs up a factor of 10</a:t>
            </a:r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0DFCC8-B8A9-4CAC-9DEE-CD7572DBC243}" type="datetime1">
              <a:rPr lang="en-US" smtClean="0"/>
              <a:t>10/14/2010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5111750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illed </a:t>
            </a:r>
            <a:r>
              <a:rPr lang="en-US" dirty="0" smtClean="0"/>
              <a:t>for physics and brought the beams into collisions: 10e32 peak </a:t>
            </a:r>
            <a:r>
              <a:rPr lang="en-US" dirty="0" err="1" smtClean="0"/>
              <a:t>lumi</a:t>
            </a:r>
            <a:r>
              <a:rPr lang="en-US" dirty="0" smtClean="0"/>
              <a:t> reached in both IP 1 and 5 with 248 bunches/ring.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831CAA-603F-46CD-986C-CD06DB289310}" type="datetime1">
              <a:rPr lang="en-US" smtClean="0"/>
              <a:t>10/14/2010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1988800"/>
            <a:ext cx="5184720" cy="42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42869</TotalTime>
  <Words>812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Fill 1410 revisited</vt:lpstr>
      <vt:lpstr>Beam size </vt:lpstr>
      <vt:lpstr>Going into collision</vt:lpstr>
      <vt:lpstr>Into collision</vt:lpstr>
      <vt:lpstr>Tune amplitudes</vt:lpstr>
      <vt:lpstr>Bunch by bunch</vt:lpstr>
      <vt:lpstr>Wednesday 13th October</vt:lpstr>
      <vt:lpstr>Wednesday evening</vt:lpstr>
      <vt:lpstr>Thursday morning</vt:lpstr>
      <vt:lpstr>Fill 1418</vt:lpstr>
      <vt:lpstr>Options</vt:lpstr>
      <vt:lpstr>Backup MD </vt:lpstr>
      <vt:lpstr>OP </vt:lpstr>
      <vt:lpstr>BI studies – list to be updated</vt:lpstr>
      <vt:lpstr>Other</vt:lpstr>
      <vt:lpstr>Experiments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2103</cp:revision>
  <dcterms:created xsi:type="dcterms:W3CDTF">2010-07-26T05:43:59Z</dcterms:created>
  <dcterms:modified xsi:type="dcterms:W3CDTF">2010-10-14T06:59:59Z</dcterms:modified>
</cp:coreProperties>
</file>