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592" r:id="rId2"/>
    <p:sldId id="591" r:id="rId3"/>
    <p:sldId id="593" r:id="rId4"/>
    <p:sldId id="594" r:id="rId5"/>
    <p:sldId id="59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1304" autoAdjust="0"/>
  </p:normalViewPr>
  <p:slideViewPr>
    <p:cSldViewPr snapToGrid="0" snapToObjects="1">
      <p:cViewPr varScale="1">
        <p:scale>
          <a:sx n="80" d="100"/>
          <a:sy n="80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9/10/2010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9.9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506289"/>
          </a:xfrm>
        </p:spPr>
        <p:txBody>
          <a:bodyPr/>
          <a:lstStyle/>
          <a:p>
            <a:r>
              <a:rPr lang="en-US" dirty="0" smtClean="0"/>
              <a:t>07.00 Aperture studies (foreseen until ~ midday, nothing done)</a:t>
            </a:r>
          </a:p>
          <a:p>
            <a:pPr lvl="1"/>
            <a:r>
              <a:rPr lang="en-US" dirty="0" smtClean="0"/>
              <a:t>Problems with single bunch B2 from SPS (extraction kicker not enabled)</a:t>
            </a:r>
          </a:p>
          <a:p>
            <a:pPr lvl="1"/>
            <a:r>
              <a:rPr lang="en-US" dirty="0" smtClean="0"/>
              <a:t>Setting up started</a:t>
            </a:r>
          </a:p>
          <a:p>
            <a:pPr lvl="1"/>
            <a:r>
              <a:rPr lang="en-US" dirty="0" smtClean="0"/>
              <a:t>Then problem with cryogenics in S78 (at 10.30)</a:t>
            </a:r>
          </a:p>
          <a:p>
            <a:pPr lvl="2"/>
            <a:r>
              <a:rPr lang="en-US" dirty="0" smtClean="0"/>
              <a:t>Temperature sensor on RQTL9.R7B1 – </a:t>
            </a:r>
            <a:r>
              <a:rPr lang="en-US" dirty="0" smtClean="0"/>
              <a:t>“not </a:t>
            </a:r>
            <a:r>
              <a:rPr lang="en-US" dirty="0" smtClean="0"/>
              <a:t>easy to </a:t>
            </a:r>
            <a:r>
              <a:rPr lang="en-US" dirty="0" smtClean="0"/>
              <a:t>fix” </a:t>
            </a:r>
            <a:r>
              <a:rPr lang="en-US" dirty="0" smtClean="0"/>
              <a:t>during JG</a:t>
            </a:r>
          </a:p>
          <a:p>
            <a:pPr lvl="2"/>
            <a:r>
              <a:rPr lang="en-US" dirty="0" smtClean="0"/>
              <a:t>Proposed to overcool the lead, mask the fault temperature sensor and rely on the voltage measurements from the QPS</a:t>
            </a:r>
          </a:p>
          <a:p>
            <a:pPr lvl="2"/>
            <a:r>
              <a:rPr lang="en-US" dirty="0" smtClean="0"/>
              <a:t>Pre-cycle for RQTL9.R7B1 finished OK</a:t>
            </a:r>
          </a:p>
          <a:p>
            <a:pPr lvl="2"/>
            <a:r>
              <a:rPr lang="en-US" dirty="0" smtClean="0"/>
              <a:t>QPS experts looked at the voltage data and gave us the OK to proceed with operation in these conditions</a:t>
            </a:r>
          </a:p>
          <a:p>
            <a:pPr lvl="1"/>
            <a:r>
              <a:rPr lang="en-US" dirty="0" smtClean="0"/>
              <a:t>Then problem of QPS </a:t>
            </a:r>
            <a:r>
              <a:rPr lang="en-US" dirty="0" smtClean="0"/>
              <a:t>on RB.A12 (at 14.30)</a:t>
            </a:r>
            <a:endParaRPr lang="en-US" dirty="0" smtClean="0"/>
          </a:p>
          <a:p>
            <a:pPr lvl="2"/>
            <a:r>
              <a:rPr lang="en-US" dirty="0" smtClean="0"/>
              <a:t>could work at injection</a:t>
            </a:r>
          </a:p>
          <a:p>
            <a:pPr lvl="2"/>
            <a:r>
              <a:rPr lang="en-US" dirty="0" smtClean="0"/>
              <a:t>needed access later (done at 22.00)</a:t>
            </a:r>
          </a:p>
          <a:p>
            <a:r>
              <a:rPr lang="en-US" dirty="0" smtClean="0"/>
              <a:t>Decided to postpone B1 capture/energy matching until later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9.9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9"/>
            <a:ext cx="9039174" cy="5697050"/>
          </a:xfrm>
        </p:spPr>
        <p:txBody>
          <a:bodyPr/>
          <a:lstStyle/>
          <a:p>
            <a:r>
              <a:rPr lang="en-US" dirty="0" smtClean="0"/>
              <a:t>13.00 Continuation commissioning of injection of bunch trains</a:t>
            </a:r>
          </a:p>
          <a:p>
            <a:pPr lvl="1"/>
            <a:r>
              <a:rPr lang="en-US" dirty="0" smtClean="0"/>
              <a:t>Started again onto TEDs while machine not available</a:t>
            </a:r>
          </a:p>
          <a:p>
            <a:pPr lvl="2"/>
            <a:r>
              <a:rPr lang="en-US" dirty="0" smtClean="0"/>
              <a:t>B1 12b in 3x 4b trains to end of TI2 - losses and trajectory look OK</a:t>
            </a:r>
          </a:p>
          <a:p>
            <a:pPr lvl="2"/>
            <a:r>
              <a:rPr lang="en-US" dirty="0" smtClean="0"/>
              <a:t>B2 12b in 3x 4b trains....trajectory still slightly different and losses reflect this</a:t>
            </a:r>
          </a:p>
          <a:p>
            <a:pPr lvl="1"/>
            <a:r>
              <a:rPr lang="en-US" dirty="0" smtClean="0"/>
              <a:t>Injected into LHC around 15.30</a:t>
            </a:r>
          </a:p>
          <a:p>
            <a:pPr lvl="2"/>
            <a:r>
              <a:rPr lang="en-US" dirty="0" smtClean="0"/>
              <a:t>Centering transfer line collimators B2</a:t>
            </a:r>
          </a:p>
          <a:p>
            <a:pPr lvl="2"/>
            <a:r>
              <a:rPr lang="en-US" dirty="0" smtClean="0"/>
              <a:t>Centering transfer line collimators B1</a:t>
            </a:r>
          </a:p>
          <a:p>
            <a:pPr lvl="3"/>
            <a:r>
              <a:rPr lang="en-US" dirty="0" err="1" smtClean="0"/>
              <a:t>uncaptured</a:t>
            </a:r>
            <a:r>
              <a:rPr lang="en-US" dirty="0" smtClean="0"/>
              <a:t> beam losses seen</a:t>
            </a:r>
          </a:p>
          <a:p>
            <a:pPr lvl="4"/>
            <a:r>
              <a:rPr lang="en-US" dirty="0" smtClean="0"/>
              <a:t>minor </a:t>
            </a:r>
            <a:r>
              <a:rPr lang="en-US" dirty="0" err="1" smtClean="0"/>
              <a:t>hinderance</a:t>
            </a:r>
            <a:endParaRPr lang="en-US" dirty="0" smtClean="0"/>
          </a:p>
          <a:p>
            <a:pPr lvl="2"/>
            <a:r>
              <a:rPr lang="en-US" dirty="0" smtClean="0"/>
              <a:t>No evidence of </a:t>
            </a:r>
            <a:r>
              <a:rPr lang="en-US" dirty="0" err="1" smtClean="0"/>
              <a:t>uncaptured</a:t>
            </a:r>
            <a:r>
              <a:rPr lang="en-US" dirty="0" smtClean="0"/>
              <a:t> beam B2</a:t>
            </a:r>
          </a:p>
          <a:p>
            <a:r>
              <a:rPr lang="en-US" dirty="0" smtClean="0"/>
              <a:t>Finished around 20.30</a:t>
            </a:r>
          </a:p>
          <a:p>
            <a:pPr lvl="1"/>
            <a:r>
              <a:rPr lang="en-US" dirty="0" smtClean="0"/>
              <a:t>Then tried running full </a:t>
            </a:r>
            <a:r>
              <a:rPr lang="en-US" dirty="0" err="1" smtClean="0"/>
              <a:t>coll</a:t>
            </a:r>
            <a:r>
              <a:rPr lang="en-US" dirty="0" smtClean="0"/>
              <a:t> sequence</a:t>
            </a:r>
          </a:p>
          <a:p>
            <a:pPr lvl="2"/>
            <a:r>
              <a:rPr lang="en-US" dirty="0" smtClean="0"/>
              <a:t>A few surprises ! (</a:t>
            </a:r>
            <a:r>
              <a:rPr lang="en-US" dirty="0" smtClean="0"/>
              <a:t>understood but …)</a:t>
            </a:r>
            <a:endParaRPr lang="en-US" dirty="0" smtClean="0"/>
          </a:p>
          <a:p>
            <a:pPr lvl="2"/>
            <a:r>
              <a:rPr lang="en-US" dirty="0" smtClean="0"/>
              <a:t>Earlier collimator function work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3" name="Picture 1" descr="https://ab-dep-op-elogbook.web.cern.ch/ab-dep-op-elogbook/elogbook/attach.php?attachId=1104196&amp;type=png&amp;fname=2010090917273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8889" y="3880292"/>
            <a:ext cx="3751288" cy="261626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***SUMMARY of INJECTION STUDIES***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8496" y="928650"/>
            <a:ext cx="874799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Took 12 nominal bunches to the downstream TEDs in both TI2 and TI8, in 3x 4b trains. </a:t>
            </a:r>
          </a:p>
          <a:p>
            <a:r>
              <a:rPr lang="en-US" sz="1400" b="1" dirty="0" smtClean="0"/>
              <a:t>Looks fine from trajectory; losses also reasonable.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Steering of TI8 to </a:t>
            </a:r>
            <a:r>
              <a:rPr lang="en-US" sz="1400" b="1" dirty="0" err="1" smtClean="0"/>
              <a:t>optimise</a:t>
            </a:r>
            <a:r>
              <a:rPr lang="en-US" sz="1400" b="1" dirty="0" smtClean="0"/>
              <a:t> injection oscillations. </a:t>
            </a:r>
          </a:p>
          <a:p>
            <a:r>
              <a:rPr lang="en-US" sz="1400" b="1" dirty="0" smtClean="0"/>
              <a:t>Used one corrector at the end of the line for a nice correction - defined a new golden reference orbit for TI8.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Measured center of remaining 6 TCDIs</a:t>
            </a:r>
          </a:p>
          <a:p>
            <a:r>
              <a:rPr lang="en-US" sz="1400" b="1" dirty="0" smtClean="0"/>
              <a:t>Found changes of up to 0.5 sigma, looks like with good trajectory correction we can hope for this kind of stability.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The following collimators were centered today (all downstream of the TEDs):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                adjustment [um]</a:t>
            </a:r>
            <a:br>
              <a:rPr lang="en-US" sz="1400" b="1" dirty="0" smtClean="0"/>
            </a:br>
            <a:r>
              <a:rPr lang="en-US" sz="1400" b="1" dirty="0" smtClean="0"/>
              <a:t>TCDIH.29465     +200</a:t>
            </a:r>
            <a:br>
              <a:rPr lang="en-US" sz="1400" b="1" dirty="0" smtClean="0"/>
            </a:br>
            <a:r>
              <a:rPr lang="en-US" sz="1400" b="1" dirty="0" smtClean="0"/>
              <a:t>TCDIH.88121     -250</a:t>
            </a:r>
            <a:br>
              <a:rPr lang="en-US" sz="1400" b="1" dirty="0" smtClean="0"/>
            </a:br>
            <a:r>
              <a:rPr lang="en-US" sz="1400" b="1" dirty="0" smtClean="0"/>
              <a:t>TCDIV.29234     -150</a:t>
            </a:r>
            <a:br>
              <a:rPr lang="en-US" sz="1400" b="1" dirty="0" smtClean="0"/>
            </a:br>
            <a:r>
              <a:rPr lang="en-US" sz="1400" b="1" dirty="0" smtClean="0"/>
              <a:t>TCDIV.29509     0</a:t>
            </a:r>
            <a:br>
              <a:rPr lang="en-US" sz="1400" b="1" dirty="0" smtClean="0"/>
            </a:br>
            <a:r>
              <a:rPr lang="en-US" sz="1400" b="1" dirty="0" smtClean="0"/>
              <a:t>TCDIV.88123     -240</a:t>
            </a:r>
            <a:br>
              <a:rPr lang="en-US" sz="1400" b="1" dirty="0" smtClean="0"/>
            </a:br>
            <a:r>
              <a:rPr lang="en-US" sz="1400" b="1" dirty="0" smtClean="0"/>
              <a:t>TCDIV.87804     -255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Trimmed all new settings in and adjusted thresholds, drove all the settings and thresholds through the sequencer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Tried to make one full filling sequence with the new settings - ran out of time. 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2000" b="1" dirty="0" smtClean="0"/>
              <a:t>Ready to start the protection validation tests tomorrow.</a:t>
            </a:r>
            <a:endParaRPr lang="en-US" sz="2000" dirty="0" smtClean="0"/>
          </a:p>
          <a:p>
            <a:endParaRPr lang="en-US" sz="1400" dirty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9.9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506289"/>
          </a:xfrm>
        </p:spPr>
        <p:txBody>
          <a:bodyPr/>
          <a:lstStyle/>
          <a:p>
            <a:r>
              <a:rPr lang="en-US" dirty="0" smtClean="0"/>
              <a:t>Golden orbit tidied up offline by </a:t>
            </a:r>
            <a:r>
              <a:rPr lang="en-US" dirty="0" err="1" smtClean="0"/>
              <a:t>Jorg</a:t>
            </a:r>
            <a:endParaRPr lang="en-US" dirty="0" smtClean="0"/>
          </a:p>
          <a:p>
            <a:r>
              <a:rPr lang="en-US" dirty="0" smtClean="0"/>
              <a:t>22.00 Access for QPS in point 2</a:t>
            </a:r>
          </a:p>
          <a:p>
            <a:r>
              <a:rPr lang="en-US" dirty="0" smtClean="0"/>
              <a:t>Test ramp of collimator functions</a:t>
            </a:r>
          </a:p>
          <a:p>
            <a:r>
              <a:rPr lang="en-US" dirty="0" smtClean="0"/>
              <a:t>LHC ready around 00.30 but then problem in SPS</a:t>
            </a:r>
          </a:p>
          <a:p>
            <a:r>
              <a:rPr lang="en-US" dirty="0" smtClean="0"/>
              <a:t>02.00 Beam injected</a:t>
            </a:r>
          </a:p>
          <a:p>
            <a:r>
              <a:rPr lang="en-US" dirty="0" smtClean="0"/>
              <a:t>Ramp with collimators (with movement interlocks masked) </a:t>
            </a:r>
            <a:r>
              <a:rPr lang="en-US" dirty="0" smtClean="0">
                <a:solidFill>
                  <a:srgbClr val="FF0000"/>
                </a:solidFill>
              </a:rPr>
              <a:t>(!)</a:t>
            </a:r>
          </a:p>
          <a:p>
            <a:r>
              <a:rPr lang="en-US" dirty="0" smtClean="0"/>
              <a:t>Xing angles to 100/110/100/100</a:t>
            </a:r>
          </a:p>
          <a:p>
            <a:r>
              <a:rPr lang="en-US" dirty="0" smtClean="0"/>
              <a:t>Squeeze</a:t>
            </a:r>
          </a:p>
          <a:p>
            <a:r>
              <a:rPr lang="en-US" dirty="0" smtClean="0"/>
              <a:t>04.00 Beam </a:t>
            </a:r>
            <a:r>
              <a:rPr lang="en-US" dirty="0" smtClean="0"/>
              <a:t>lost at 3.5m </a:t>
            </a:r>
            <a:r>
              <a:rPr lang="en-US" dirty="0" smtClean="0"/>
              <a:t>- </a:t>
            </a:r>
            <a:r>
              <a:rPr lang="en-US" dirty="0" smtClean="0"/>
              <a:t>power convertor RCBYVS4.L1B1 tripped</a:t>
            </a:r>
          </a:p>
          <a:p>
            <a:r>
              <a:rPr lang="en-US" dirty="0" smtClean="0"/>
              <a:t>Access </a:t>
            </a:r>
            <a:r>
              <a:rPr lang="en-US" dirty="0" smtClean="0"/>
              <a:t>from 06.00 for power convertor </a:t>
            </a:r>
            <a:r>
              <a:rPr lang="en-US" dirty="0" smtClean="0"/>
              <a:t>in </a:t>
            </a:r>
            <a:r>
              <a:rPr lang="en-US" dirty="0" smtClean="0"/>
              <a:t>S81</a:t>
            </a:r>
          </a:p>
          <a:p>
            <a:r>
              <a:rPr lang="en-US" dirty="0" smtClean="0"/>
              <a:t>07.00 Access finished. Restarting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10.9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506289"/>
          </a:xfrm>
        </p:spPr>
        <p:txBody>
          <a:bodyPr/>
          <a:lstStyle/>
          <a:p>
            <a:r>
              <a:rPr lang="en-US" dirty="0" smtClean="0"/>
              <a:t>M 	Continuation commissioning of injection of bunch trains</a:t>
            </a:r>
          </a:p>
          <a:p>
            <a:r>
              <a:rPr lang="en-US" dirty="0" smtClean="0"/>
              <a:t>A 	First look at beam-beam (if we get trains of 12 in)</a:t>
            </a:r>
          </a:p>
          <a:p>
            <a:r>
              <a:rPr lang="en-US" dirty="0" smtClean="0"/>
              <a:t>N 	IR aperture</a:t>
            </a:r>
          </a:p>
          <a:p>
            <a:endParaRPr lang="en-US" dirty="0" smtClean="0"/>
          </a:p>
          <a:p>
            <a:r>
              <a:rPr lang="en-US" dirty="0" smtClean="0"/>
              <a:t>To fit in before we ramp nominal bunch (Saturday ?)</a:t>
            </a:r>
          </a:p>
          <a:p>
            <a:pPr lvl="1"/>
            <a:r>
              <a:rPr lang="en-US" b="1" dirty="0" smtClean="0">
                <a:latin typeface="Arial"/>
              </a:rPr>
              <a:t>Capture / energy matching</a:t>
            </a:r>
          </a:p>
          <a:p>
            <a:pPr lvl="1"/>
            <a:r>
              <a:rPr lang="en-US" b="1" dirty="0" smtClean="0">
                <a:latin typeface="Arial"/>
              </a:rPr>
              <a:t>RF longitudinal blowup. V reduction at injection.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30382</TotalTime>
  <Words>347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Thursday 9.9</vt:lpstr>
      <vt:lpstr>Thursday 9.9</vt:lpstr>
      <vt:lpstr>***SUMMARY of INJECTION STUDIES***</vt:lpstr>
      <vt:lpstr>Thursday 9.9</vt:lpstr>
      <vt:lpstr>Friday 10.9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roger bailey</cp:lastModifiedBy>
  <cp:revision>760</cp:revision>
  <dcterms:created xsi:type="dcterms:W3CDTF">2010-09-07T21:36:23Z</dcterms:created>
  <dcterms:modified xsi:type="dcterms:W3CDTF">2010-09-10T06:01:16Z</dcterms:modified>
</cp:coreProperties>
</file>