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650" r:id="rId2"/>
    <p:sldId id="653" r:id="rId3"/>
    <p:sldId id="655" r:id="rId4"/>
    <p:sldId id="656" r:id="rId5"/>
    <p:sldId id="658" r:id="rId6"/>
    <p:sldId id="657" r:id="rId7"/>
    <p:sldId id="659" r:id="rId8"/>
    <p:sldId id="649" r:id="rId9"/>
    <p:sldId id="631" r:id="rId10"/>
    <p:sldId id="654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960663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09/06/2009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Beam Commissioning Meeting - GA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04/09/2010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 lvl="0"/>
            <a:r>
              <a:rPr lang="en-US" sz="2400" dirty="0" smtClean="0"/>
              <a:t>Cryogenics in Sector 34 recovered at 19:00</a:t>
            </a:r>
          </a:p>
          <a:p>
            <a:pPr lvl="0"/>
            <a:r>
              <a:rPr lang="en-US" sz="2400" dirty="0" smtClean="0"/>
              <a:t>19:00 – 21:30 Pre-cycle and preparation for injection</a:t>
            </a:r>
          </a:p>
          <a:p>
            <a:pPr lvl="0"/>
            <a:r>
              <a:rPr lang="en-US" sz="2400" dirty="0" smtClean="0"/>
              <a:t>Only managed to inject B1 before PS MPS cooling problem</a:t>
            </a:r>
          </a:p>
          <a:p>
            <a:pPr lvl="0"/>
            <a:r>
              <a:rPr lang="en-US" sz="2400" dirty="0" smtClean="0"/>
              <a:t>Switch ON crossing angle for IR1. Non closure calculated.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22:00 Dump due to RF trip of 4 cavities. Expert could not give us an explanation on </a:t>
            </a:r>
            <a:r>
              <a:rPr lang="en-US" sz="2400" smtClean="0"/>
              <a:t>the origin.</a:t>
            </a:r>
            <a:endParaRPr lang="en-US" sz="2400" dirty="0" smtClean="0"/>
          </a:p>
        </p:txBody>
      </p:sp>
      <p:pic>
        <p:nvPicPr>
          <p:cNvPr id="5122" name="Picture 2" descr="http://elogbook.cern.ch/eLogbook/attach_reader?attach_id=11028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595312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Pending requests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Access in point 2 for scope removal (K. Dahlerup-Petersen) – 3 hours (including re-qualification of the QPS after intervention)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Sector 78 energy extraction test (K. Dahlerup-Petersen) – 2 hours</a:t>
            </a:r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04/09/2010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Finally PS and RF back at 23:20. All crossing angles ON with nominal single bunch</a:t>
            </a:r>
          </a:p>
          <a:p>
            <a:pPr>
              <a:lnSpc>
                <a:spcPct val="90000"/>
              </a:lnSpc>
              <a:buNone/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pic>
        <p:nvPicPr>
          <p:cNvPr id="4098" name="Picture 2" descr="http://elogbook.cern.ch/eLogbook/attach_reader?attach_id=11028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52600"/>
            <a:ext cx="5953125" cy="2381250"/>
          </a:xfrm>
          <a:prstGeom prst="rect">
            <a:avLst/>
          </a:prstGeom>
          <a:noFill/>
        </p:spPr>
      </p:pic>
      <p:pic>
        <p:nvPicPr>
          <p:cNvPr id="4100" name="Picture 4" descr="http://elogbook.cern.ch/eLogbook/attach_reader?attach_id=11028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038600"/>
            <a:ext cx="5953125" cy="2381250"/>
          </a:xfrm>
          <a:prstGeom prst="rect">
            <a:avLst/>
          </a:prstGeom>
          <a:noFill/>
        </p:spPr>
      </p:pic>
      <p:sp>
        <p:nvSpPr>
          <p:cNvPr id="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4267200"/>
            <a:ext cx="2971800" cy="1905000"/>
          </a:xfrm>
        </p:spPr>
        <p:txBody>
          <a:bodyPr/>
          <a:lstStyle/>
          <a:p>
            <a:pPr lvl="0"/>
            <a:r>
              <a:rPr lang="en-GB" sz="1600" dirty="0" smtClean="0"/>
              <a:t>Non-closures (</a:t>
            </a:r>
            <a:r>
              <a:rPr lang="en-GB" sz="1600" dirty="0" err="1" smtClean="0"/>
              <a:t>rms</a:t>
            </a:r>
            <a:r>
              <a:rPr lang="en-GB" sz="1600" dirty="0" smtClean="0"/>
              <a:t>): </a:t>
            </a:r>
            <a:br>
              <a:rPr lang="en-GB" sz="1600" dirty="0" smtClean="0"/>
            </a:br>
            <a:r>
              <a:rPr lang="en-GB" sz="1600" dirty="0" smtClean="0"/>
              <a:t>- B1 H/V : 0.44/0.27 mm </a:t>
            </a:r>
            <a:br>
              <a:rPr lang="en-GB" sz="1600" dirty="0" smtClean="0"/>
            </a:br>
            <a:r>
              <a:rPr lang="en-GB" sz="1600" dirty="0" smtClean="0"/>
              <a:t>- B2 H/V : 0.14/0.31 mm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Calculated corrections for each point separately </a:t>
            </a:r>
            <a:r>
              <a:rPr lang="en-GB" sz="1600" dirty="0" smtClean="0">
                <a:sym typeface="Wingdings" pitchFamily="2" charset="2"/>
              </a:rPr>
              <a:t> knobs to be created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04/09/2010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Injection of beam 2 with crossing angle ON up to nominal single bunch. </a:t>
            </a:r>
          </a:p>
          <a:p>
            <a:pPr>
              <a:lnSpc>
                <a:spcPct val="90000"/>
              </a:lnSpc>
              <a:buNone/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pic>
        <p:nvPicPr>
          <p:cNvPr id="12290" name="Picture 2" descr="http://elogbook.cern.ch/eLogbook/attach_reader?attach_id=11028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8321040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05/09/2010</a:t>
            </a:r>
            <a:endParaRPr lang="en-GB" dirty="0" smtClean="0"/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03:00 start ramp (10 A/s – crossing angles OFF) with pilot bunch for beta beating measurement and correction at 3.5 m</a:t>
            </a:r>
          </a:p>
          <a:p>
            <a:pPr lvl="0"/>
            <a:r>
              <a:rPr lang="en-US" sz="2400" dirty="0" smtClean="0">
                <a:sym typeface="Wingdings" pitchFamily="2" charset="2"/>
              </a:rPr>
              <a:t>Chromaticity during the ramp  to be corrected before next ramp</a:t>
            </a:r>
          </a:p>
          <a:p>
            <a:endParaRPr lang="en-GB" sz="2400" dirty="0" smtClean="0"/>
          </a:p>
        </p:txBody>
      </p:sp>
      <p:sp>
        <p:nvSpPr>
          <p:cNvPr id="2049" name="AutoShape 1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1" name="AutoShape 3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https://ab-dep-op-elogbook.web.cern.ch/ab-dep-op-elogbook/elogbook/attach.php?attachId=1102920&amp;type=png&amp;fname=2010090505193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57800" y="5943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R. Steinhagen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45080"/>
            <a:ext cx="4556760" cy="332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2440" y="2545080"/>
            <a:ext cx="4556760" cy="332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05/09/2010</a:t>
            </a:r>
            <a:endParaRPr lang="en-GB" dirty="0" smtClean="0"/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Beta-beating measurements: reproducible</a:t>
            </a:r>
          </a:p>
          <a:p>
            <a:endParaRPr lang="en-GB" sz="2400" dirty="0" smtClean="0"/>
          </a:p>
        </p:txBody>
      </p:sp>
      <p:sp>
        <p:nvSpPr>
          <p:cNvPr id="2049" name="AutoShape 1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1" name="AutoShape 3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20100905051846[1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14600"/>
            <a:ext cx="4572001" cy="3201828"/>
          </a:xfrm>
          <a:prstGeom prst="rect">
            <a:avLst/>
          </a:prstGeom>
        </p:spPr>
      </p:pic>
      <p:sp>
        <p:nvSpPr>
          <p:cNvPr id="2052" name="AutoShape 4" descr="https://ab-dep-op-elogbook.web.cern.ch/ab-dep-op-elogbook/elogbook/attach.php?attachId=1102920&amp;type=png&amp;fname=2010090505193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 descr="\\cern.ch\dfs\Users\a\arduini\Public\2010090505193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522220"/>
            <a:ext cx="4648200" cy="3269170"/>
          </a:xfrm>
          <a:prstGeom prst="rect">
            <a:avLst/>
          </a:prstGeom>
          <a:noFill/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57800" y="5943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R. Tomas et al.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05/09/2010</a:t>
            </a:r>
            <a:endParaRPr lang="en-GB" dirty="0" smtClean="0"/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pPr lvl="0"/>
            <a:r>
              <a:rPr lang="en-US" sz="2400" dirty="0" smtClean="0">
                <a:sym typeface="Wingdings" pitchFamily="2" charset="2"/>
              </a:rPr>
              <a:t>Correction of beta*: below 20%. Clear improvement in the V-plane </a:t>
            </a:r>
          </a:p>
          <a:p>
            <a:pPr lvl="0"/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pic>
        <p:nvPicPr>
          <p:cNvPr id="1025" name="Picture 1" descr="\\cern.ch\dfs\Users\a\arduini\Public\2010090506033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4576763" cy="3214688"/>
          </a:xfrm>
          <a:prstGeom prst="rect">
            <a:avLst/>
          </a:prstGeom>
          <a:noFill/>
        </p:spPr>
      </p:pic>
      <p:sp>
        <p:nvSpPr>
          <p:cNvPr id="1026" name="AutoShape 2" descr="https://ab-dep-op-elogbook.web.cern.ch/ab-dep-op-elogbook/elogbook/attach.php?attachId=1102928&amp;type=png&amp;fname=2010090506040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 descr="\\cern.ch\dfs\Users\a\arduini\Public\20100905060407[2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1981200"/>
            <a:ext cx="4581525" cy="3219450"/>
          </a:xfrm>
          <a:prstGeom prst="rect">
            <a:avLst/>
          </a:prstGeom>
          <a:noFill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257800" y="5943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R. Tomas et al.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05/09/2010</a:t>
            </a:r>
            <a:endParaRPr lang="en-GB" dirty="0" smtClean="0"/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r>
              <a:rPr lang="en-GB" sz="1800" dirty="0" smtClean="0"/>
              <a:t>Beam1</a:t>
            </a:r>
            <a:r>
              <a:rPr lang="en-GB" sz="1800" dirty="0" smtClean="0"/>
              <a:t>: </a:t>
            </a:r>
            <a:br>
              <a:rPr lang="en-GB" sz="1800" dirty="0" smtClean="0"/>
            </a:br>
            <a:r>
              <a:rPr lang="en-GB" sz="1800" dirty="0" smtClean="0"/>
              <a:t>NAME BETX </a:t>
            </a:r>
            <a:r>
              <a:rPr lang="en-GB" sz="1800" dirty="0" smtClean="0"/>
              <a:t>	BETY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IP1 </a:t>
            </a:r>
            <a:r>
              <a:rPr lang="en-GB" sz="1800" dirty="0" smtClean="0"/>
              <a:t>3.87±0.04 3.82</a:t>
            </a:r>
            <a:r>
              <a:rPr lang="en-GB" sz="1800" dirty="0" smtClean="0"/>
              <a:t>±</a:t>
            </a:r>
            <a:r>
              <a:rPr lang="en-GB" sz="1800" dirty="0" smtClean="0"/>
              <a:t>0.58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IP2 </a:t>
            </a:r>
            <a:r>
              <a:rPr lang="en-GB" sz="1800" dirty="0" smtClean="0"/>
              <a:t>3.53</a:t>
            </a:r>
            <a:r>
              <a:rPr lang="en-GB" sz="1800" dirty="0" smtClean="0"/>
              <a:t>±</a:t>
            </a:r>
            <a:r>
              <a:rPr lang="en-GB" sz="1800" dirty="0" smtClean="0"/>
              <a:t>0.25 3.45</a:t>
            </a:r>
            <a:r>
              <a:rPr lang="en-GB" sz="1800" dirty="0" smtClean="0"/>
              <a:t>±</a:t>
            </a:r>
            <a:r>
              <a:rPr lang="en-GB" sz="1800" dirty="0" smtClean="0"/>
              <a:t>0.06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IP5 </a:t>
            </a:r>
            <a:r>
              <a:rPr lang="en-GB" sz="1800" dirty="0" smtClean="0"/>
              <a:t>3.67</a:t>
            </a:r>
            <a:r>
              <a:rPr lang="en-GB" sz="1800" dirty="0" smtClean="0"/>
              <a:t>±</a:t>
            </a:r>
            <a:r>
              <a:rPr lang="en-GB" sz="1800" dirty="0" smtClean="0"/>
              <a:t>0.13 3.35</a:t>
            </a:r>
            <a:r>
              <a:rPr lang="en-GB" sz="1800" dirty="0" smtClean="0"/>
              <a:t>±</a:t>
            </a:r>
            <a:r>
              <a:rPr lang="en-GB" sz="1800" dirty="0" smtClean="0"/>
              <a:t>0.13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IP8 </a:t>
            </a:r>
            <a:r>
              <a:rPr lang="en-GB" sz="1800" dirty="0" smtClean="0"/>
              <a:t>3.30</a:t>
            </a:r>
            <a:r>
              <a:rPr lang="en-GB" sz="1800" dirty="0" smtClean="0"/>
              <a:t>±</a:t>
            </a:r>
            <a:r>
              <a:rPr lang="en-GB" sz="1800" dirty="0" smtClean="0"/>
              <a:t>0.05 3.62</a:t>
            </a:r>
            <a:r>
              <a:rPr lang="en-GB" sz="1800" dirty="0" smtClean="0"/>
              <a:t>±</a:t>
            </a:r>
            <a:r>
              <a:rPr lang="en-GB" sz="1800" dirty="0" smtClean="0"/>
              <a:t>0.11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Beam2: </a:t>
            </a:r>
            <a:br>
              <a:rPr lang="en-GB" sz="1800" dirty="0" smtClean="0"/>
            </a:br>
            <a:r>
              <a:rPr lang="en-GB" sz="1800" dirty="0" smtClean="0"/>
              <a:t>NAME BETX </a:t>
            </a:r>
            <a:r>
              <a:rPr lang="en-GB" sz="1800" dirty="0" smtClean="0"/>
              <a:t>	BETY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IP1 </a:t>
            </a:r>
            <a:r>
              <a:rPr lang="en-GB" sz="1800" dirty="0" smtClean="0"/>
              <a:t>3.41</a:t>
            </a:r>
            <a:r>
              <a:rPr lang="en-GB" sz="1800" dirty="0" smtClean="0"/>
              <a:t>±</a:t>
            </a:r>
            <a:r>
              <a:rPr lang="en-GB" sz="1800" dirty="0" smtClean="0"/>
              <a:t>0.70 3.84</a:t>
            </a:r>
            <a:r>
              <a:rPr lang="en-GB" sz="1800" dirty="0" smtClean="0"/>
              <a:t>±</a:t>
            </a:r>
            <a:r>
              <a:rPr lang="en-GB" sz="1800" dirty="0" smtClean="0"/>
              <a:t>0.19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IP2 </a:t>
            </a:r>
            <a:r>
              <a:rPr lang="en-GB" sz="1800" dirty="0" smtClean="0"/>
              <a:t>3.85</a:t>
            </a:r>
            <a:r>
              <a:rPr lang="en-GB" sz="1800" dirty="0" smtClean="0"/>
              <a:t>±</a:t>
            </a:r>
            <a:r>
              <a:rPr lang="en-GB" sz="1800" dirty="0" smtClean="0"/>
              <a:t>0.43 3.57</a:t>
            </a:r>
            <a:r>
              <a:rPr lang="en-GB" sz="1800" dirty="0" smtClean="0"/>
              <a:t>±</a:t>
            </a:r>
            <a:r>
              <a:rPr lang="en-GB" sz="1800" dirty="0" smtClean="0"/>
              <a:t>0.15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IP5 </a:t>
            </a:r>
            <a:r>
              <a:rPr lang="en-GB" sz="1800" dirty="0" smtClean="0"/>
              <a:t>3.70</a:t>
            </a:r>
            <a:r>
              <a:rPr lang="en-GB" sz="1800" dirty="0" smtClean="0"/>
              <a:t>±</a:t>
            </a:r>
            <a:r>
              <a:rPr lang="en-GB" sz="1800" dirty="0" smtClean="0"/>
              <a:t>0.10 3.79</a:t>
            </a:r>
            <a:r>
              <a:rPr lang="en-GB" sz="1800" dirty="0" smtClean="0"/>
              <a:t>±</a:t>
            </a:r>
            <a:r>
              <a:rPr lang="en-GB" sz="1800" dirty="0" smtClean="0"/>
              <a:t>0.06 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IP8 </a:t>
            </a:r>
            <a:r>
              <a:rPr lang="en-GB" sz="1800" dirty="0" smtClean="0"/>
              <a:t>3.67</a:t>
            </a:r>
            <a:r>
              <a:rPr lang="en-GB" sz="1800" dirty="0" smtClean="0"/>
              <a:t>±</a:t>
            </a:r>
            <a:r>
              <a:rPr lang="en-GB" sz="1800" dirty="0" smtClean="0"/>
              <a:t>0.06 3.36±0.05</a:t>
            </a:r>
          </a:p>
          <a:p>
            <a:endParaRPr lang="en-GB" sz="1800" dirty="0" smtClean="0"/>
          </a:p>
          <a:p>
            <a:r>
              <a:rPr lang="en-GB" sz="1800" dirty="0" smtClean="0"/>
              <a:t>K-modulation being finished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sp>
        <p:nvSpPr>
          <p:cNvPr id="1026" name="AutoShape 2" descr="https://ab-dep-op-elogbook.web.cern.ch/ab-dep-op-elogbook/elogbook/attach.php?attachId=1102928&amp;type=png&amp;fname=2010090506040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257800" y="5943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R. Tomas et al.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6735"/>
            <a:ext cx="8229600" cy="523875"/>
          </a:xfrm>
        </p:spPr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2908220"/>
          <a:ext cx="8686799" cy="1422560"/>
        </p:xfrm>
        <a:graphic>
          <a:graphicData uri="http://schemas.openxmlformats.org/drawingml/2006/table">
            <a:tbl>
              <a:tblPr/>
              <a:tblGrid>
                <a:gridCol w="214268"/>
                <a:gridCol w="333306"/>
                <a:gridCol w="309499"/>
                <a:gridCol w="281227"/>
                <a:gridCol w="3452103"/>
                <a:gridCol w="2959583"/>
                <a:gridCol w="1136813"/>
              </a:tblGrid>
              <a:tr h="214342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latin typeface="Arial"/>
                        </a:rPr>
                        <a:t>Day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latin typeface="Arial"/>
                        </a:rPr>
                        <a:t>Start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latin typeface="Arial"/>
                        </a:rPr>
                        <a:t>Time (h)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latin typeface="Arial"/>
                        </a:rPr>
                        <a:t>Activity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Comments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Beam type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</a:tr>
              <a:tr h="214342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latin typeface="Arial"/>
                        </a:rPr>
                        <a:t>5</a:t>
                      </a:r>
                      <a:endParaRPr lang="en-GB" sz="700" b="1" i="0" u="none" strike="noStrike" dirty="0">
                        <a:latin typeface="Arial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latin typeface="Arial"/>
                        </a:rPr>
                        <a:t>Transverse feedback setting up: noise reduction (450 GeV - single nominal bunch)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INDIV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latin typeface="Arial"/>
                        </a:rPr>
                        <a:t>1</a:t>
                      </a:r>
                      <a:endParaRPr lang="en-GB" sz="700" b="1" i="0" u="none" strike="noStrike" dirty="0">
                        <a:latin typeface="Arial"/>
                      </a:endParaRP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latin typeface="Arial"/>
                        </a:rPr>
                        <a:t>Closed oorbit at 450 GeV with crossing angle ON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Non-closuire correction based on measurement done on 4/9/2010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PROBE, INDIV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latin typeface="Arial"/>
                        </a:rPr>
                        <a:t>Injection / injection protection:  crossing angles ON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TDI/TCLI setup in LHC and protection validation (pilot bunch)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PROBE, INDIV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13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ramp at 10 A/s with single bunch/beam 1e10 + squeeze and crossing angles ON during the ramp - measurement of non closure during the squeeze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Feedforward from previous measurements should be implemented Chromaticity measurement during the ramp - collimators open. Crossing angles on during the ramp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PROBE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latin typeface="Arial"/>
                        </a:rPr>
                        <a:t>Injection / injection protection - crossing angles ON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Steering of trajectory in TLs  and adjustment of TCDIs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PROBE, LHC3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71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latin typeface="Arial"/>
                        </a:rPr>
                        <a:t>Collimation set-up at 450 GeV/c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latin typeface="Arial"/>
                        </a:rPr>
                        <a:t>INDIV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42"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latin typeface="Arial"/>
                        </a:rPr>
                        <a:t>Transverse feedback setting up: noise reduction (450 GeV - single nominal bunch) - crossing angle ON </a:t>
                      </a:r>
                    </a:p>
                  </a:txBody>
                  <a:tcPr marL="4465" marR="4465" marT="44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 dirty="0">
                          <a:latin typeface="Arial"/>
                        </a:rPr>
                        <a:t>INDIV</a:t>
                      </a:r>
                    </a:p>
                  </a:txBody>
                  <a:tcPr marL="4465" marR="4465" marT="4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Crossing angles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Polarities for ALICE solenoid/spectrometer: + +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Polarity for </a:t>
            </a:r>
            <a:r>
              <a:rPr lang="en-GB" sz="2400" dirty="0" err="1" smtClean="0">
                <a:sym typeface="Wingdings" pitchFamily="2" charset="2"/>
              </a:rPr>
              <a:t>LHCb</a:t>
            </a:r>
            <a:r>
              <a:rPr lang="en-GB" sz="2400" dirty="0" smtClean="0">
                <a:sym typeface="Wingdings" pitchFamily="2" charset="2"/>
              </a:rPr>
              <a:t> spectrometer: -</a:t>
            </a: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400" dirty="0" smtClean="0">
                <a:sym typeface="Wingdings" pitchFamily="2" charset="2"/>
              </a:rPr>
              <a:t>External crossing angles: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IR1: -170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-100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IR2: ±170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±110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squeeze+collision</a:t>
            </a: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IR5: +170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+100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ym typeface="Wingdings" pitchFamily="2" charset="2"/>
              </a:rPr>
              <a:t>IR8: -170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at inj./ramp and -100 </a:t>
            </a:r>
            <a:r>
              <a:rPr lang="en-GB" sz="20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GB" sz="2000" dirty="0" err="1" smtClean="0">
                <a:sym typeface="Wingdings" pitchFamily="2" charset="2"/>
              </a:rPr>
              <a:t>rad</a:t>
            </a:r>
            <a:r>
              <a:rPr lang="en-GB" sz="2000" dirty="0" smtClean="0">
                <a:sym typeface="Wingdings" pitchFamily="2" charset="2"/>
              </a:rPr>
              <a:t> in squeeze/collision</a:t>
            </a:r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IP2 with parallel separation (3 to 4 </a:t>
            </a:r>
            <a:r>
              <a:rPr lang="en-GB" sz="2000" dirty="0" err="1" smtClean="0"/>
              <a:t>sigmas</a:t>
            </a:r>
            <a:r>
              <a:rPr lang="en-GB" sz="2000" dirty="0" smtClean="0"/>
              <a:t>).</a:t>
            </a:r>
          </a:p>
          <a:p>
            <a:pPr lvl="1">
              <a:lnSpc>
                <a:spcPct val="90000"/>
              </a:lnSpc>
            </a:pPr>
            <a:endParaRPr lang="en-GB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16818</TotalTime>
  <Words>489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LHCpresentations</vt:lpstr>
      <vt:lpstr>04/09/2010</vt:lpstr>
      <vt:lpstr>04/09/2010</vt:lpstr>
      <vt:lpstr>04/09/2010</vt:lpstr>
      <vt:lpstr>05/09/2010</vt:lpstr>
      <vt:lpstr>05/09/2010</vt:lpstr>
      <vt:lpstr>05/09/2010</vt:lpstr>
      <vt:lpstr>05/09/2010</vt:lpstr>
      <vt:lpstr>Plan</vt:lpstr>
      <vt:lpstr>Crossing angles</vt:lpstr>
      <vt:lpstr>Pending requests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1676</cp:revision>
  <dcterms:created xsi:type="dcterms:W3CDTF">2010-04-25T23:23:07Z</dcterms:created>
  <dcterms:modified xsi:type="dcterms:W3CDTF">2010-09-05T06:56:08Z</dcterms:modified>
</cp:coreProperties>
</file>