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28"/>
  </p:notesMasterIdLst>
  <p:handoutMasterIdLst>
    <p:handoutMasterId r:id="rId29"/>
  </p:handoutMasterIdLst>
  <p:sldIdLst>
    <p:sldId id="1015" r:id="rId2"/>
    <p:sldId id="1020" r:id="rId3"/>
    <p:sldId id="1019" r:id="rId4"/>
    <p:sldId id="1017" r:id="rId5"/>
    <p:sldId id="1016" r:id="rId6"/>
    <p:sldId id="1044" r:id="rId7"/>
    <p:sldId id="1055" r:id="rId8"/>
    <p:sldId id="1018" r:id="rId9"/>
    <p:sldId id="1061" r:id="rId10"/>
    <p:sldId id="1063" r:id="rId11"/>
    <p:sldId id="1013" r:id="rId12"/>
    <p:sldId id="982" r:id="rId13"/>
    <p:sldId id="1050" r:id="rId14"/>
    <p:sldId id="1032" r:id="rId15"/>
    <p:sldId id="1033" r:id="rId16"/>
    <p:sldId id="1049" r:id="rId17"/>
    <p:sldId id="1053" r:id="rId18"/>
    <p:sldId id="1051" r:id="rId19"/>
    <p:sldId id="1054" r:id="rId20"/>
    <p:sldId id="1060" r:id="rId21"/>
    <p:sldId id="1059" r:id="rId22"/>
    <p:sldId id="1030" r:id="rId23"/>
    <p:sldId id="1041" r:id="rId24"/>
    <p:sldId id="1056" r:id="rId25"/>
    <p:sldId id="1062" r:id="rId26"/>
    <p:sldId id="1057" r:id="rId27"/>
  </p:sldIdLst>
  <p:sldSz cx="9144000" cy="6858000" type="screen4x3"/>
  <p:notesSz cx="7010400" cy="9296400"/>
  <p:defaultTextStyle>
    <a:defPPr>
      <a:defRPr lang="en-US"/>
    </a:defPPr>
    <a:lvl1pPr algn="l" rtl="0" fontAlgn="base">
      <a:spcBef>
        <a:spcPct val="0"/>
      </a:spcBef>
      <a:spcAft>
        <a:spcPct val="0"/>
      </a:spcAft>
      <a:defRPr sz="2000" kern="1200">
        <a:solidFill>
          <a:schemeClr val="bg2"/>
        </a:solidFill>
        <a:latin typeface="Arial" charset="0"/>
        <a:ea typeface="+mn-ea"/>
        <a:cs typeface="+mn-cs"/>
      </a:defRPr>
    </a:lvl1pPr>
    <a:lvl2pPr marL="457200" algn="l" rtl="0" fontAlgn="base">
      <a:spcBef>
        <a:spcPct val="0"/>
      </a:spcBef>
      <a:spcAft>
        <a:spcPct val="0"/>
      </a:spcAft>
      <a:defRPr sz="2000" kern="1200">
        <a:solidFill>
          <a:schemeClr val="bg2"/>
        </a:solidFill>
        <a:latin typeface="Arial" charset="0"/>
        <a:ea typeface="+mn-ea"/>
        <a:cs typeface="+mn-cs"/>
      </a:defRPr>
    </a:lvl2pPr>
    <a:lvl3pPr marL="914400" algn="l" rtl="0" fontAlgn="base">
      <a:spcBef>
        <a:spcPct val="0"/>
      </a:spcBef>
      <a:spcAft>
        <a:spcPct val="0"/>
      </a:spcAft>
      <a:defRPr sz="2000" kern="1200">
        <a:solidFill>
          <a:schemeClr val="bg2"/>
        </a:solidFill>
        <a:latin typeface="Arial" charset="0"/>
        <a:ea typeface="+mn-ea"/>
        <a:cs typeface="+mn-cs"/>
      </a:defRPr>
    </a:lvl3pPr>
    <a:lvl4pPr marL="1371600" algn="l" rtl="0" fontAlgn="base">
      <a:spcBef>
        <a:spcPct val="0"/>
      </a:spcBef>
      <a:spcAft>
        <a:spcPct val="0"/>
      </a:spcAft>
      <a:defRPr sz="2000" kern="1200">
        <a:solidFill>
          <a:schemeClr val="bg2"/>
        </a:solidFill>
        <a:latin typeface="Arial" charset="0"/>
        <a:ea typeface="+mn-ea"/>
        <a:cs typeface="+mn-cs"/>
      </a:defRPr>
    </a:lvl4pPr>
    <a:lvl5pPr marL="1828800" algn="l" rtl="0" fontAlgn="base">
      <a:spcBef>
        <a:spcPct val="0"/>
      </a:spcBef>
      <a:spcAft>
        <a:spcPct val="0"/>
      </a:spcAft>
      <a:defRPr sz="2000" kern="1200">
        <a:solidFill>
          <a:schemeClr val="bg2"/>
        </a:solidFill>
        <a:latin typeface="Arial" charset="0"/>
        <a:ea typeface="+mn-ea"/>
        <a:cs typeface="+mn-cs"/>
      </a:defRPr>
    </a:lvl5pPr>
    <a:lvl6pPr marL="2286000" algn="l" defTabSz="914400" rtl="0" eaLnBrk="1" latinLnBrk="0" hangingPunct="1">
      <a:defRPr sz="2000" kern="1200">
        <a:solidFill>
          <a:schemeClr val="bg2"/>
        </a:solidFill>
        <a:latin typeface="Arial" charset="0"/>
        <a:ea typeface="+mn-ea"/>
        <a:cs typeface="+mn-cs"/>
      </a:defRPr>
    </a:lvl6pPr>
    <a:lvl7pPr marL="2743200" algn="l" defTabSz="914400" rtl="0" eaLnBrk="1" latinLnBrk="0" hangingPunct="1">
      <a:defRPr sz="2000" kern="1200">
        <a:solidFill>
          <a:schemeClr val="bg2"/>
        </a:solidFill>
        <a:latin typeface="Arial" charset="0"/>
        <a:ea typeface="+mn-ea"/>
        <a:cs typeface="+mn-cs"/>
      </a:defRPr>
    </a:lvl7pPr>
    <a:lvl8pPr marL="3200400" algn="l" defTabSz="914400" rtl="0" eaLnBrk="1" latinLnBrk="0" hangingPunct="1">
      <a:defRPr sz="2000" kern="1200">
        <a:solidFill>
          <a:schemeClr val="bg2"/>
        </a:solidFill>
        <a:latin typeface="Arial" charset="0"/>
        <a:ea typeface="+mn-ea"/>
        <a:cs typeface="+mn-cs"/>
      </a:defRPr>
    </a:lvl8pPr>
    <a:lvl9pPr marL="3657600" algn="l" defTabSz="914400" rtl="0" eaLnBrk="1" latinLnBrk="0" hangingPunct="1">
      <a:defRPr sz="2000"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C126C"/>
    <a:srgbClr val="008000"/>
    <a:srgbClr val="99FF99"/>
    <a:srgbClr val="0000FF"/>
    <a:srgbClr val="FFCCCC"/>
    <a:srgbClr val="9FCAFF"/>
    <a:srgbClr val="DDDD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6" autoAdjust="0"/>
    <p:restoredTop sz="98831" autoAdjust="0"/>
  </p:normalViewPr>
  <p:slideViewPr>
    <p:cSldViewPr>
      <p:cViewPr>
        <p:scale>
          <a:sx n="70" d="100"/>
          <a:sy n="70" d="100"/>
        </p:scale>
        <p:origin x="-1074" y="-1050"/>
      </p:cViewPr>
      <p:guideLst>
        <p:guide orient="horz" pos="2160"/>
        <p:guide pos="5103"/>
      </p:guideLst>
    </p:cSldViewPr>
  </p:slideViewPr>
  <p:notesTextViewPr>
    <p:cViewPr>
      <p:scale>
        <a:sx n="100" d="100"/>
        <a:sy n="100" d="100"/>
      </p:scale>
      <p:origin x="0" y="0"/>
    </p:cViewPr>
  </p:notesTextViewPr>
  <p:sorterViewPr>
    <p:cViewPr>
      <p:scale>
        <a:sx n="90" d="100"/>
        <a:sy n="90" d="100"/>
      </p:scale>
      <p:origin x="0" y="0"/>
    </p:cViewPr>
  </p:sorter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0" hangingPunct="0">
              <a:spcBef>
                <a:spcPct val="50000"/>
              </a:spcBef>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0" hangingPunct="0">
              <a:spcBef>
                <a:spcPct val="50000"/>
              </a:spcBef>
              <a:defRPr sz="1200" smtClean="0"/>
            </a:lvl1pPr>
          </a:lstStyle>
          <a:p>
            <a:pPr>
              <a:defRPr/>
            </a:pPr>
            <a:fld id="{8DBDAD6D-BFA2-4CA3-B08F-89B1014DD15D}" type="datetimeFigureOut">
              <a:rPr lang="en-US"/>
              <a:pPr>
                <a:defRPr/>
              </a:pPr>
              <a:t>7/12/2010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0" hangingPunct="0">
              <a:spcBef>
                <a:spcPct val="50000"/>
              </a:spcBef>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eaLnBrk="0" hangingPunct="0">
              <a:spcBef>
                <a:spcPct val="50000"/>
              </a:spcBef>
              <a:defRPr sz="1200" smtClean="0"/>
            </a:lvl1pPr>
          </a:lstStyle>
          <a:p>
            <a:pPr>
              <a:defRPr/>
            </a:pPr>
            <a:fld id="{EAE86350-A0BA-4870-A18B-1325EADBDCA8}"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1" hangingPunct="1">
              <a:spcBef>
                <a:spcPct val="0"/>
              </a:spcBef>
              <a:defRPr sz="1200">
                <a:solidFill>
                  <a:schemeClr val="tx1"/>
                </a:solidFill>
              </a:defRPr>
            </a:lvl1pPr>
          </a:lstStyle>
          <a:p>
            <a:pPr>
              <a:defRPr/>
            </a:pPr>
            <a:endParaRPr lang="en-US"/>
          </a:p>
        </p:txBody>
      </p:sp>
      <p:sp>
        <p:nvSpPr>
          <p:cNvPr id="3174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spcBef>
                <a:spcPct val="0"/>
              </a:spcBef>
              <a:defRPr sz="1200">
                <a:solidFill>
                  <a:schemeClr val="tx1"/>
                </a:solidFill>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1" hangingPunct="1">
              <a:spcBef>
                <a:spcPct val="0"/>
              </a:spcBef>
              <a:defRPr sz="1200">
                <a:solidFill>
                  <a:schemeClr val="tx1"/>
                </a:solidFill>
              </a:defRPr>
            </a:lvl1pPr>
          </a:lstStyle>
          <a:p>
            <a:pPr>
              <a:defRPr/>
            </a:pPr>
            <a:endParaRPr lang="en-US"/>
          </a:p>
        </p:txBody>
      </p:sp>
      <p:sp>
        <p:nvSpPr>
          <p:cNvPr id="3175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spcBef>
                <a:spcPct val="0"/>
              </a:spcBef>
              <a:defRPr sz="1200">
                <a:solidFill>
                  <a:schemeClr val="tx1"/>
                </a:solidFill>
              </a:defRPr>
            </a:lvl1pPr>
          </a:lstStyle>
          <a:p>
            <a:pPr>
              <a:defRPr/>
            </a:pPr>
            <a:fld id="{612B4A68-D5F9-45B2-B75D-4CECB551538A}"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116013" y="0"/>
            <a:ext cx="9144001"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solidFill>
                  <a:schemeClr val="tx1"/>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a:solidFill>
                  <a:schemeClr val="tx1"/>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n-US" sz="2400">
                  <a:solidFill>
                    <a:schemeClr val="tx1"/>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a:solidFill>
                    <a:schemeClr val="tx1"/>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US" sz="2400">
                  <a:solidFill>
                    <a:schemeClr val="tx1"/>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a:solidFill>
                    <a:schemeClr val="tx1"/>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n-US" sz="2400">
                  <a:solidFill>
                    <a:schemeClr val="tx1"/>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a:solidFill>
                    <a:schemeClr val="tx1"/>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US" sz="2400">
                  <a:solidFill>
                    <a:schemeClr val="tx1"/>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n-US" sz="2400">
                  <a:solidFill>
                    <a:schemeClr val="tx1"/>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a:solidFill>
                    <a:schemeClr val="tx1"/>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US" sz="2400">
                  <a:solidFill>
                    <a:schemeClr val="tx1"/>
                  </a:solidFill>
                  <a:latin typeface="Times New Roman" pitchFamily="18" charset="0"/>
                </a:endParaRPr>
              </a:p>
            </p:txBody>
          </p:sp>
        </p:grpSp>
      </p:grpSp>
      <p:sp>
        <p:nvSpPr>
          <p:cNvPr id="25619" name="Rectangle 19"/>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en-US"/>
              <a:t>Click to edit Master title style</a:t>
            </a:r>
          </a:p>
        </p:txBody>
      </p:sp>
      <p:sp>
        <p:nvSpPr>
          <p:cNvPr id="256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dirty="0" smtClean="0">
                <a:solidFill>
                  <a:schemeClr val="tx1"/>
                </a:solidFill>
              </a:defRPr>
            </a:lvl1pPr>
          </a:lstStyle>
          <a:p>
            <a:pPr>
              <a:defRPr/>
            </a:pPr>
            <a:r>
              <a:rPr lang="en-US"/>
              <a:t>12 July 2010</a:t>
            </a:r>
            <a:endParaRPr lang="en-US"/>
          </a:p>
        </p:txBody>
      </p:sp>
      <p:sp>
        <p:nvSpPr>
          <p:cNvPr id="19" name="Rectangle 17"/>
          <p:cNvSpPr>
            <a:spLocks noGrp="1" noChangeArrowheads="1"/>
          </p:cNvSpPr>
          <p:nvPr>
            <p:ph type="ftr" sz="quarter" idx="11"/>
          </p:nvPr>
        </p:nvSpPr>
        <p:spPr>
          <a:xfrm>
            <a:off x="3124200" y="6248400"/>
            <a:ext cx="2895600" cy="457200"/>
          </a:xfrm>
        </p:spPr>
        <p:txBody>
          <a:bodyPr/>
          <a:lstStyle>
            <a:lvl1pPr>
              <a:defRPr dirty="0" smtClean="0">
                <a:solidFill>
                  <a:schemeClr val="tx1"/>
                </a:solidFill>
              </a:defRPr>
            </a:lvl1pPr>
          </a:lstStyle>
          <a:p>
            <a:pPr>
              <a:defRPr/>
            </a:pPr>
            <a:r>
              <a:rPr lang="en-US"/>
              <a:t>LHC week 27</a:t>
            </a:r>
            <a:endParaRPr lang="en-US"/>
          </a:p>
        </p:txBody>
      </p:sp>
      <p:sp>
        <p:nvSpPr>
          <p:cNvPr id="20" name="Rectangle 18"/>
          <p:cNvSpPr>
            <a:spLocks noGrp="1" noChangeArrowheads="1"/>
          </p:cNvSpPr>
          <p:nvPr>
            <p:ph type="sldNum" sz="quarter" idx="12"/>
          </p:nvPr>
        </p:nvSpPr>
        <p:spPr>
          <a:xfrm>
            <a:off x="6553200" y="6248400"/>
            <a:ext cx="2133600" cy="457200"/>
          </a:xfrm>
        </p:spPr>
        <p:txBody>
          <a:bodyPr/>
          <a:lstStyle>
            <a:lvl1pPr>
              <a:defRPr sz="1200">
                <a:solidFill>
                  <a:schemeClr val="tx1"/>
                </a:solidFill>
                <a:latin typeface="Arial Black" pitchFamily="34" charset="0"/>
              </a:defRPr>
            </a:lvl1pPr>
          </a:lstStyle>
          <a:p>
            <a:pPr>
              <a:defRPr/>
            </a:pPr>
            <a:fld id="{D765CECE-14D9-4CC3-A780-6136892BBAC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dirty="0" smtClean="0"/>
            </a:lvl1pPr>
          </a:lstStyle>
          <a:p>
            <a:pPr>
              <a:defRPr/>
            </a:pPr>
            <a:r>
              <a:rPr lang="en-US"/>
              <a:t>LHC week 27</a:t>
            </a:r>
            <a:endParaRPr lang="en-US"/>
          </a:p>
        </p:txBody>
      </p:sp>
      <p:sp>
        <p:nvSpPr>
          <p:cNvPr id="5" name="Slide Number Placeholder 4"/>
          <p:cNvSpPr>
            <a:spLocks noGrp="1"/>
          </p:cNvSpPr>
          <p:nvPr>
            <p:ph type="sldNum" sz="quarter" idx="11"/>
          </p:nvPr>
        </p:nvSpPr>
        <p:spPr/>
        <p:txBody>
          <a:bodyPr/>
          <a:lstStyle>
            <a:lvl1pPr>
              <a:defRPr/>
            </a:lvl1pPr>
          </a:lstStyle>
          <a:p>
            <a:pPr>
              <a:defRPr/>
            </a:pPr>
            <a:fld id="{5B042056-5407-49D5-8046-5630BE61A9CF}" type="slidenum">
              <a:rPr lang="en-US"/>
              <a:pPr>
                <a:defRPr/>
              </a:pPr>
              <a:t>‹#›</a:t>
            </a:fld>
            <a:endParaRPr lang="en-US"/>
          </a:p>
        </p:txBody>
      </p:sp>
      <p:sp>
        <p:nvSpPr>
          <p:cNvPr id="6" name="Date Placeholder 5"/>
          <p:cNvSpPr>
            <a:spLocks noGrp="1"/>
          </p:cNvSpPr>
          <p:nvPr>
            <p:ph type="dt" sz="half" idx="12"/>
          </p:nvPr>
        </p:nvSpPr>
        <p:spPr/>
        <p:txBody>
          <a:bodyPr/>
          <a:lstStyle>
            <a:lvl1pPr>
              <a:defRPr dirty="0" smtClean="0"/>
            </a:lvl1pPr>
          </a:lstStyle>
          <a:p>
            <a:pPr>
              <a:defRPr/>
            </a:pPr>
            <a:r>
              <a:rPr lang="en-US"/>
              <a:t>12 July 2010</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5400"/>
            <a:ext cx="2112963" cy="6283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400"/>
            <a:ext cx="6191250" cy="628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dirty="0" smtClean="0"/>
            </a:lvl1pPr>
          </a:lstStyle>
          <a:p>
            <a:pPr>
              <a:defRPr/>
            </a:pPr>
            <a:r>
              <a:rPr lang="en-US"/>
              <a:t>LHC week 27</a:t>
            </a:r>
            <a:endParaRPr lang="en-US"/>
          </a:p>
        </p:txBody>
      </p:sp>
      <p:sp>
        <p:nvSpPr>
          <p:cNvPr id="5" name="Slide Number Placeholder 4"/>
          <p:cNvSpPr>
            <a:spLocks noGrp="1"/>
          </p:cNvSpPr>
          <p:nvPr>
            <p:ph type="sldNum" sz="quarter" idx="11"/>
          </p:nvPr>
        </p:nvSpPr>
        <p:spPr/>
        <p:txBody>
          <a:bodyPr/>
          <a:lstStyle>
            <a:lvl1pPr>
              <a:defRPr/>
            </a:lvl1pPr>
          </a:lstStyle>
          <a:p>
            <a:pPr>
              <a:defRPr/>
            </a:pPr>
            <a:fld id="{9FA4D332-B09F-4357-9E1E-1246D34472C3}" type="slidenum">
              <a:rPr lang="en-US"/>
              <a:pPr>
                <a:defRPr/>
              </a:pPr>
              <a:t>‹#›</a:t>
            </a:fld>
            <a:endParaRPr lang="en-US"/>
          </a:p>
        </p:txBody>
      </p:sp>
      <p:sp>
        <p:nvSpPr>
          <p:cNvPr id="6" name="Date Placeholder 5"/>
          <p:cNvSpPr>
            <a:spLocks noGrp="1"/>
          </p:cNvSpPr>
          <p:nvPr>
            <p:ph type="dt" sz="half" idx="12"/>
          </p:nvPr>
        </p:nvSpPr>
        <p:spPr/>
        <p:txBody>
          <a:bodyPr/>
          <a:lstStyle>
            <a:lvl1pPr>
              <a:defRPr dirty="0" smtClean="0"/>
            </a:lvl1pPr>
          </a:lstStyle>
          <a:p>
            <a:pPr>
              <a:defRPr/>
            </a:pPr>
            <a:r>
              <a:rPr lang="en-US"/>
              <a:t>12 July 2010</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smtClean="0"/>
            </a:lvl1pPr>
          </a:lstStyle>
          <a:p>
            <a:pPr>
              <a:defRPr/>
            </a:pPr>
            <a:r>
              <a:rPr lang="en-US"/>
              <a:t>LHC status</a:t>
            </a:r>
            <a:endParaRPr lang="en-US"/>
          </a:p>
        </p:txBody>
      </p:sp>
      <p:sp>
        <p:nvSpPr>
          <p:cNvPr id="6" name="Slide Number Placeholder 5"/>
          <p:cNvSpPr>
            <a:spLocks noGrp="1"/>
          </p:cNvSpPr>
          <p:nvPr>
            <p:ph type="sldNum" sz="quarter" idx="11"/>
          </p:nvPr>
        </p:nvSpPr>
        <p:spPr/>
        <p:txBody>
          <a:bodyPr/>
          <a:lstStyle>
            <a:lvl1pPr>
              <a:defRPr/>
            </a:lvl1pPr>
          </a:lstStyle>
          <a:p>
            <a:pPr>
              <a:defRPr/>
            </a:pPr>
            <a:fld id="{B445CF48-F8FC-4B2F-B5B8-427117E20CF6}" type="slidenum">
              <a:rPr lang="en-US"/>
              <a:pPr>
                <a:defRPr/>
              </a:pPr>
              <a:t>‹#›</a:t>
            </a:fld>
            <a:endParaRPr lang="en-US"/>
          </a:p>
        </p:txBody>
      </p:sp>
      <p:sp>
        <p:nvSpPr>
          <p:cNvPr id="7" name="Date Placeholder 6"/>
          <p:cNvSpPr>
            <a:spLocks noGrp="1"/>
          </p:cNvSpPr>
          <p:nvPr>
            <p:ph type="dt" sz="half" idx="12"/>
          </p:nvPr>
        </p:nvSpPr>
        <p:spPr/>
        <p:txBody>
          <a:bodyPr/>
          <a:lstStyle>
            <a:lvl1pPr>
              <a:defRPr smtClean="0"/>
            </a:lvl1pPr>
          </a:lstStyle>
          <a:p>
            <a:pPr>
              <a:defRPr/>
            </a:pPr>
            <a:fld id="{813BD9C3-6E43-4E08-8122-B777238DA725}" type="datetime1">
              <a:rPr lang="en-US"/>
              <a:pPr>
                <a:defRPr/>
              </a:pPr>
              <a:t>7/12/2010</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96975"/>
            <a:ext cx="8229600" cy="5111750"/>
          </a:xfrm>
        </p:spPr>
        <p:txBody>
          <a:bodyPr/>
          <a:lstStyle/>
          <a:p>
            <a:pPr lvl="0"/>
            <a:endParaRPr lang="en-US" noProof="0"/>
          </a:p>
        </p:txBody>
      </p:sp>
      <p:sp>
        <p:nvSpPr>
          <p:cNvPr id="4" name="Footer Placeholder 3"/>
          <p:cNvSpPr>
            <a:spLocks noGrp="1"/>
          </p:cNvSpPr>
          <p:nvPr>
            <p:ph type="ftr" sz="quarter" idx="10"/>
          </p:nvPr>
        </p:nvSpPr>
        <p:spPr/>
        <p:txBody>
          <a:bodyPr/>
          <a:lstStyle>
            <a:lvl1pPr>
              <a:defRPr smtClean="0"/>
            </a:lvl1pPr>
          </a:lstStyle>
          <a:p>
            <a:pPr>
              <a:defRPr/>
            </a:pPr>
            <a:r>
              <a:rPr lang="en-US"/>
              <a:t>LHC status</a:t>
            </a:r>
            <a:endParaRPr lang="en-US"/>
          </a:p>
        </p:txBody>
      </p:sp>
      <p:sp>
        <p:nvSpPr>
          <p:cNvPr id="5" name="Slide Number Placeholder 4"/>
          <p:cNvSpPr>
            <a:spLocks noGrp="1"/>
          </p:cNvSpPr>
          <p:nvPr>
            <p:ph type="sldNum" sz="quarter" idx="11"/>
          </p:nvPr>
        </p:nvSpPr>
        <p:spPr/>
        <p:txBody>
          <a:bodyPr/>
          <a:lstStyle>
            <a:lvl1pPr>
              <a:defRPr/>
            </a:lvl1pPr>
          </a:lstStyle>
          <a:p>
            <a:pPr>
              <a:defRPr/>
            </a:pPr>
            <a:fld id="{01D25C4C-5A8A-4B6B-8240-A58153AAA99E}" type="slidenum">
              <a:rPr lang="en-US"/>
              <a:pPr>
                <a:defRPr/>
              </a:pPr>
              <a:t>‹#›</a:t>
            </a:fld>
            <a:endParaRPr lang="en-US"/>
          </a:p>
        </p:txBody>
      </p:sp>
      <p:sp>
        <p:nvSpPr>
          <p:cNvPr id="6" name="Date Placeholder 5"/>
          <p:cNvSpPr>
            <a:spLocks noGrp="1"/>
          </p:cNvSpPr>
          <p:nvPr>
            <p:ph type="dt" sz="half" idx="12"/>
          </p:nvPr>
        </p:nvSpPr>
        <p:spPr/>
        <p:txBody>
          <a:bodyPr/>
          <a:lstStyle>
            <a:lvl1pPr>
              <a:defRPr smtClean="0"/>
            </a:lvl1pPr>
          </a:lstStyle>
          <a:p>
            <a:pPr>
              <a:defRPr/>
            </a:pPr>
            <a:fld id="{DDF2A5E9-562B-45B2-8621-EB55238B7573}" type="datetime1">
              <a:rPr lang="en-US"/>
              <a:pPr>
                <a:defRPr/>
              </a:pPr>
              <a:t>7/12/2010</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Picture 3" descr="newlhc logo1.gif"/>
          <p:cNvPicPr>
            <a:picLocks noChangeAspect="1"/>
          </p:cNvPicPr>
          <p:nvPr userDrawn="1"/>
        </p:nvPicPr>
        <p:blipFill>
          <a:blip r:embed="rId2"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1" name="Text Placeholder 10"/>
          <p:cNvSpPr>
            <a:spLocks noGrp="1"/>
          </p:cNvSpPr>
          <p:nvPr>
            <p:ph type="body" sz="quarter" idx="10"/>
          </p:nvPr>
        </p:nvSpPr>
        <p:spPr>
          <a:xfrm>
            <a:off x="685800" y="1295400"/>
            <a:ext cx="8128000" cy="4597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a:lstStyle>
            <a:lvl1pPr>
              <a:defRPr sz="3600"/>
            </a:lvl1pPr>
          </a:lstStyle>
          <a:p>
            <a:pPr lvl="0"/>
            <a:r>
              <a:rPr lang="en-US" dirty="0" smtClean="0"/>
              <a:t>Click to edit Master title style</a:t>
            </a:r>
          </a:p>
        </p:txBody>
      </p:sp>
      <p:sp>
        <p:nvSpPr>
          <p:cNvPr id="5" name="Date Placeholder 3"/>
          <p:cNvSpPr>
            <a:spLocks noGrp="1"/>
          </p:cNvSpPr>
          <p:nvPr>
            <p:ph type="dt" sz="half" idx="11"/>
          </p:nvPr>
        </p:nvSpPr>
        <p:spPr>
          <a:xfrm>
            <a:off x="204788" y="6553200"/>
            <a:ext cx="1198562" cy="198438"/>
          </a:xfrm>
        </p:spPr>
        <p:txBody>
          <a:bodyPr/>
          <a:lstStyle>
            <a:lvl1pPr algn="l" fontAlgn="auto">
              <a:spcBef>
                <a:spcPts val="0"/>
              </a:spcBef>
              <a:spcAft>
                <a:spcPts val="0"/>
              </a:spcAft>
              <a:defRPr sz="1200" dirty="0" smtClean="0">
                <a:solidFill>
                  <a:schemeClr val="tx1">
                    <a:tint val="75000"/>
                  </a:schemeClr>
                </a:solidFill>
                <a:latin typeface="+mj-lt"/>
              </a:defRPr>
            </a:lvl1pPr>
          </a:lstStyle>
          <a:p>
            <a:pPr>
              <a:defRPr/>
            </a:pPr>
            <a:r>
              <a:rPr lang="en-US"/>
              <a:t>12 July 2010</a:t>
            </a:r>
          </a:p>
        </p:txBody>
      </p:sp>
      <p:sp>
        <p:nvSpPr>
          <p:cNvPr id="6" name="Slide Number Placeholder 5"/>
          <p:cNvSpPr>
            <a:spLocks noGrp="1"/>
          </p:cNvSpPr>
          <p:nvPr>
            <p:ph type="sldNum" sz="quarter" idx="12"/>
          </p:nvPr>
        </p:nvSpPr>
        <p:spPr>
          <a:xfrm>
            <a:off x="8434388" y="6553200"/>
            <a:ext cx="495300" cy="198438"/>
          </a:xfrm>
        </p:spPr>
        <p:txBody>
          <a:bodyPr/>
          <a:lstStyle>
            <a:lvl1pPr algn="r" fontAlgn="auto">
              <a:spcBef>
                <a:spcPts val="0"/>
              </a:spcBef>
              <a:spcAft>
                <a:spcPts val="0"/>
              </a:spcAft>
              <a:defRPr sz="1200">
                <a:solidFill>
                  <a:schemeClr val="tx1">
                    <a:tint val="75000"/>
                  </a:schemeClr>
                </a:solidFill>
                <a:latin typeface="+mj-lt"/>
              </a:defRPr>
            </a:lvl1pPr>
          </a:lstStyle>
          <a:p>
            <a:pPr>
              <a:defRPr/>
            </a:pPr>
            <a:fld id="{F92B81CD-A95C-4A03-B8C2-1CBA3D75C0CA}" type="slidenum">
              <a:rPr lang="en-US"/>
              <a:pPr>
                <a:defRPr/>
              </a:pPr>
              <a:t>‹#›</a:t>
            </a:fld>
            <a:endParaRPr lang="en-US" dirty="0"/>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2 Content and Text">
    <p:spTree>
      <p:nvGrpSpPr>
        <p:cNvPr id="1" name=""/>
        <p:cNvGrpSpPr/>
        <p:nvPr/>
      </p:nvGrpSpPr>
      <p:grpSpPr>
        <a:xfrm>
          <a:off x="0" y="0"/>
          <a:ext cx="0" cy="0"/>
          <a:chOff x="0" y="0"/>
          <a:chExt cx="0" cy="0"/>
        </a:xfrm>
      </p:grpSpPr>
      <p:sp>
        <p:nvSpPr>
          <p:cNvPr id="5" name="Text Placeholder 4"/>
          <p:cNvSpPr>
            <a:spLocks noGrp="1"/>
          </p:cNvSpPr>
          <p:nvPr>
            <p:ph type="body" sz="half" idx="3"/>
          </p:nvPr>
        </p:nvSpPr>
        <p:spPr>
          <a:xfrm>
            <a:off x="46482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half" idx="10"/>
          </p:nvPr>
        </p:nvSpPr>
        <p:spPr>
          <a:xfrm>
            <a:off x="1524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dirty="0" smtClean="0"/>
            </a:lvl1pPr>
          </a:lstStyle>
          <a:p>
            <a:pPr>
              <a:defRPr/>
            </a:pPr>
            <a:r>
              <a:rPr lang="en-US"/>
              <a:t>LHC week 27</a:t>
            </a:r>
            <a:endParaRPr lang="en-US"/>
          </a:p>
        </p:txBody>
      </p:sp>
      <p:sp>
        <p:nvSpPr>
          <p:cNvPr id="5" name="Slide Number Placeholder 4"/>
          <p:cNvSpPr>
            <a:spLocks noGrp="1"/>
          </p:cNvSpPr>
          <p:nvPr>
            <p:ph type="sldNum" sz="quarter" idx="11"/>
          </p:nvPr>
        </p:nvSpPr>
        <p:spPr/>
        <p:txBody>
          <a:bodyPr/>
          <a:lstStyle>
            <a:lvl1pPr>
              <a:defRPr/>
            </a:lvl1pPr>
          </a:lstStyle>
          <a:p>
            <a:pPr>
              <a:defRPr/>
            </a:pPr>
            <a:fld id="{AE046B21-8D11-42A5-8C72-70B66016AAA6}" type="slidenum">
              <a:rPr lang="en-US"/>
              <a:pPr>
                <a:defRPr/>
              </a:pPr>
              <a:t>‹#›</a:t>
            </a:fld>
            <a:endParaRPr lang="en-US"/>
          </a:p>
        </p:txBody>
      </p:sp>
      <p:sp>
        <p:nvSpPr>
          <p:cNvPr id="6" name="Date Placeholder 5"/>
          <p:cNvSpPr>
            <a:spLocks noGrp="1"/>
          </p:cNvSpPr>
          <p:nvPr>
            <p:ph type="dt" sz="half" idx="12"/>
          </p:nvPr>
        </p:nvSpPr>
        <p:spPr/>
        <p:txBody>
          <a:bodyPr/>
          <a:lstStyle>
            <a:lvl1pPr>
              <a:defRPr dirty="0" smtClean="0"/>
            </a:lvl1pPr>
          </a:lstStyle>
          <a:p>
            <a:pPr>
              <a:defRPr/>
            </a:pPr>
            <a:r>
              <a:rPr lang="en-US"/>
              <a:t>12 July 2010</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dirty="0" smtClean="0"/>
            </a:lvl1pPr>
          </a:lstStyle>
          <a:p>
            <a:pPr>
              <a:defRPr/>
            </a:pPr>
            <a:r>
              <a:rPr lang="en-US"/>
              <a:t>LHC week 27</a:t>
            </a:r>
            <a:endParaRPr lang="en-US"/>
          </a:p>
        </p:txBody>
      </p:sp>
      <p:sp>
        <p:nvSpPr>
          <p:cNvPr id="5" name="Slide Number Placeholder 4"/>
          <p:cNvSpPr>
            <a:spLocks noGrp="1"/>
          </p:cNvSpPr>
          <p:nvPr>
            <p:ph type="sldNum" sz="quarter" idx="11"/>
          </p:nvPr>
        </p:nvSpPr>
        <p:spPr/>
        <p:txBody>
          <a:bodyPr/>
          <a:lstStyle>
            <a:lvl1pPr>
              <a:defRPr/>
            </a:lvl1pPr>
          </a:lstStyle>
          <a:p>
            <a:pPr>
              <a:defRPr/>
            </a:pPr>
            <a:fld id="{D61B3BD8-602D-4DEB-8438-5FF09750D687}" type="slidenum">
              <a:rPr lang="en-US"/>
              <a:pPr>
                <a:defRPr/>
              </a:pPr>
              <a:t>‹#›</a:t>
            </a:fld>
            <a:endParaRPr lang="en-US"/>
          </a:p>
        </p:txBody>
      </p:sp>
      <p:sp>
        <p:nvSpPr>
          <p:cNvPr id="6" name="Date Placeholder 5"/>
          <p:cNvSpPr>
            <a:spLocks noGrp="1"/>
          </p:cNvSpPr>
          <p:nvPr>
            <p:ph type="dt" sz="half" idx="12"/>
          </p:nvPr>
        </p:nvSpPr>
        <p:spPr/>
        <p:txBody>
          <a:bodyPr/>
          <a:lstStyle>
            <a:lvl1pPr>
              <a:defRPr dirty="0" smtClean="0"/>
            </a:lvl1pPr>
          </a:lstStyle>
          <a:p>
            <a:pPr>
              <a:defRPr/>
            </a:pPr>
            <a:r>
              <a:rPr lang="en-US"/>
              <a:t>12 </a:t>
            </a:r>
            <a:r>
              <a:rPr lang="en-US" err="1"/>
              <a:t>july</a:t>
            </a:r>
            <a:r>
              <a:rPr lang="en-US"/>
              <a:t> 2010</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dirty="0" smtClean="0"/>
            </a:lvl1pPr>
          </a:lstStyle>
          <a:p>
            <a:pPr>
              <a:defRPr/>
            </a:pPr>
            <a:r>
              <a:rPr lang="en-US"/>
              <a:t>LHC week 27</a:t>
            </a:r>
            <a:endParaRPr lang="en-US"/>
          </a:p>
        </p:txBody>
      </p:sp>
      <p:sp>
        <p:nvSpPr>
          <p:cNvPr id="6" name="Slide Number Placeholder 5"/>
          <p:cNvSpPr>
            <a:spLocks noGrp="1"/>
          </p:cNvSpPr>
          <p:nvPr>
            <p:ph type="sldNum" sz="quarter" idx="11"/>
          </p:nvPr>
        </p:nvSpPr>
        <p:spPr/>
        <p:txBody>
          <a:bodyPr/>
          <a:lstStyle>
            <a:lvl1pPr>
              <a:defRPr/>
            </a:lvl1pPr>
          </a:lstStyle>
          <a:p>
            <a:pPr>
              <a:defRPr/>
            </a:pPr>
            <a:fld id="{91B2FF0C-1B71-44FC-843B-40120146D817}" type="slidenum">
              <a:rPr lang="en-US"/>
              <a:pPr>
                <a:defRPr/>
              </a:pPr>
              <a:t>‹#›</a:t>
            </a:fld>
            <a:endParaRPr lang="en-US"/>
          </a:p>
        </p:txBody>
      </p:sp>
      <p:sp>
        <p:nvSpPr>
          <p:cNvPr id="7" name="Date Placeholder 6"/>
          <p:cNvSpPr>
            <a:spLocks noGrp="1"/>
          </p:cNvSpPr>
          <p:nvPr>
            <p:ph type="dt" sz="half" idx="12"/>
          </p:nvPr>
        </p:nvSpPr>
        <p:spPr/>
        <p:txBody>
          <a:bodyPr/>
          <a:lstStyle>
            <a:lvl1pPr>
              <a:defRPr dirty="0" smtClean="0"/>
            </a:lvl1pPr>
          </a:lstStyle>
          <a:p>
            <a:pPr>
              <a:defRPr/>
            </a:pPr>
            <a:r>
              <a:rPr lang="en-US"/>
              <a:t>12 July 2010</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smtClean="0"/>
            </a:lvl1pPr>
          </a:lstStyle>
          <a:p>
            <a:pPr>
              <a:defRPr/>
            </a:pPr>
            <a:r>
              <a:rPr lang="en-US"/>
              <a:t>LHC status</a:t>
            </a:r>
            <a:endParaRPr lang="en-US"/>
          </a:p>
        </p:txBody>
      </p:sp>
      <p:sp>
        <p:nvSpPr>
          <p:cNvPr id="8" name="Slide Number Placeholder 7"/>
          <p:cNvSpPr>
            <a:spLocks noGrp="1"/>
          </p:cNvSpPr>
          <p:nvPr>
            <p:ph type="sldNum" sz="quarter" idx="11"/>
          </p:nvPr>
        </p:nvSpPr>
        <p:spPr/>
        <p:txBody>
          <a:bodyPr/>
          <a:lstStyle>
            <a:lvl1pPr>
              <a:defRPr/>
            </a:lvl1pPr>
          </a:lstStyle>
          <a:p>
            <a:pPr>
              <a:defRPr/>
            </a:pPr>
            <a:fld id="{881F6CFF-1B10-40EB-B989-D4F277383A94}" type="slidenum">
              <a:rPr lang="en-US"/>
              <a:pPr>
                <a:defRPr/>
              </a:pPr>
              <a:t>‹#›</a:t>
            </a:fld>
            <a:endParaRPr lang="en-US"/>
          </a:p>
        </p:txBody>
      </p:sp>
      <p:sp>
        <p:nvSpPr>
          <p:cNvPr id="9" name="Date Placeholder 8"/>
          <p:cNvSpPr>
            <a:spLocks noGrp="1"/>
          </p:cNvSpPr>
          <p:nvPr>
            <p:ph type="dt" sz="half" idx="12"/>
          </p:nvPr>
        </p:nvSpPr>
        <p:spPr/>
        <p:txBody>
          <a:bodyPr/>
          <a:lstStyle>
            <a:lvl1pPr>
              <a:defRPr smtClean="0"/>
            </a:lvl1pPr>
          </a:lstStyle>
          <a:p>
            <a:pPr>
              <a:defRPr/>
            </a:pPr>
            <a:fld id="{187D1C10-4D8F-4893-9396-1BF78D48246D}" type="datetime1">
              <a:rPr lang="en-US"/>
              <a:pPr>
                <a:defRPr/>
              </a:pPr>
              <a:t>7/12/2010</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smtClean="0"/>
            </a:lvl1pPr>
          </a:lstStyle>
          <a:p>
            <a:pPr>
              <a:defRPr/>
            </a:pPr>
            <a:r>
              <a:rPr lang="en-US"/>
              <a:t>LHC status</a:t>
            </a: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37301599-4505-4B9E-A8F6-35AA14ADAE8E}" type="slidenum">
              <a:rPr lang="en-US"/>
              <a:pPr>
                <a:defRPr/>
              </a:pPr>
              <a:t>‹#›</a:t>
            </a:fld>
            <a:endParaRPr lang="en-US"/>
          </a:p>
        </p:txBody>
      </p:sp>
      <p:sp>
        <p:nvSpPr>
          <p:cNvPr id="5" name="Date Placeholder 4"/>
          <p:cNvSpPr>
            <a:spLocks noGrp="1"/>
          </p:cNvSpPr>
          <p:nvPr>
            <p:ph type="dt" sz="half" idx="12"/>
          </p:nvPr>
        </p:nvSpPr>
        <p:spPr/>
        <p:txBody>
          <a:bodyPr/>
          <a:lstStyle>
            <a:lvl1pPr>
              <a:defRPr smtClean="0"/>
            </a:lvl1pPr>
          </a:lstStyle>
          <a:p>
            <a:pPr>
              <a:defRPr/>
            </a:pPr>
            <a:fld id="{352B1814-1D06-46B0-A300-6B16314DA5FF}" type="datetime1">
              <a:rPr lang="en-US"/>
              <a:pPr>
                <a:defRPr/>
              </a:pPr>
              <a:t>7/12/2010</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smtClean="0"/>
            </a:lvl1pPr>
          </a:lstStyle>
          <a:p>
            <a:pPr>
              <a:defRPr/>
            </a:pPr>
            <a:r>
              <a:rPr lang="en-US"/>
              <a:t>LHC status</a:t>
            </a:r>
            <a:endParaRPr lang="en-US"/>
          </a:p>
        </p:txBody>
      </p:sp>
      <p:sp>
        <p:nvSpPr>
          <p:cNvPr id="3" name="Slide Number Placeholder 2"/>
          <p:cNvSpPr>
            <a:spLocks noGrp="1"/>
          </p:cNvSpPr>
          <p:nvPr>
            <p:ph type="sldNum" sz="quarter" idx="11"/>
          </p:nvPr>
        </p:nvSpPr>
        <p:spPr/>
        <p:txBody>
          <a:bodyPr/>
          <a:lstStyle>
            <a:lvl1pPr>
              <a:defRPr/>
            </a:lvl1pPr>
          </a:lstStyle>
          <a:p>
            <a:pPr>
              <a:defRPr/>
            </a:pPr>
            <a:fld id="{2804B0F7-2C2F-4D94-A0EB-11D903C4F7BD}" type="slidenum">
              <a:rPr lang="en-US"/>
              <a:pPr>
                <a:defRPr/>
              </a:pPr>
              <a:t>‹#›</a:t>
            </a:fld>
            <a:endParaRPr lang="en-US"/>
          </a:p>
        </p:txBody>
      </p:sp>
      <p:sp>
        <p:nvSpPr>
          <p:cNvPr id="4" name="Date Placeholder 3"/>
          <p:cNvSpPr>
            <a:spLocks noGrp="1"/>
          </p:cNvSpPr>
          <p:nvPr>
            <p:ph type="dt" sz="half" idx="12"/>
          </p:nvPr>
        </p:nvSpPr>
        <p:spPr/>
        <p:txBody>
          <a:bodyPr/>
          <a:lstStyle>
            <a:lvl1pPr>
              <a:defRPr smtClean="0"/>
            </a:lvl1pPr>
          </a:lstStyle>
          <a:p>
            <a:pPr>
              <a:defRPr/>
            </a:pPr>
            <a:fld id="{733A2125-D046-4913-ACAC-52271451B40A}" type="datetime1">
              <a:rPr lang="en-US"/>
              <a:pPr>
                <a:defRPr/>
              </a:pPr>
              <a:t>7/12/2010</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mtClean="0"/>
            </a:lvl1pPr>
          </a:lstStyle>
          <a:p>
            <a:pPr>
              <a:defRPr/>
            </a:pPr>
            <a:r>
              <a:rPr lang="en-US"/>
              <a:t>LHC status</a:t>
            </a:r>
            <a:endParaRPr lang="en-US"/>
          </a:p>
        </p:txBody>
      </p:sp>
      <p:sp>
        <p:nvSpPr>
          <p:cNvPr id="6" name="Slide Number Placeholder 5"/>
          <p:cNvSpPr>
            <a:spLocks noGrp="1"/>
          </p:cNvSpPr>
          <p:nvPr>
            <p:ph type="sldNum" sz="quarter" idx="11"/>
          </p:nvPr>
        </p:nvSpPr>
        <p:spPr/>
        <p:txBody>
          <a:bodyPr/>
          <a:lstStyle>
            <a:lvl1pPr>
              <a:defRPr/>
            </a:lvl1pPr>
          </a:lstStyle>
          <a:p>
            <a:pPr>
              <a:defRPr/>
            </a:pPr>
            <a:fld id="{E45806A7-2AF7-4641-AAF2-88C3B92BC22A}" type="slidenum">
              <a:rPr lang="en-US"/>
              <a:pPr>
                <a:defRPr/>
              </a:pPr>
              <a:t>‹#›</a:t>
            </a:fld>
            <a:endParaRPr lang="en-US"/>
          </a:p>
        </p:txBody>
      </p:sp>
      <p:sp>
        <p:nvSpPr>
          <p:cNvPr id="7" name="Date Placeholder 6"/>
          <p:cNvSpPr>
            <a:spLocks noGrp="1"/>
          </p:cNvSpPr>
          <p:nvPr>
            <p:ph type="dt" sz="half" idx="12"/>
          </p:nvPr>
        </p:nvSpPr>
        <p:spPr/>
        <p:txBody>
          <a:bodyPr/>
          <a:lstStyle>
            <a:lvl1pPr>
              <a:defRPr smtClean="0"/>
            </a:lvl1pPr>
          </a:lstStyle>
          <a:p>
            <a:pPr>
              <a:defRPr/>
            </a:pPr>
            <a:fld id="{70D1FF5A-CDC9-4612-A94C-3D1A40625C9B}" type="datetime1">
              <a:rPr lang="en-US"/>
              <a:pPr>
                <a:defRPr/>
              </a:pPr>
              <a:t>7/12/2010</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mtClean="0"/>
            </a:lvl1pPr>
          </a:lstStyle>
          <a:p>
            <a:pPr>
              <a:defRPr/>
            </a:pPr>
            <a:r>
              <a:rPr lang="en-US"/>
              <a:t>LHC status</a:t>
            </a:r>
            <a:endParaRPr lang="en-US"/>
          </a:p>
        </p:txBody>
      </p:sp>
      <p:sp>
        <p:nvSpPr>
          <p:cNvPr id="6" name="Slide Number Placeholder 5"/>
          <p:cNvSpPr>
            <a:spLocks noGrp="1"/>
          </p:cNvSpPr>
          <p:nvPr>
            <p:ph type="sldNum" sz="quarter" idx="11"/>
          </p:nvPr>
        </p:nvSpPr>
        <p:spPr/>
        <p:txBody>
          <a:bodyPr/>
          <a:lstStyle>
            <a:lvl1pPr>
              <a:defRPr/>
            </a:lvl1pPr>
          </a:lstStyle>
          <a:p>
            <a:pPr>
              <a:defRPr/>
            </a:pPr>
            <a:fld id="{814515B5-3FCA-4867-AF12-10291184813D}" type="slidenum">
              <a:rPr lang="en-US"/>
              <a:pPr>
                <a:defRPr/>
              </a:pPr>
              <a:t>‹#›</a:t>
            </a:fld>
            <a:endParaRPr lang="en-US"/>
          </a:p>
        </p:txBody>
      </p:sp>
      <p:sp>
        <p:nvSpPr>
          <p:cNvPr id="7" name="Date Placeholder 6"/>
          <p:cNvSpPr>
            <a:spLocks noGrp="1"/>
          </p:cNvSpPr>
          <p:nvPr>
            <p:ph type="dt" sz="half" idx="12"/>
          </p:nvPr>
        </p:nvSpPr>
        <p:spPr/>
        <p:txBody>
          <a:bodyPr/>
          <a:lstStyle>
            <a:lvl1pPr>
              <a:defRPr smtClean="0"/>
            </a:lvl1pPr>
          </a:lstStyle>
          <a:p>
            <a:pPr>
              <a:defRPr/>
            </a:pPr>
            <a:fld id="{D7F5EA75-229B-4A46-A42B-AFB6A14A59A6}" type="datetime1">
              <a:rPr lang="en-US"/>
              <a:pPr>
                <a:defRPr/>
              </a:pPr>
              <a:t>7/12/2010</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578" name="Rectangle 2"/>
          <p:cNvSpPr>
            <a:spLocks noGrp="1" noChangeArrowheads="1"/>
          </p:cNvSpPr>
          <p:nvPr>
            <p:ph type="ftr" sz="quarter" idx="3"/>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spcBef>
                <a:spcPct val="0"/>
              </a:spcBef>
              <a:defRPr sz="1200" smtClean="0"/>
            </a:lvl1pPr>
          </a:lstStyle>
          <a:p>
            <a:pPr>
              <a:defRPr/>
            </a:pPr>
            <a:r>
              <a:rPr lang="en-US"/>
              <a:t>LHC status</a:t>
            </a:r>
            <a:endParaRPr lang="en-US" dirty="0"/>
          </a:p>
        </p:txBody>
      </p:sp>
      <p:sp>
        <p:nvSpPr>
          <p:cNvPr id="24579" name="Rectangle 3"/>
          <p:cNvSpPr>
            <a:spLocks noGrp="1" noChangeArrowheads="1"/>
          </p:cNvSpPr>
          <p:nvPr>
            <p:ph type="sldNum" sz="quarter" idx="4"/>
          </p:nvPr>
        </p:nvSpPr>
        <p:spPr bwMode="auto">
          <a:xfrm>
            <a:off x="6902450" y="6632575"/>
            <a:ext cx="2133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000"/>
            </a:lvl1pPr>
          </a:lstStyle>
          <a:p>
            <a:pPr>
              <a:defRPr/>
            </a:pPr>
            <a:fld id="{999A656A-4C76-4B4B-96BD-A5ACDB107515}" type="slidenum">
              <a:rPr lang="en-US"/>
              <a:pPr>
                <a:defRPr/>
              </a:pPr>
              <a:t>‹#›</a:t>
            </a:fld>
            <a:endParaRPr lang="en-US"/>
          </a:p>
        </p:txBody>
      </p:sp>
      <p:sp>
        <p:nvSpPr>
          <p:cNvPr id="1028" name="Rectangle 14"/>
          <p:cNvSpPr>
            <a:spLocks noGrp="1" noChangeArrowheads="1"/>
          </p:cNvSpPr>
          <p:nvPr>
            <p:ph type="title"/>
          </p:nvPr>
        </p:nvSpPr>
        <p:spPr bwMode="auto">
          <a:xfrm>
            <a:off x="684213" y="25400"/>
            <a:ext cx="8229600" cy="523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15"/>
          <p:cNvSpPr>
            <a:spLocks noGrp="1" noChangeArrowheads="1"/>
          </p:cNvSpPr>
          <p:nvPr>
            <p:ph type="body" idx="1"/>
          </p:nvPr>
        </p:nvSpPr>
        <p:spPr bwMode="auto">
          <a:xfrm>
            <a:off x="457200" y="1196975"/>
            <a:ext cx="8229600" cy="511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92" name="Rectangle 16"/>
          <p:cNvSpPr>
            <a:spLocks noGrp="1" noChangeArrowheads="1"/>
          </p:cNvSpPr>
          <p:nvPr>
            <p:ph type="dt" sz="half" idx="2"/>
          </p:nvPr>
        </p:nvSpPr>
        <p:spPr bwMode="auto">
          <a:xfrm>
            <a:off x="34925" y="6616700"/>
            <a:ext cx="2133600" cy="268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dirty="0" smtClean="0"/>
            </a:lvl1pPr>
          </a:lstStyle>
          <a:p>
            <a:pPr>
              <a:defRPr/>
            </a:pPr>
            <a:r>
              <a:rPr lang="en-US"/>
              <a:t>12 July 2010</a:t>
            </a:r>
            <a:endParaRPr lang="en-US"/>
          </a:p>
        </p:txBody>
      </p:sp>
      <p:sp>
        <p:nvSpPr>
          <p:cNvPr id="24593" name="Line 17"/>
          <p:cNvSpPr>
            <a:spLocks noChangeShapeType="1"/>
          </p:cNvSpPr>
          <p:nvPr userDrawn="1"/>
        </p:nvSpPr>
        <p:spPr bwMode="auto">
          <a:xfrm>
            <a:off x="684213" y="620713"/>
            <a:ext cx="8280400" cy="0"/>
          </a:xfrm>
          <a:prstGeom prst="line">
            <a:avLst/>
          </a:prstGeom>
          <a:noFill/>
          <a:ln w="25400" cap="sq">
            <a:solidFill>
              <a:schemeClr val="bg2"/>
            </a:solidFill>
            <a:round/>
            <a:headEnd/>
            <a:tailEnd type="none" w="lg" len="lg"/>
          </a:ln>
          <a:effectLst/>
        </p:spPr>
        <p:txBody>
          <a:bodyPr wrap="none" anchor="ctr"/>
          <a:lstStyle/>
          <a:p>
            <a:pPr algn="ctr" eaLnBrk="0" hangingPunct="0">
              <a:spcBef>
                <a:spcPct val="50000"/>
              </a:spcBef>
              <a:defRPr/>
            </a:pPr>
            <a:endParaRPr lang="en-US"/>
          </a:p>
        </p:txBody>
      </p:sp>
      <p:pic>
        <p:nvPicPr>
          <p:cNvPr id="1032" name="Picture 18"/>
          <p:cNvPicPr>
            <a:picLocks noChangeAspect="1" noChangeArrowheads="1"/>
          </p:cNvPicPr>
          <p:nvPr userDrawn="1"/>
        </p:nvPicPr>
        <p:blipFill>
          <a:blip r:embed="rId17"/>
          <a:srcRect/>
          <a:stretch>
            <a:fillRect/>
          </a:stretch>
        </p:blipFill>
        <p:spPr bwMode="auto">
          <a:xfrm>
            <a:off x="0" y="0"/>
            <a:ext cx="654050" cy="623888"/>
          </a:xfrm>
          <a:prstGeom prst="rect">
            <a:avLst/>
          </a:prstGeom>
          <a:noFill/>
          <a:ln w="12700" cap="sq" algn="ctr">
            <a:noFill/>
            <a:miter lim="800000"/>
            <a:headEnd/>
            <a:tailEnd type="none" w="lg" len="lg"/>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hf sldNum="0" hdr="0"/>
  <p:txStyles>
    <p:titleStyle>
      <a:lvl1pPr algn="l" rtl="0" eaLnBrk="0" fontAlgn="base" hangingPunct="0">
        <a:spcBef>
          <a:spcPct val="0"/>
        </a:spcBef>
        <a:spcAft>
          <a:spcPct val="0"/>
        </a:spcAft>
        <a:defRPr sz="3200">
          <a:solidFill>
            <a:schemeClr val="bg2"/>
          </a:solidFill>
          <a:latin typeface="+mj-lt"/>
          <a:ea typeface="+mj-ea"/>
          <a:cs typeface="+mj-cs"/>
        </a:defRPr>
      </a:lvl1pPr>
      <a:lvl2pPr algn="l" rtl="0" eaLnBrk="0" fontAlgn="base" hangingPunct="0">
        <a:spcBef>
          <a:spcPct val="0"/>
        </a:spcBef>
        <a:spcAft>
          <a:spcPct val="0"/>
        </a:spcAft>
        <a:defRPr sz="3200">
          <a:solidFill>
            <a:schemeClr val="bg2"/>
          </a:solidFill>
          <a:latin typeface="Arial" charset="0"/>
        </a:defRPr>
      </a:lvl2pPr>
      <a:lvl3pPr algn="l" rtl="0" eaLnBrk="0" fontAlgn="base" hangingPunct="0">
        <a:spcBef>
          <a:spcPct val="0"/>
        </a:spcBef>
        <a:spcAft>
          <a:spcPct val="0"/>
        </a:spcAft>
        <a:defRPr sz="3200">
          <a:solidFill>
            <a:schemeClr val="bg2"/>
          </a:solidFill>
          <a:latin typeface="Arial" charset="0"/>
        </a:defRPr>
      </a:lvl3pPr>
      <a:lvl4pPr algn="l" rtl="0" eaLnBrk="0" fontAlgn="base" hangingPunct="0">
        <a:spcBef>
          <a:spcPct val="0"/>
        </a:spcBef>
        <a:spcAft>
          <a:spcPct val="0"/>
        </a:spcAft>
        <a:defRPr sz="3200">
          <a:solidFill>
            <a:schemeClr val="bg2"/>
          </a:solidFill>
          <a:latin typeface="Arial" charset="0"/>
        </a:defRPr>
      </a:lvl4pPr>
      <a:lvl5pPr algn="l" rtl="0" eaLnBrk="0" fontAlgn="base" hangingPunct="0">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bg2"/>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rgbClr val="0000FF"/>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mtClean="0"/>
              <a:t>LHC commissioning Week 27</a:t>
            </a:r>
          </a:p>
        </p:txBody>
      </p:sp>
      <p:sp>
        <p:nvSpPr>
          <p:cNvPr id="19458" name="Content Placeholder 2"/>
          <p:cNvSpPr>
            <a:spLocks noGrp="1"/>
          </p:cNvSpPr>
          <p:nvPr>
            <p:ph idx="1"/>
          </p:nvPr>
        </p:nvSpPr>
        <p:spPr>
          <a:xfrm>
            <a:off x="457200" y="1196975"/>
            <a:ext cx="8229600" cy="5400675"/>
          </a:xfrm>
        </p:spPr>
        <p:txBody>
          <a:bodyPr/>
          <a:lstStyle/>
          <a:p>
            <a:pPr eaLnBrk="1" hangingPunct="1">
              <a:buFont typeface="Wingdings" pitchFamily="2" charset="2"/>
              <a:buNone/>
            </a:pPr>
            <a:r>
              <a:rPr lang="en-US" smtClean="0"/>
              <a:t>Aims for the week</a:t>
            </a:r>
          </a:p>
          <a:p>
            <a:pPr lvl="1" eaLnBrk="1" hangingPunct="1"/>
            <a:r>
              <a:rPr lang="en-US" sz="2400" smtClean="0"/>
              <a:t>Deliver luminosity for physics</a:t>
            </a:r>
          </a:p>
          <a:p>
            <a:pPr lvl="2" eaLnBrk="1" hangingPunct="1"/>
            <a:r>
              <a:rPr lang="en-US" sz="2400" smtClean="0"/>
              <a:t>Luminosity of 10</a:t>
            </a:r>
            <a:r>
              <a:rPr lang="en-US" sz="2400" baseline="30000" smtClean="0"/>
              <a:t>30</a:t>
            </a:r>
            <a:r>
              <a:rPr lang="en-US" sz="2400" smtClean="0"/>
              <a:t> cm</a:t>
            </a:r>
            <a:r>
              <a:rPr lang="en-US" sz="2400" baseline="30000" smtClean="0"/>
              <a:t>-2</a:t>
            </a:r>
            <a:r>
              <a:rPr lang="en-US" sz="2400" smtClean="0"/>
              <a:t> s</a:t>
            </a:r>
            <a:r>
              <a:rPr lang="en-US" sz="2400" baseline="30000" smtClean="0"/>
              <a:t>-1</a:t>
            </a:r>
          </a:p>
          <a:p>
            <a:pPr lvl="2" eaLnBrk="1" hangingPunct="1"/>
            <a:r>
              <a:rPr lang="en-US" sz="2400" smtClean="0"/>
              <a:t>Stabilise performance in physics</a:t>
            </a:r>
          </a:p>
          <a:p>
            <a:pPr lvl="1" eaLnBrk="1" hangingPunct="1"/>
            <a:r>
              <a:rPr lang="en-US" sz="2400" smtClean="0"/>
              <a:t>Transfer line and injection system setting up for &gt;10</a:t>
            </a:r>
            <a:r>
              <a:rPr lang="en-US" sz="2400" baseline="30000" smtClean="0"/>
              <a:t>12</a:t>
            </a:r>
            <a:r>
              <a:rPr lang="en-US" sz="2400" smtClean="0"/>
              <a:t> p/beam</a:t>
            </a:r>
          </a:p>
          <a:p>
            <a:pPr lvl="1" eaLnBrk="1" hangingPunct="1"/>
            <a:r>
              <a:rPr lang="en-US" sz="2400" smtClean="0"/>
              <a:t>Advance the understanding of sudden beam losses in stable beams</a:t>
            </a:r>
          </a:p>
          <a:p>
            <a:pPr lvl="2" eaLnBrk="1" hangingPunct="1"/>
            <a:r>
              <a:rPr lang="en-US" sz="2400" smtClean="0"/>
              <a:t>Blow up emittance injected in LHC to ~nominal</a:t>
            </a:r>
          </a:p>
          <a:p>
            <a:pPr lvl="2" eaLnBrk="1" hangingPunct="1"/>
            <a:r>
              <a:rPr lang="en-US" sz="2400" smtClean="0"/>
              <a:t>Run with different collision schemes</a:t>
            </a:r>
          </a:p>
        </p:txBody>
      </p:sp>
      <p:sp>
        <p:nvSpPr>
          <p:cNvPr id="19459" name="Footer Placeholder 3"/>
          <p:cNvSpPr>
            <a:spLocks noGrp="1"/>
          </p:cNvSpPr>
          <p:nvPr>
            <p:ph type="ftr" sz="quarter" idx="10"/>
          </p:nvPr>
        </p:nvSpPr>
        <p:spPr>
          <a:noFill/>
        </p:spPr>
        <p:txBody>
          <a:bodyPr/>
          <a:lstStyle/>
          <a:p>
            <a:r>
              <a:rPr lang="en-US"/>
              <a:t>LHC week 27</a:t>
            </a:r>
          </a:p>
        </p:txBody>
      </p:sp>
      <p:sp>
        <p:nvSpPr>
          <p:cNvPr id="19460" name="Date Placeholder 4"/>
          <p:cNvSpPr>
            <a:spLocks noGrp="1"/>
          </p:cNvSpPr>
          <p:nvPr>
            <p:ph type="dt" sz="quarter" idx="12"/>
          </p:nvPr>
        </p:nvSpPr>
        <p:spPr>
          <a:noFill/>
        </p:spPr>
        <p:txBody>
          <a:bodyPr/>
          <a:lstStyle/>
          <a:p>
            <a:r>
              <a:rPr lang="en-US"/>
              <a:t>12 July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Physics (attempts)</a:t>
            </a:r>
          </a:p>
        </p:txBody>
      </p:sp>
      <p:sp>
        <p:nvSpPr>
          <p:cNvPr id="28674" name="Footer Placeholder 3"/>
          <p:cNvSpPr>
            <a:spLocks noGrp="1"/>
          </p:cNvSpPr>
          <p:nvPr>
            <p:ph type="ftr" sz="quarter" idx="10"/>
          </p:nvPr>
        </p:nvSpPr>
        <p:spPr>
          <a:noFill/>
        </p:spPr>
        <p:txBody>
          <a:bodyPr/>
          <a:lstStyle/>
          <a:p>
            <a:r>
              <a:rPr lang="en-US"/>
              <a:t>LHC status</a:t>
            </a:r>
          </a:p>
        </p:txBody>
      </p:sp>
      <p:sp>
        <p:nvSpPr>
          <p:cNvPr id="28675" name="Date Placeholder 4"/>
          <p:cNvSpPr>
            <a:spLocks noGrp="1"/>
          </p:cNvSpPr>
          <p:nvPr>
            <p:ph type="dt" sz="quarter" idx="12"/>
          </p:nvPr>
        </p:nvSpPr>
        <p:spPr>
          <a:noFill/>
        </p:spPr>
        <p:txBody>
          <a:bodyPr/>
          <a:lstStyle/>
          <a:p>
            <a:fld id="{D746FD0F-7085-43D3-8685-24F24E9D351A}" type="datetime1">
              <a:rPr lang="en-US"/>
              <a:pPr/>
              <a:t>7/12/2010</a:t>
            </a:fld>
            <a:endParaRPr lang="en-US"/>
          </a:p>
        </p:txBody>
      </p:sp>
      <p:sp>
        <p:nvSpPr>
          <p:cNvPr id="28676" name="Content Placeholder 2"/>
          <p:cNvSpPr>
            <a:spLocks noGrp="1"/>
          </p:cNvSpPr>
          <p:nvPr>
            <p:ph idx="1"/>
          </p:nvPr>
        </p:nvSpPr>
        <p:spPr>
          <a:xfrm>
            <a:off x="323850" y="692150"/>
            <a:ext cx="8229600" cy="1152525"/>
          </a:xfrm>
        </p:spPr>
        <p:txBody>
          <a:bodyPr/>
          <a:lstStyle/>
          <a:p>
            <a:pPr eaLnBrk="1" hangingPunct="1"/>
            <a:r>
              <a:rPr lang="en-US" smtClean="0"/>
              <a:t>Sunday</a:t>
            </a:r>
          </a:p>
          <a:p>
            <a:pPr lvl="1" eaLnBrk="1" hangingPunct="1"/>
            <a:r>
              <a:rPr lang="en-US" smtClean="0"/>
              <a:t>No emittance blow up</a:t>
            </a:r>
          </a:p>
        </p:txBody>
      </p:sp>
      <p:pic>
        <p:nvPicPr>
          <p:cNvPr id="28677" name="Picture 2" descr="http://elogbook/eLogbook/attach_reader?attach_id=1090597"/>
          <p:cNvPicPr>
            <a:picLocks noChangeAspect="1" noChangeArrowheads="1"/>
          </p:cNvPicPr>
          <p:nvPr/>
        </p:nvPicPr>
        <p:blipFill>
          <a:blip r:embed="rId2"/>
          <a:srcRect t="7201" b="64799"/>
          <a:stretch>
            <a:fillRect/>
          </a:stretch>
        </p:blipFill>
        <p:spPr bwMode="auto">
          <a:xfrm>
            <a:off x="161925" y="1773238"/>
            <a:ext cx="8982075"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GB" smtClean="0"/>
              <a:t>Delivered luminosity (Wednesday)</a:t>
            </a:r>
            <a:endParaRPr lang="en-GB" baseline="30000" smtClean="0"/>
          </a:p>
        </p:txBody>
      </p:sp>
      <p:sp>
        <p:nvSpPr>
          <p:cNvPr id="29698" name="Footer Placeholder 3"/>
          <p:cNvSpPr>
            <a:spLocks noGrp="1"/>
          </p:cNvSpPr>
          <p:nvPr>
            <p:ph type="ftr" sz="quarter" idx="10"/>
          </p:nvPr>
        </p:nvSpPr>
        <p:spPr>
          <a:noFill/>
        </p:spPr>
        <p:txBody>
          <a:bodyPr/>
          <a:lstStyle/>
          <a:p>
            <a:r>
              <a:rPr lang="en-US"/>
              <a:t>LHC status</a:t>
            </a:r>
          </a:p>
        </p:txBody>
      </p:sp>
      <p:sp>
        <p:nvSpPr>
          <p:cNvPr id="29699" name="Date Placeholder 4"/>
          <p:cNvSpPr>
            <a:spLocks noGrp="1"/>
          </p:cNvSpPr>
          <p:nvPr>
            <p:ph type="dt" sz="quarter" idx="12"/>
          </p:nvPr>
        </p:nvSpPr>
        <p:spPr>
          <a:noFill/>
        </p:spPr>
        <p:txBody>
          <a:bodyPr/>
          <a:lstStyle/>
          <a:p>
            <a:fld id="{A7DB3463-7B7A-4092-A2BA-566D41C4D075}" type="datetime1">
              <a:rPr lang="en-US"/>
              <a:pPr/>
              <a:t>7/12/2010</a:t>
            </a:fld>
            <a:endParaRPr lang="en-US"/>
          </a:p>
        </p:txBody>
      </p:sp>
      <p:pic>
        <p:nvPicPr>
          <p:cNvPr id="29700" name="Picture 2" descr="http://lpc-afs.web.cern.ch/lpc-afs/LHC/lui_days_logy.png"/>
          <p:cNvPicPr>
            <a:picLocks noChangeAspect="1" noChangeArrowheads="1"/>
          </p:cNvPicPr>
          <p:nvPr/>
        </p:nvPicPr>
        <p:blipFill>
          <a:blip r:embed="rId2"/>
          <a:srcRect/>
          <a:stretch>
            <a:fillRect/>
          </a:stretch>
        </p:blipFill>
        <p:spPr bwMode="auto">
          <a:xfrm>
            <a:off x="1517650" y="661988"/>
            <a:ext cx="6151563" cy="6151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2"/>
          <p:cNvSpPr>
            <a:spLocks noGrp="1"/>
          </p:cNvSpPr>
          <p:nvPr>
            <p:ph type="title"/>
          </p:nvPr>
        </p:nvSpPr>
        <p:spPr>
          <a:xfrm>
            <a:off x="611188" y="0"/>
            <a:ext cx="8353425" cy="549275"/>
          </a:xfrm>
        </p:spPr>
        <p:txBody>
          <a:bodyPr/>
          <a:lstStyle/>
          <a:p>
            <a:pPr eaLnBrk="1" hangingPunct="1"/>
            <a:r>
              <a:rPr lang="en-GB" sz="2800" smtClean="0"/>
              <a:t>Preparation towards &gt; 1e12 p /beam 450 GeV</a:t>
            </a:r>
          </a:p>
        </p:txBody>
      </p:sp>
      <p:sp>
        <p:nvSpPr>
          <p:cNvPr id="30722" name="Text Placeholder 3"/>
          <p:cNvSpPr>
            <a:spLocks noGrp="1"/>
          </p:cNvSpPr>
          <p:nvPr>
            <p:ph type="body" sz="half" idx="10"/>
          </p:nvPr>
        </p:nvSpPr>
        <p:spPr>
          <a:xfrm>
            <a:off x="152400" y="908050"/>
            <a:ext cx="8991600" cy="5791200"/>
          </a:xfrm>
        </p:spPr>
        <p:txBody>
          <a:bodyPr/>
          <a:lstStyle/>
          <a:p>
            <a:pPr marL="273050" lvl="1" eaLnBrk="1" hangingPunct="1">
              <a:lnSpc>
                <a:spcPct val="90000"/>
              </a:lnSpc>
              <a:spcBef>
                <a:spcPts val="1200"/>
              </a:spcBef>
            </a:pPr>
            <a:r>
              <a:rPr lang="en-US" sz="2400" smtClean="0"/>
              <a:t>Multi-bunch controlled longitudinal blow-up – </a:t>
            </a:r>
            <a:r>
              <a:rPr lang="en-GB" smtClean="0">
                <a:sym typeface="Wingdings" pitchFamily="2" charset="2"/>
              </a:rPr>
              <a:t>Thomas Bohl, Joachim</a:t>
            </a:r>
            <a:r>
              <a:rPr lang="en-US" smtClean="0"/>
              <a:t> Tueckmantel, Urs Wehrle.</a:t>
            </a:r>
            <a:endParaRPr lang="en-GB" smtClean="0">
              <a:sym typeface="Wingdings" pitchFamily="2" charset="2"/>
            </a:endParaRPr>
          </a:p>
          <a:p>
            <a:pPr eaLnBrk="1" hangingPunct="1">
              <a:lnSpc>
                <a:spcPct val="90000"/>
              </a:lnSpc>
              <a:buFont typeface="Wingdings" pitchFamily="2" charset="2"/>
              <a:buNone/>
            </a:pPr>
            <a:r>
              <a:rPr lang="en-GB" smtClean="0">
                <a:sym typeface="Wingdings" pitchFamily="2" charset="2"/>
              </a:rPr>
              <a:t>	</a:t>
            </a:r>
            <a:r>
              <a:rPr lang="en-US" smtClean="0"/>
              <a:t>4 single bunches were injected into the SPS, 2.4 s apart, bunch spacing was 2 us, I_bunch ~1e11 at injection</a:t>
            </a:r>
            <a:endParaRPr lang="en-GB" smtClean="0">
              <a:sym typeface="Wingdings" pitchFamily="2" charset="2"/>
            </a:endParaRPr>
          </a:p>
          <a:p>
            <a:pPr eaLnBrk="1" hangingPunct="1">
              <a:buFont typeface="Wingdings" pitchFamily="2" charset="2"/>
              <a:buNone/>
            </a:pPr>
            <a:r>
              <a:rPr lang="en-GB" smtClean="0">
                <a:sym typeface="Wingdings" pitchFamily="2" charset="2"/>
              </a:rPr>
              <a:t>	</a:t>
            </a:r>
            <a:r>
              <a:rPr lang="en-US" smtClean="0"/>
              <a:t>Optimisation of the controlled long. emittance blow-up. At 450 GeV, with 7.0 MV </a:t>
            </a:r>
            <a:r>
              <a:rPr lang="en-US" smtClean="0">
                <a:sym typeface="Wingdings" pitchFamily="2" charset="2"/>
              </a:rPr>
              <a:t></a:t>
            </a:r>
            <a:r>
              <a:rPr lang="en-US" smtClean="0"/>
              <a:t> bunch lengths: 1.3 - 1.85 ns 			</a:t>
            </a:r>
            <a:r>
              <a:rPr lang="en-US" smtClean="0">
                <a:sym typeface="Wingdings" pitchFamily="2" charset="2"/>
              </a:rPr>
              <a:t></a:t>
            </a:r>
            <a:r>
              <a:rPr lang="en-US" smtClean="0"/>
              <a:t>longitudinal emittances : 0.40 - 0.75 eVs. </a:t>
            </a:r>
          </a:p>
          <a:p>
            <a:pPr eaLnBrk="1" hangingPunct="1">
              <a:buFont typeface="Wingdings" pitchFamily="2" charset="2"/>
              <a:buNone/>
            </a:pPr>
            <a:r>
              <a:rPr lang="en-US" smtClean="0"/>
              <a:t>	For better optimisation: TWC 800 MHz is required (this will be a new operational requirement) </a:t>
            </a:r>
            <a:r>
              <a:rPr lang="en-US" smtClean="0">
                <a:sym typeface="Wingdings" pitchFamily="2" charset="2"/>
              </a:rPr>
              <a:t></a:t>
            </a:r>
            <a:r>
              <a:rPr lang="en-US" smtClean="0"/>
              <a:t>More beam time needed</a:t>
            </a:r>
          </a:p>
          <a:p>
            <a:pPr marL="273050" lvl="1" eaLnBrk="1" hangingPunct="1">
              <a:lnSpc>
                <a:spcPct val="90000"/>
              </a:lnSpc>
              <a:spcBef>
                <a:spcPts val="1200"/>
              </a:spcBef>
            </a:pPr>
            <a:r>
              <a:rPr lang="en-US" sz="2400" u="sng" smtClean="0"/>
              <a:t>SPS transverse blow-up with transverse damper</a:t>
            </a:r>
            <a:r>
              <a:rPr lang="en-US" sz="2400" smtClean="0"/>
              <a:t>  </a:t>
            </a:r>
            <a:r>
              <a:rPr lang="en-US" sz="2200" smtClean="0"/>
              <a:t>- </a:t>
            </a:r>
            <a:r>
              <a:rPr lang="en-GB" smtClean="0">
                <a:sym typeface="Wingdings" pitchFamily="2" charset="2"/>
              </a:rPr>
              <a:t>Wolfgang Hofle</a:t>
            </a:r>
            <a:r>
              <a:rPr lang="en-US" sz="1800" smtClean="0"/>
              <a:t> </a:t>
            </a:r>
            <a:endParaRPr lang="en-US" smtClean="0"/>
          </a:p>
          <a:p>
            <a:pPr eaLnBrk="1" hangingPunct="1">
              <a:lnSpc>
                <a:spcPct val="90000"/>
              </a:lnSpc>
              <a:buFont typeface="Wingdings" pitchFamily="2" charset="2"/>
              <a:buNone/>
            </a:pPr>
            <a:r>
              <a:rPr lang="en-US" smtClean="0"/>
              <a:t>	Octupoles are used in combination with an excitation by the damper around the tune frequency (small frequency modulation) </a:t>
            </a:r>
            <a:r>
              <a:rPr lang="en-US" smtClean="0">
                <a:sym typeface="Wingdings" pitchFamily="2" charset="2"/>
              </a:rPr>
              <a:t> </a:t>
            </a:r>
            <a:r>
              <a:rPr lang="en-US" smtClean="0"/>
              <a:t>Tuned the system for providing emittances of ~3 um in H and V for both beams</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Placeholder 3"/>
          <p:cNvSpPr>
            <a:spLocks noGrp="1"/>
          </p:cNvSpPr>
          <p:nvPr>
            <p:ph type="body" sz="half" idx="10"/>
          </p:nvPr>
        </p:nvSpPr>
        <p:spPr>
          <a:xfrm>
            <a:off x="152400" y="908050"/>
            <a:ext cx="8991600" cy="5791200"/>
          </a:xfrm>
        </p:spPr>
        <p:txBody>
          <a:bodyPr/>
          <a:lstStyle/>
          <a:p>
            <a:pPr marL="273050" lvl="1" eaLnBrk="1" hangingPunct="1">
              <a:lnSpc>
                <a:spcPct val="90000"/>
              </a:lnSpc>
              <a:spcBef>
                <a:spcPts val="600"/>
              </a:spcBef>
            </a:pPr>
            <a:r>
              <a:rPr lang="en-US" sz="2400" u="sng" smtClean="0"/>
              <a:t>Transverse emittance measurements across the SPS-TLs-LHC chain</a:t>
            </a:r>
            <a:r>
              <a:rPr lang="en-US" smtClean="0"/>
              <a:t> - </a:t>
            </a:r>
            <a:r>
              <a:rPr lang="en-GB" smtClean="0">
                <a:sym typeface="Wingdings" pitchFamily="2" charset="2"/>
              </a:rPr>
              <a:t>Brennan Goddard – Chiara Bracco – Wolfgang Hofle -Federico Roncarolo, Jean-Jacques Gras, Anna Guerrero, Rhodri Jones, Enrico Bravin, OP crews</a:t>
            </a:r>
            <a:endParaRPr lang="en-US" smtClean="0"/>
          </a:p>
          <a:p>
            <a:pPr marL="273050" lvl="1" eaLnBrk="1" hangingPunct="1">
              <a:lnSpc>
                <a:spcPct val="90000"/>
              </a:lnSpc>
              <a:spcBef>
                <a:spcPts val="600"/>
              </a:spcBef>
              <a:buFont typeface="Wingdings" pitchFamily="2" charset="2"/>
              <a:buNone/>
            </a:pPr>
            <a:r>
              <a:rPr lang="en-US" smtClean="0">
                <a:solidFill>
                  <a:schemeClr val="tx1"/>
                </a:solidFill>
              </a:rPr>
              <a:t>	</a:t>
            </a:r>
            <a:r>
              <a:rPr lang="en-US" sz="2100" smtClean="0">
                <a:solidFill>
                  <a:schemeClr val="bg2"/>
                </a:solidFill>
              </a:rPr>
              <a:t>With transverse blow-up: </a:t>
            </a:r>
          </a:p>
          <a:p>
            <a:pPr marL="273050" lvl="1" eaLnBrk="1" hangingPunct="1">
              <a:lnSpc>
                <a:spcPct val="90000"/>
              </a:lnSpc>
              <a:spcBef>
                <a:spcPts val="600"/>
              </a:spcBef>
              <a:buFont typeface="Wingdings" pitchFamily="2" charset="2"/>
              <a:buNone/>
            </a:pPr>
            <a:r>
              <a:rPr lang="en-US" sz="2100" smtClean="0">
                <a:solidFill>
                  <a:schemeClr val="bg2"/>
                </a:solidFill>
              </a:rPr>
              <a:t>	SPS H and V: </a:t>
            </a:r>
            <a:r>
              <a:rPr lang="en-US" sz="2100" smtClean="0">
                <a:solidFill>
                  <a:srgbClr val="008000"/>
                </a:solidFill>
              </a:rPr>
              <a:t>~3.3 um</a:t>
            </a:r>
            <a:r>
              <a:rPr lang="en-US" sz="2100" smtClean="0">
                <a:solidFill>
                  <a:schemeClr val="bg2"/>
                </a:solidFill>
              </a:rPr>
              <a:t/>
            </a:r>
            <a:br>
              <a:rPr lang="en-US" sz="2100" smtClean="0">
                <a:solidFill>
                  <a:schemeClr val="bg2"/>
                </a:solidFill>
              </a:rPr>
            </a:br>
            <a:r>
              <a:rPr lang="en-US" sz="2100" smtClean="0">
                <a:solidFill>
                  <a:schemeClr val="bg2"/>
                </a:solidFill>
              </a:rPr>
              <a:t>TI 2 horizontal</a:t>
            </a:r>
            <a:r>
              <a:rPr lang="en-US" sz="2100" smtClean="0">
                <a:solidFill>
                  <a:srgbClr val="6C126C"/>
                </a:solidFill>
              </a:rPr>
              <a:t>: ~3.6 um </a:t>
            </a:r>
            <a:r>
              <a:rPr lang="en-US" sz="2100" smtClean="0">
                <a:solidFill>
                  <a:schemeClr val="bg2"/>
                </a:solidFill>
              </a:rPr>
              <a:t>- TI 2 Vertical: </a:t>
            </a:r>
            <a:r>
              <a:rPr lang="en-US" sz="2100" smtClean="0">
                <a:solidFill>
                  <a:srgbClr val="7030A0"/>
                </a:solidFill>
              </a:rPr>
              <a:t>~3.3 </a:t>
            </a:r>
            <a:r>
              <a:rPr lang="en-US" sz="2100" smtClean="0">
                <a:solidFill>
                  <a:schemeClr val="bg2"/>
                </a:solidFill>
              </a:rPr>
              <a:t>um</a:t>
            </a:r>
            <a:br>
              <a:rPr lang="en-US" sz="2100" smtClean="0">
                <a:solidFill>
                  <a:schemeClr val="bg2"/>
                </a:solidFill>
              </a:rPr>
            </a:br>
            <a:r>
              <a:rPr lang="en-US" sz="2100" smtClean="0">
                <a:solidFill>
                  <a:schemeClr val="bg2"/>
                </a:solidFill>
              </a:rPr>
              <a:t>TI8 horizontal : </a:t>
            </a:r>
            <a:r>
              <a:rPr lang="en-US" sz="2100" smtClean="0">
                <a:solidFill>
                  <a:srgbClr val="7030A0"/>
                </a:solidFill>
              </a:rPr>
              <a:t>~3.6 um </a:t>
            </a:r>
            <a:r>
              <a:rPr lang="en-US" sz="2100" smtClean="0">
                <a:solidFill>
                  <a:schemeClr val="bg2"/>
                </a:solidFill>
              </a:rPr>
              <a:t>- TI8 Vertical : </a:t>
            </a:r>
            <a:r>
              <a:rPr lang="en-US" sz="2100" smtClean="0">
                <a:solidFill>
                  <a:srgbClr val="7030A0"/>
                </a:solidFill>
              </a:rPr>
              <a:t>~3.5 um </a:t>
            </a:r>
            <a:r>
              <a:rPr lang="en-US" sz="2100" smtClean="0">
                <a:solidFill>
                  <a:schemeClr val="bg2"/>
                </a:solidFill>
              </a:rPr>
              <a:t/>
            </a:r>
            <a:br>
              <a:rPr lang="en-US" sz="2100" smtClean="0">
                <a:solidFill>
                  <a:schemeClr val="bg2"/>
                </a:solidFill>
              </a:rPr>
            </a:br>
            <a:r>
              <a:rPr lang="en-US" sz="2100" smtClean="0">
                <a:solidFill>
                  <a:schemeClr val="bg2"/>
                </a:solidFill>
              </a:rPr>
              <a:t>LHC H &amp; V B1: </a:t>
            </a:r>
            <a:r>
              <a:rPr lang="en-US" sz="2100" smtClean="0">
                <a:solidFill>
                  <a:srgbClr val="C00000"/>
                </a:solidFill>
              </a:rPr>
              <a:t>~ 3.3 um </a:t>
            </a:r>
            <a:r>
              <a:rPr lang="en-US" sz="2100" smtClean="0">
                <a:solidFill>
                  <a:schemeClr val="bg2"/>
                </a:solidFill>
              </a:rPr>
              <a:t>for each newly injected bunch</a:t>
            </a:r>
          </a:p>
          <a:p>
            <a:pPr marL="273050" lvl="1" eaLnBrk="1" hangingPunct="1">
              <a:lnSpc>
                <a:spcPct val="90000"/>
              </a:lnSpc>
              <a:spcBef>
                <a:spcPct val="0"/>
              </a:spcBef>
              <a:buFont typeface="Wingdings" pitchFamily="2" charset="2"/>
              <a:buNone/>
            </a:pPr>
            <a:r>
              <a:rPr lang="en-US" sz="2100" smtClean="0">
                <a:solidFill>
                  <a:schemeClr val="bg2"/>
                </a:solidFill>
              </a:rPr>
              <a:t>	LHC H &amp; V B2: </a:t>
            </a:r>
            <a:r>
              <a:rPr lang="en-US" sz="2100" smtClean="0">
                <a:solidFill>
                  <a:srgbClr val="C00000"/>
                </a:solidFill>
              </a:rPr>
              <a:t>~ 3.3 um </a:t>
            </a:r>
            <a:r>
              <a:rPr lang="en-US" sz="2100" smtClean="0">
                <a:solidFill>
                  <a:schemeClr val="bg2"/>
                </a:solidFill>
              </a:rPr>
              <a:t>for each newly injected bunch</a:t>
            </a:r>
          </a:p>
          <a:p>
            <a:pPr marL="273050" lvl="1" eaLnBrk="1" hangingPunct="1">
              <a:lnSpc>
                <a:spcPct val="90000"/>
              </a:lnSpc>
              <a:spcBef>
                <a:spcPct val="0"/>
              </a:spcBef>
              <a:buFont typeface="Wingdings" pitchFamily="2" charset="2"/>
              <a:buNone/>
            </a:pPr>
            <a:r>
              <a:rPr lang="en-US" sz="2100" smtClean="0">
                <a:solidFill>
                  <a:schemeClr val="bg2"/>
                </a:solidFill>
              </a:rPr>
              <a:t>	Bunch 1 measured after each injection of a new bunch </a:t>
            </a:r>
            <a:r>
              <a:rPr lang="en-US" sz="2100" smtClean="0">
                <a:solidFill>
                  <a:schemeClr val="bg2"/>
                </a:solidFill>
                <a:sym typeface="Wingdings" pitchFamily="2" charset="2"/>
              </a:rPr>
              <a:t> </a:t>
            </a:r>
            <a:r>
              <a:rPr lang="en-US" sz="2100" smtClean="0">
                <a:solidFill>
                  <a:schemeClr val="bg2"/>
                </a:solidFill>
              </a:rPr>
              <a:t>blowup of the individual bunches on the flat bottom at about </a:t>
            </a:r>
            <a:r>
              <a:rPr lang="en-US" sz="2100" smtClean="0">
                <a:solidFill>
                  <a:srgbClr val="FF0000"/>
                </a:solidFill>
              </a:rPr>
              <a:t>1 um/h - B2 V most affected</a:t>
            </a:r>
          </a:p>
          <a:p>
            <a:pPr marL="273050" lvl="1" eaLnBrk="1" hangingPunct="1">
              <a:lnSpc>
                <a:spcPct val="90000"/>
              </a:lnSpc>
              <a:spcBef>
                <a:spcPct val="0"/>
              </a:spcBef>
              <a:buFont typeface="Wingdings" pitchFamily="2" charset="2"/>
              <a:buNone/>
            </a:pPr>
            <a:endParaRPr lang="en-US" sz="2100" smtClean="0">
              <a:solidFill>
                <a:schemeClr val="bg2"/>
              </a:solidFill>
            </a:endParaRPr>
          </a:p>
          <a:p>
            <a:pPr marL="273050" lvl="1" eaLnBrk="1" hangingPunct="1">
              <a:lnSpc>
                <a:spcPct val="90000"/>
              </a:lnSpc>
              <a:spcBef>
                <a:spcPct val="0"/>
              </a:spcBef>
              <a:buFont typeface="Wingdings" pitchFamily="2" charset="2"/>
              <a:buNone/>
            </a:pPr>
            <a:r>
              <a:rPr lang="en-US" sz="2100" smtClean="0">
                <a:solidFill>
                  <a:schemeClr val="bg2"/>
                </a:solidFill>
              </a:rPr>
              <a:t>	BTV screens in the dump lines : added to the screen matching application -– Fabio Follin  </a:t>
            </a:r>
          </a:p>
          <a:p>
            <a:pPr marL="273050" lvl="1" eaLnBrk="1" hangingPunct="1">
              <a:lnSpc>
                <a:spcPct val="90000"/>
              </a:lnSpc>
              <a:spcBef>
                <a:spcPct val="0"/>
              </a:spcBef>
              <a:buFont typeface="Wingdings" pitchFamily="2" charset="2"/>
              <a:buNone/>
            </a:pPr>
            <a:r>
              <a:rPr lang="en-US" sz="2100" smtClean="0">
                <a:solidFill>
                  <a:schemeClr val="bg2"/>
                </a:solidFill>
                <a:sym typeface="Wingdings" pitchFamily="2" charset="2"/>
              </a:rPr>
              <a:t>	 provide </a:t>
            </a:r>
            <a:r>
              <a:rPr lang="en-US" sz="2100" smtClean="0">
                <a:solidFill>
                  <a:schemeClr val="bg2"/>
                </a:solidFill>
              </a:rPr>
              <a:t>useful emittance measurements</a:t>
            </a:r>
            <a:r>
              <a:rPr lang="en-US" smtClean="0">
                <a:solidFill>
                  <a:schemeClr val="bg2"/>
                </a:solidFill>
              </a:rPr>
              <a:t/>
            </a:r>
            <a:br>
              <a:rPr lang="en-US" smtClean="0">
                <a:solidFill>
                  <a:schemeClr val="bg2"/>
                </a:solidFill>
              </a:rPr>
            </a:br>
            <a:endParaRPr lang="en-US" smtClean="0">
              <a:solidFill>
                <a:schemeClr val="bg2"/>
              </a:solidFill>
            </a:endParaRPr>
          </a:p>
          <a:p>
            <a:pPr eaLnBrk="1" hangingPunct="1">
              <a:lnSpc>
                <a:spcPct val="90000"/>
              </a:lnSpc>
              <a:buFont typeface="Wingdings" pitchFamily="2" charset="2"/>
              <a:buNone/>
            </a:pPr>
            <a:endParaRPr lang="en-US" smtClean="0"/>
          </a:p>
          <a:p>
            <a:pPr eaLnBrk="1" hangingPunct="1">
              <a:buFont typeface="Wingdings" pitchFamily="2" charset="2"/>
              <a:buNone/>
            </a:pPr>
            <a:endParaRPr lang="en-US" smtClean="0"/>
          </a:p>
        </p:txBody>
      </p:sp>
      <p:sp>
        <p:nvSpPr>
          <p:cNvPr id="31746" name="Title 2"/>
          <p:cNvSpPr>
            <a:spLocks noGrp="1"/>
          </p:cNvSpPr>
          <p:nvPr>
            <p:ph type="title"/>
          </p:nvPr>
        </p:nvSpPr>
        <p:spPr/>
        <p:txBody>
          <a:bodyPr/>
          <a:lstStyle/>
          <a:p>
            <a:pPr eaLnBrk="1" hangingPunct="1"/>
            <a:r>
              <a:rPr lang="en-GB" sz="2800" smtClean="0"/>
              <a:t>Preparation towards &gt; 1e12 p /beam 450 GeV</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2"/>
          <a:srcRect/>
          <a:stretch>
            <a:fillRect/>
          </a:stretch>
        </p:blipFill>
        <p:spPr bwMode="auto">
          <a:xfrm>
            <a:off x="304800" y="685800"/>
            <a:ext cx="8839200" cy="5994400"/>
          </a:xfrm>
          <a:prstGeom prst="rect">
            <a:avLst/>
          </a:prstGeom>
          <a:noFill/>
          <a:ln w="12700">
            <a:noFill/>
            <a:miter lim="800000"/>
            <a:headEnd/>
            <a:tailEnd/>
          </a:ln>
        </p:spPr>
      </p:pic>
      <p:sp>
        <p:nvSpPr>
          <p:cNvPr id="32770" name="Title 2"/>
          <p:cNvSpPr>
            <a:spLocks noGrp="1"/>
          </p:cNvSpPr>
          <p:nvPr>
            <p:ph type="title"/>
          </p:nvPr>
        </p:nvSpPr>
        <p:spPr>
          <a:xfrm>
            <a:off x="838200" y="0"/>
            <a:ext cx="8305800" cy="792163"/>
          </a:xfrm>
        </p:spPr>
        <p:txBody>
          <a:bodyPr/>
          <a:lstStyle/>
          <a:p>
            <a:pPr eaLnBrk="1" hangingPunct="1"/>
            <a:r>
              <a:rPr lang="en-US" smtClean="0">
                <a:solidFill>
                  <a:srgbClr val="FF0000"/>
                </a:solidFill>
              </a:rPr>
              <a:t>LHC beam emittance measurements</a:t>
            </a:r>
            <a:endParaRPr lang="en-GB" smtClean="0">
              <a:solidFill>
                <a:srgbClr val="FF0000"/>
              </a:solidFill>
            </a:endParaRPr>
          </a:p>
        </p:txBody>
      </p:sp>
      <p:sp>
        <p:nvSpPr>
          <p:cNvPr id="32771" name="TextBox 4"/>
          <p:cNvSpPr txBox="1">
            <a:spLocks noChangeArrowheads="1"/>
          </p:cNvSpPr>
          <p:nvPr/>
        </p:nvSpPr>
        <p:spPr bwMode="auto">
          <a:xfrm>
            <a:off x="3581400" y="685800"/>
            <a:ext cx="1057275" cy="369888"/>
          </a:xfrm>
          <a:prstGeom prst="rect">
            <a:avLst/>
          </a:prstGeom>
          <a:noFill/>
          <a:ln w="9525">
            <a:noFill/>
            <a:miter lim="800000"/>
            <a:headEnd/>
            <a:tailEnd/>
          </a:ln>
        </p:spPr>
        <p:txBody>
          <a:bodyPr wrap="none">
            <a:spAutoFit/>
          </a:bodyPr>
          <a:lstStyle/>
          <a:p>
            <a:pPr algn="ctr" eaLnBrk="0" hangingPunct="0">
              <a:spcBef>
                <a:spcPct val="50000"/>
              </a:spcBef>
            </a:pPr>
            <a:r>
              <a:rPr lang="en-US" b="1"/>
              <a:t>BEAM 2</a:t>
            </a:r>
          </a:p>
        </p:txBody>
      </p:sp>
      <p:sp>
        <p:nvSpPr>
          <p:cNvPr id="32772" name="Rectangle 3"/>
          <p:cNvSpPr>
            <a:spLocks/>
          </p:cNvSpPr>
          <p:nvPr/>
        </p:nvSpPr>
        <p:spPr bwMode="auto">
          <a:xfrm>
            <a:off x="6464300" y="7766050"/>
            <a:ext cx="1917700" cy="381000"/>
          </a:xfrm>
          <a:prstGeom prst="rect">
            <a:avLst/>
          </a:prstGeom>
          <a:noFill/>
          <a:ln w="12700">
            <a:noFill/>
            <a:miter lim="800000"/>
            <a:headEnd/>
            <a:tailEnd/>
          </a:ln>
        </p:spPr>
        <p:txBody>
          <a:bodyPr wrap="none" lIns="0" tIns="0" rIns="0" bIns="0" anchor="ctr">
            <a:spAutoFit/>
          </a:bodyPr>
          <a:lstStyle/>
          <a:p>
            <a:pPr algn="ctr" eaLnBrk="0" hangingPunct="0">
              <a:spcBef>
                <a:spcPct val="50000"/>
              </a:spcBef>
            </a:pPr>
            <a:r>
              <a:rPr lang="en-US" sz="1800" b="1">
                <a:solidFill>
                  <a:srgbClr val="001F67"/>
                </a:solidFill>
                <a:latin typeface="Helvetica" pitchFamily="34" charset="0"/>
                <a:cs typeface="Helvetica" pitchFamily="34" charset="0"/>
                <a:sym typeface="Helvetica" pitchFamily="34" charset="0"/>
              </a:rPr>
              <a:t>scan on bunch 1</a:t>
            </a:r>
          </a:p>
        </p:txBody>
      </p:sp>
      <p:sp>
        <p:nvSpPr>
          <p:cNvPr id="32773" name="TextBox 12"/>
          <p:cNvSpPr txBox="1">
            <a:spLocks noChangeArrowheads="1"/>
          </p:cNvSpPr>
          <p:nvPr/>
        </p:nvSpPr>
        <p:spPr bwMode="auto">
          <a:xfrm>
            <a:off x="9144000" y="838200"/>
            <a:ext cx="46038" cy="369888"/>
          </a:xfrm>
          <a:prstGeom prst="rect">
            <a:avLst/>
          </a:prstGeom>
          <a:noFill/>
          <a:ln w="9525">
            <a:noFill/>
            <a:miter lim="800000"/>
            <a:headEnd/>
            <a:tailEnd/>
          </a:ln>
        </p:spPr>
        <p:txBody>
          <a:bodyPr>
            <a:spAutoFit/>
          </a:bodyPr>
          <a:lstStyle/>
          <a:p>
            <a:pPr algn="ctr" eaLnBrk="0" hangingPunct="0">
              <a:spcBef>
                <a:spcPct val="50000"/>
              </a:spcBef>
            </a:pPr>
            <a:endParaRPr lang="en-US"/>
          </a:p>
        </p:txBody>
      </p:sp>
      <p:sp>
        <p:nvSpPr>
          <p:cNvPr id="32774" name="Rectangle 3"/>
          <p:cNvSpPr>
            <a:spLocks/>
          </p:cNvSpPr>
          <p:nvPr/>
        </p:nvSpPr>
        <p:spPr bwMode="auto">
          <a:xfrm>
            <a:off x="5054600" y="5691188"/>
            <a:ext cx="3025775" cy="276225"/>
          </a:xfrm>
          <a:prstGeom prst="rect">
            <a:avLst/>
          </a:prstGeom>
          <a:noFill/>
          <a:ln w="12700">
            <a:noFill/>
            <a:miter lim="800000"/>
            <a:headEnd/>
            <a:tailEnd/>
          </a:ln>
        </p:spPr>
        <p:txBody>
          <a:bodyPr wrap="none" lIns="0" tIns="0" rIns="0" bIns="0" anchor="ctr">
            <a:spAutoFit/>
          </a:bodyPr>
          <a:lstStyle/>
          <a:p>
            <a:pPr algn="ctr" eaLnBrk="0" hangingPunct="0">
              <a:spcBef>
                <a:spcPct val="50000"/>
              </a:spcBef>
            </a:pPr>
            <a:r>
              <a:rPr lang="en-US" sz="1800" b="1">
                <a:solidFill>
                  <a:srgbClr val="001F67"/>
                </a:solidFill>
                <a:latin typeface="Helvetica" pitchFamily="34" charset="0"/>
                <a:cs typeface="Helvetica" pitchFamily="34" charset="0"/>
                <a:sym typeface="Helvetica" pitchFamily="34" charset="0"/>
              </a:rPr>
              <a:t>scan on </a:t>
            </a:r>
            <a:r>
              <a:rPr lang="en-US" b="1">
                <a:solidFill>
                  <a:srgbClr val="001F67"/>
                </a:solidFill>
                <a:latin typeface="Helvetica" pitchFamily="34" charset="0"/>
                <a:cs typeface="Helvetica" pitchFamily="34" charset="0"/>
                <a:sym typeface="Helvetica" pitchFamily="34" charset="0"/>
              </a:rPr>
              <a:t>last injected bunch</a:t>
            </a:r>
            <a:endParaRPr lang="en-US" sz="1800" b="1">
              <a:solidFill>
                <a:srgbClr val="001F67"/>
              </a:solidFill>
              <a:latin typeface="Helvetica" pitchFamily="34" charset="0"/>
              <a:cs typeface="Helvetica" pitchFamily="34" charset="0"/>
              <a:sym typeface="Helvetica" pitchFamily="34" charset="0"/>
            </a:endParaRPr>
          </a:p>
        </p:txBody>
      </p:sp>
      <p:sp>
        <p:nvSpPr>
          <p:cNvPr id="32775" name="Rectangle 4"/>
          <p:cNvSpPr>
            <a:spLocks/>
          </p:cNvSpPr>
          <p:nvPr/>
        </p:nvSpPr>
        <p:spPr bwMode="auto">
          <a:xfrm>
            <a:off x="5867400" y="3276600"/>
            <a:ext cx="2070100" cy="660400"/>
          </a:xfrm>
          <a:prstGeom prst="rect">
            <a:avLst/>
          </a:prstGeom>
          <a:noFill/>
          <a:ln w="12700">
            <a:noFill/>
            <a:miter lim="800000"/>
            <a:headEnd/>
            <a:tailEnd/>
          </a:ln>
        </p:spPr>
        <p:txBody>
          <a:bodyPr lIns="0" tIns="0" rIns="0" bIns="0" anchor="ctr"/>
          <a:lstStyle/>
          <a:p>
            <a:pPr algn="ctr" eaLnBrk="0" hangingPunct="0">
              <a:spcBef>
                <a:spcPct val="50000"/>
              </a:spcBef>
            </a:pPr>
            <a:r>
              <a:rPr lang="en-US" sz="1800" b="1">
                <a:solidFill>
                  <a:srgbClr val="001F67"/>
                </a:solidFill>
                <a:latin typeface="Helvetica" pitchFamily="34" charset="0"/>
                <a:cs typeface="Helvetica" pitchFamily="34" charset="0"/>
                <a:sym typeface="Helvetica" pitchFamily="34" charset="0"/>
              </a:rPr>
              <a:t>scan on </a:t>
            </a:r>
            <a:r>
              <a:rPr lang="en-US" b="1">
                <a:solidFill>
                  <a:srgbClr val="001F67"/>
                </a:solidFill>
                <a:latin typeface="Helvetica" pitchFamily="34" charset="0"/>
                <a:cs typeface="Helvetica" pitchFamily="34" charset="0"/>
                <a:sym typeface="Helvetica" pitchFamily="34" charset="0"/>
              </a:rPr>
              <a:t>bunch 1</a:t>
            </a:r>
          </a:p>
        </p:txBody>
      </p:sp>
      <p:sp>
        <p:nvSpPr>
          <p:cNvPr id="32776" name="Line 5"/>
          <p:cNvSpPr>
            <a:spLocks noChangeShapeType="1"/>
          </p:cNvSpPr>
          <p:nvPr/>
        </p:nvSpPr>
        <p:spPr bwMode="auto">
          <a:xfrm rot="10800000" flipH="1">
            <a:off x="6248400" y="3962400"/>
            <a:ext cx="241300" cy="381000"/>
          </a:xfrm>
          <a:prstGeom prst="line">
            <a:avLst/>
          </a:prstGeom>
          <a:noFill/>
          <a:ln w="38100">
            <a:solidFill>
              <a:schemeClr val="tx1"/>
            </a:solidFill>
            <a:miter lim="800000"/>
            <a:headEnd type="stealth" w="med" len="med"/>
            <a:tailEnd/>
          </a:ln>
        </p:spPr>
        <p:txBody>
          <a:bodyPr lIns="0" tIns="0" rIns="0" bIns="0"/>
          <a:lstStyle/>
          <a:p>
            <a:endParaRPr lang="en-US"/>
          </a:p>
        </p:txBody>
      </p:sp>
      <p:sp>
        <p:nvSpPr>
          <p:cNvPr id="32777" name="Line 6"/>
          <p:cNvSpPr>
            <a:spLocks noChangeShapeType="1"/>
          </p:cNvSpPr>
          <p:nvPr/>
        </p:nvSpPr>
        <p:spPr bwMode="auto">
          <a:xfrm>
            <a:off x="6172200" y="5181600"/>
            <a:ext cx="25400" cy="495300"/>
          </a:xfrm>
          <a:prstGeom prst="line">
            <a:avLst/>
          </a:prstGeom>
          <a:noFill/>
          <a:ln w="38100">
            <a:solidFill>
              <a:schemeClr val="tx1"/>
            </a:solidFill>
            <a:miter lim="800000"/>
            <a:headEnd type="stealth" w="med" len="med"/>
            <a:tailEnd/>
          </a:ln>
        </p:spPr>
        <p:txBody>
          <a:bodyPr lIns="0" tIns="0" rIns="0" bIns="0"/>
          <a:lstStyle/>
          <a:p>
            <a:endParaRPr lang="en-US"/>
          </a:p>
        </p:txBody>
      </p:sp>
      <p:sp>
        <p:nvSpPr>
          <p:cNvPr id="32778" name="Line 7"/>
          <p:cNvSpPr>
            <a:spLocks noChangeShapeType="1"/>
          </p:cNvSpPr>
          <p:nvPr/>
        </p:nvSpPr>
        <p:spPr bwMode="auto">
          <a:xfrm rot="10800000">
            <a:off x="6502400" y="4000500"/>
            <a:ext cx="241300" cy="317500"/>
          </a:xfrm>
          <a:prstGeom prst="line">
            <a:avLst/>
          </a:prstGeom>
          <a:noFill/>
          <a:ln w="38100">
            <a:solidFill>
              <a:schemeClr val="tx1"/>
            </a:solidFill>
            <a:miter lim="800000"/>
            <a:headEnd type="stealth" w="med" len="med"/>
            <a:tailEnd/>
          </a:ln>
        </p:spPr>
        <p:txBody>
          <a:bodyPr lIns="0" tIns="0" rIns="0" bIns="0"/>
          <a:lstStyle/>
          <a:p>
            <a:endParaRPr lang="en-US"/>
          </a:p>
        </p:txBody>
      </p:sp>
      <p:sp>
        <p:nvSpPr>
          <p:cNvPr id="32779" name="Line 8"/>
          <p:cNvSpPr>
            <a:spLocks noChangeShapeType="1"/>
          </p:cNvSpPr>
          <p:nvPr/>
        </p:nvSpPr>
        <p:spPr bwMode="auto">
          <a:xfrm flipH="1">
            <a:off x="6172200" y="5181600"/>
            <a:ext cx="495300" cy="520700"/>
          </a:xfrm>
          <a:prstGeom prst="line">
            <a:avLst/>
          </a:prstGeom>
          <a:noFill/>
          <a:ln w="38100">
            <a:solidFill>
              <a:schemeClr val="tx1"/>
            </a:solidFill>
            <a:miter lim="800000"/>
            <a:headEnd type="stealth" w="med" len="med"/>
            <a:tailEnd/>
          </a:ln>
        </p:spPr>
        <p:txBody>
          <a:bodyPr lIns="0" tIns="0" rIns="0" bIns="0"/>
          <a:lstStyle/>
          <a:p>
            <a:endParaRPr lang="en-US"/>
          </a:p>
        </p:txBody>
      </p:sp>
      <p:sp>
        <p:nvSpPr>
          <p:cNvPr id="32780" name="TextBox 13"/>
          <p:cNvSpPr txBox="1">
            <a:spLocks noChangeArrowheads="1"/>
          </p:cNvSpPr>
          <p:nvPr/>
        </p:nvSpPr>
        <p:spPr bwMode="auto">
          <a:xfrm>
            <a:off x="0" y="6457950"/>
            <a:ext cx="3776663" cy="400050"/>
          </a:xfrm>
          <a:prstGeom prst="rect">
            <a:avLst/>
          </a:prstGeom>
          <a:noFill/>
          <a:ln w="9525">
            <a:noFill/>
            <a:miter lim="800000"/>
            <a:headEnd/>
            <a:tailEnd/>
          </a:ln>
        </p:spPr>
        <p:txBody>
          <a:bodyPr wrap="none">
            <a:spAutoFit/>
          </a:bodyPr>
          <a:lstStyle/>
          <a:p>
            <a:pPr algn="ctr" eaLnBrk="0" hangingPunct="0">
              <a:spcBef>
                <a:spcPct val="50000"/>
              </a:spcBef>
            </a:pPr>
            <a:r>
              <a:rPr lang="en-US" b="1"/>
              <a:t>Courtesy Federico Roncarolo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2"/>
          <a:srcRect/>
          <a:stretch>
            <a:fillRect/>
          </a:stretch>
        </p:blipFill>
        <p:spPr bwMode="auto">
          <a:xfrm>
            <a:off x="304800" y="762000"/>
            <a:ext cx="8502650" cy="5765800"/>
          </a:xfrm>
          <a:prstGeom prst="rect">
            <a:avLst/>
          </a:prstGeom>
          <a:noFill/>
          <a:ln w="12700">
            <a:noFill/>
            <a:miter lim="800000"/>
            <a:headEnd/>
            <a:tailEnd/>
          </a:ln>
        </p:spPr>
      </p:pic>
      <p:sp>
        <p:nvSpPr>
          <p:cNvPr id="33794" name="TextBox 4"/>
          <p:cNvSpPr txBox="1">
            <a:spLocks noChangeArrowheads="1"/>
          </p:cNvSpPr>
          <p:nvPr/>
        </p:nvSpPr>
        <p:spPr bwMode="auto">
          <a:xfrm>
            <a:off x="3505200" y="762000"/>
            <a:ext cx="1057275" cy="369888"/>
          </a:xfrm>
          <a:prstGeom prst="rect">
            <a:avLst/>
          </a:prstGeom>
          <a:noFill/>
          <a:ln w="9525">
            <a:noFill/>
            <a:miter lim="800000"/>
            <a:headEnd/>
            <a:tailEnd/>
          </a:ln>
        </p:spPr>
        <p:txBody>
          <a:bodyPr wrap="none">
            <a:spAutoFit/>
          </a:bodyPr>
          <a:lstStyle/>
          <a:p>
            <a:pPr algn="ctr" eaLnBrk="0" hangingPunct="0">
              <a:spcBef>
                <a:spcPct val="50000"/>
              </a:spcBef>
            </a:pPr>
            <a:r>
              <a:rPr lang="en-US" b="1"/>
              <a:t>BEAM 1</a:t>
            </a:r>
          </a:p>
        </p:txBody>
      </p:sp>
      <p:sp>
        <p:nvSpPr>
          <p:cNvPr id="33795" name="Rectangle 3"/>
          <p:cNvSpPr>
            <a:spLocks/>
          </p:cNvSpPr>
          <p:nvPr/>
        </p:nvSpPr>
        <p:spPr bwMode="auto">
          <a:xfrm>
            <a:off x="6464300" y="7766050"/>
            <a:ext cx="1917700" cy="381000"/>
          </a:xfrm>
          <a:prstGeom prst="rect">
            <a:avLst/>
          </a:prstGeom>
          <a:noFill/>
          <a:ln w="12700">
            <a:noFill/>
            <a:miter lim="800000"/>
            <a:headEnd/>
            <a:tailEnd/>
          </a:ln>
        </p:spPr>
        <p:txBody>
          <a:bodyPr wrap="none" lIns="0" tIns="0" rIns="0" bIns="0" anchor="ctr">
            <a:spAutoFit/>
          </a:bodyPr>
          <a:lstStyle/>
          <a:p>
            <a:pPr algn="ctr" eaLnBrk="0" hangingPunct="0">
              <a:spcBef>
                <a:spcPct val="50000"/>
              </a:spcBef>
            </a:pPr>
            <a:r>
              <a:rPr lang="en-US" sz="1800" b="1">
                <a:solidFill>
                  <a:srgbClr val="001F67"/>
                </a:solidFill>
                <a:latin typeface="Helvetica" pitchFamily="34" charset="0"/>
                <a:cs typeface="Helvetica" pitchFamily="34" charset="0"/>
                <a:sym typeface="Helvetica" pitchFamily="34" charset="0"/>
              </a:rPr>
              <a:t>scan on bunch 1</a:t>
            </a:r>
          </a:p>
        </p:txBody>
      </p:sp>
      <p:sp>
        <p:nvSpPr>
          <p:cNvPr id="33796" name="TextBox 12"/>
          <p:cNvSpPr txBox="1">
            <a:spLocks noChangeArrowheads="1"/>
          </p:cNvSpPr>
          <p:nvPr/>
        </p:nvSpPr>
        <p:spPr bwMode="auto">
          <a:xfrm>
            <a:off x="9144000" y="838200"/>
            <a:ext cx="46038" cy="369888"/>
          </a:xfrm>
          <a:prstGeom prst="rect">
            <a:avLst/>
          </a:prstGeom>
          <a:noFill/>
          <a:ln w="9525">
            <a:noFill/>
            <a:miter lim="800000"/>
            <a:headEnd/>
            <a:tailEnd/>
          </a:ln>
        </p:spPr>
        <p:txBody>
          <a:bodyPr>
            <a:spAutoFit/>
          </a:bodyPr>
          <a:lstStyle/>
          <a:p>
            <a:pPr algn="ctr" eaLnBrk="0" hangingPunct="0">
              <a:spcBef>
                <a:spcPct val="50000"/>
              </a:spcBef>
            </a:pPr>
            <a:endParaRPr lang="en-US"/>
          </a:p>
        </p:txBody>
      </p:sp>
      <p:sp>
        <p:nvSpPr>
          <p:cNvPr id="33797" name="TextBox 13"/>
          <p:cNvSpPr txBox="1">
            <a:spLocks noChangeArrowheads="1"/>
          </p:cNvSpPr>
          <p:nvPr/>
        </p:nvSpPr>
        <p:spPr bwMode="auto">
          <a:xfrm>
            <a:off x="0" y="6457950"/>
            <a:ext cx="3776663" cy="400050"/>
          </a:xfrm>
          <a:prstGeom prst="rect">
            <a:avLst/>
          </a:prstGeom>
          <a:noFill/>
          <a:ln w="9525">
            <a:noFill/>
            <a:miter lim="800000"/>
            <a:headEnd/>
            <a:tailEnd/>
          </a:ln>
        </p:spPr>
        <p:txBody>
          <a:bodyPr wrap="none">
            <a:spAutoFit/>
          </a:bodyPr>
          <a:lstStyle/>
          <a:p>
            <a:pPr algn="ctr" eaLnBrk="0" hangingPunct="0">
              <a:spcBef>
                <a:spcPct val="50000"/>
              </a:spcBef>
            </a:pPr>
            <a:r>
              <a:rPr lang="en-US" b="1"/>
              <a:t>Courtesy Federico Roncarolo</a:t>
            </a:r>
          </a:p>
        </p:txBody>
      </p:sp>
      <p:sp>
        <p:nvSpPr>
          <p:cNvPr id="33798" name="Title 2"/>
          <p:cNvSpPr>
            <a:spLocks noGrp="1"/>
          </p:cNvSpPr>
          <p:nvPr>
            <p:ph type="title"/>
          </p:nvPr>
        </p:nvSpPr>
        <p:spPr>
          <a:xfrm>
            <a:off x="838200" y="0"/>
            <a:ext cx="8305800" cy="792163"/>
          </a:xfrm>
        </p:spPr>
        <p:txBody>
          <a:bodyPr/>
          <a:lstStyle/>
          <a:p>
            <a:pPr eaLnBrk="1" hangingPunct="1"/>
            <a:r>
              <a:rPr lang="en-US" smtClean="0">
                <a:solidFill>
                  <a:srgbClr val="FF0000"/>
                </a:solidFill>
              </a:rPr>
              <a:t>LHC beam emittance measurements</a:t>
            </a:r>
            <a:endParaRPr lang="en-GB" smtClean="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3"/>
          <p:cNvSpPr>
            <a:spLocks noGrp="1"/>
          </p:cNvSpPr>
          <p:nvPr>
            <p:ph type="body" sz="half" idx="10"/>
          </p:nvPr>
        </p:nvSpPr>
        <p:spPr>
          <a:xfrm>
            <a:off x="152400" y="908050"/>
            <a:ext cx="8991600" cy="5791200"/>
          </a:xfrm>
        </p:spPr>
        <p:txBody>
          <a:bodyPr/>
          <a:lstStyle/>
          <a:p>
            <a:pPr marL="274320" lvl="1" eaLnBrk="1" hangingPunct="1">
              <a:lnSpc>
                <a:spcPct val="90000"/>
              </a:lnSpc>
              <a:spcBef>
                <a:spcPts val="1200"/>
              </a:spcBef>
              <a:defRPr/>
            </a:pPr>
            <a:r>
              <a:rPr lang="en-US" sz="2400" dirty="0" smtClean="0"/>
              <a:t>LHC injection protection devices – </a:t>
            </a:r>
            <a:r>
              <a:rPr lang="en-US" dirty="0" smtClean="0"/>
              <a:t>Brennan Goddard</a:t>
            </a:r>
          </a:p>
          <a:p>
            <a:pPr marL="274320" lvl="1" eaLnBrk="1" hangingPunct="1">
              <a:lnSpc>
                <a:spcPct val="90000"/>
              </a:lnSpc>
              <a:spcBef>
                <a:spcPts val="1200"/>
              </a:spcBef>
              <a:buFont typeface="Wingdings" pitchFamily="2" charset="2"/>
              <a:buNone/>
              <a:defRPr/>
            </a:pPr>
            <a:r>
              <a:rPr lang="en-US" sz="2200" dirty="0" smtClean="0"/>
              <a:t>	</a:t>
            </a:r>
            <a:r>
              <a:rPr lang="en-US" sz="2200" dirty="0" smtClean="0">
                <a:solidFill>
                  <a:schemeClr val="tx1"/>
                </a:solidFill>
              </a:rPr>
              <a:t>TDI settings verification as a function of TCP setting. </a:t>
            </a:r>
            <a:br>
              <a:rPr lang="en-US" sz="2200" dirty="0" smtClean="0">
                <a:solidFill>
                  <a:schemeClr val="tx1"/>
                </a:solidFill>
              </a:rPr>
            </a:br>
            <a:r>
              <a:rPr lang="en-US" sz="2200" dirty="0" smtClean="0">
                <a:solidFill>
                  <a:schemeClr val="tx1"/>
                </a:solidFill>
              </a:rPr>
              <a:t>Data to be fully </a:t>
            </a:r>
            <a:r>
              <a:rPr lang="en-US" sz="2200" dirty="0" err="1" smtClean="0">
                <a:solidFill>
                  <a:schemeClr val="tx1"/>
                </a:solidFill>
              </a:rPr>
              <a:t>analysed</a:t>
            </a:r>
            <a:r>
              <a:rPr lang="en-US" sz="2200" dirty="0" smtClean="0">
                <a:solidFill>
                  <a:schemeClr val="tx1"/>
                </a:solidFill>
              </a:rPr>
              <a:t> for B1- For B2 TDI scan repeated with the offsets found in previous measurements: results coherent with earlier findings.</a:t>
            </a:r>
          </a:p>
          <a:p>
            <a:pPr marL="274320" lvl="1" eaLnBrk="1" hangingPunct="1">
              <a:lnSpc>
                <a:spcPct val="90000"/>
              </a:lnSpc>
              <a:spcBef>
                <a:spcPts val="1200"/>
              </a:spcBef>
              <a:defRPr/>
            </a:pPr>
            <a:r>
              <a:rPr lang="en-US" sz="2400" dirty="0" smtClean="0"/>
              <a:t>Tail scans in TI 2 – </a:t>
            </a:r>
            <a:r>
              <a:rPr lang="en-US" dirty="0" err="1" smtClean="0"/>
              <a:t>Chiara</a:t>
            </a:r>
            <a:r>
              <a:rPr lang="en-US" dirty="0" smtClean="0"/>
              <a:t> </a:t>
            </a:r>
            <a:r>
              <a:rPr lang="en-US" dirty="0" err="1" smtClean="0"/>
              <a:t>Bracco</a:t>
            </a:r>
            <a:endParaRPr lang="en-US" sz="2400" dirty="0" smtClean="0"/>
          </a:p>
          <a:p>
            <a:pPr eaLnBrk="1" hangingPunct="1">
              <a:lnSpc>
                <a:spcPct val="90000"/>
              </a:lnSpc>
              <a:spcBef>
                <a:spcPts val="600"/>
              </a:spcBef>
              <a:buFont typeface="Wingdings" pitchFamily="2" charset="2"/>
              <a:buNone/>
              <a:defRPr/>
            </a:pPr>
            <a:r>
              <a:rPr lang="en-US" sz="2200" dirty="0" smtClean="0"/>
              <a:t>	Tail scan performed for two collimators upstream of the TED with nominal bunch, with and without SPS beam scraping.</a:t>
            </a:r>
          </a:p>
          <a:p>
            <a:pPr eaLnBrk="1" hangingPunct="1">
              <a:lnSpc>
                <a:spcPct val="90000"/>
              </a:lnSpc>
              <a:spcBef>
                <a:spcPts val="0"/>
              </a:spcBef>
              <a:buFont typeface="Wingdings" pitchFamily="2" charset="2"/>
              <a:buNone/>
              <a:defRPr/>
            </a:pPr>
            <a:r>
              <a:rPr lang="en-US" sz="2200" dirty="0" smtClean="0"/>
              <a:t>	Showing tails in H, with about 2% of the beam outside 4.5 sigma, coming from blowups in the SPS (losing at TCDI with large </a:t>
            </a:r>
            <a:r>
              <a:rPr lang="en-US" sz="2200" dirty="0" err="1" smtClean="0"/>
              <a:t>Dx</a:t>
            </a:r>
            <a:r>
              <a:rPr lang="en-US" sz="2200" dirty="0" smtClean="0"/>
              <a:t>)</a:t>
            </a:r>
            <a:endParaRPr lang="en-GB" sz="2200" dirty="0" smtClean="0">
              <a:sym typeface="Wingdings" pitchFamily="2" charset="2"/>
            </a:endParaRPr>
          </a:p>
          <a:p>
            <a:pPr lvl="1" eaLnBrk="1" hangingPunct="1">
              <a:lnSpc>
                <a:spcPct val="90000"/>
              </a:lnSpc>
              <a:buFont typeface="Wingdings" pitchFamily="2" charset="2"/>
              <a:buNone/>
              <a:defRPr/>
            </a:pPr>
            <a:endParaRPr lang="en-GB" sz="2400" dirty="0" smtClean="0">
              <a:sym typeface="Wingdings" pitchFamily="2" charset="2"/>
            </a:endParaRPr>
          </a:p>
          <a:p>
            <a:pPr lvl="1" eaLnBrk="1" hangingPunct="1">
              <a:lnSpc>
                <a:spcPct val="90000"/>
              </a:lnSpc>
              <a:defRPr/>
            </a:pPr>
            <a:endParaRPr lang="en-GB" sz="2400" dirty="0" smtClean="0">
              <a:sym typeface="Wingdings" pitchFamily="2" charset="2"/>
            </a:endParaRPr>
          </a:p>
        </p:txBody>
      </p:sp>
      <p:pic>
        <p:nvPicPr>
          <p:cNvPr id="34818" name="Picture 4" descr="http://elogbook/eLogbook/attach_reader?attach_id=1090033"/>
          <p:cNvPicPr>
            <a:picLocks noChangeAspect="1" noChangeArrowheads="1"/>
          </p:cNvPicPr>
          <p:nvPr/>
        </p:nvPicPr>
        <p:blipFill>
          <a:blip r:embed="rId2"/>
          <a:srcRect/>
          <a:stretch>
            <a:fillRect/>
          </a:stretch>
        </p:blipFill>
        <p:spPr bwMode="auto">
          <a:xfrm>
            <a:off x="503238" y="4511675"/>
            <a:ext cx="3889375" cy="2346325"/>
          </a:xfrm>
          <a:prstGeom prst="rect">
            <a:avLst/>
          </a:prstGeom>
          <a:noFill/>
          <a:ln w="9525">
            <a:noFill/>
            <a:miter lim="800000"/>
            <a:headEnd/>
            <a:tailEnd/>
          </a:ln>
        </p:spPr>
      </p:pic>
      <p:pic>
        <p:nvPicPr>
          <p:cNvPr id="34819" name="Picture 2" descr="http://elogbook/eLogbook/attach_reader?attach_id=1090034"/>
          <p:cNvPicPr>
            <a:picLocks noChangeAspect="1" noChangeArrowheads="1"/>
          </p:cNvPicPr>
          <p:nvPr/>
        </p:nvPicPr>
        <p:blipFill>
          <a:blip r:embed="rId3"/>
          <a:srcRect/>
          <a:stretch>
            <a:fillRect/>
          </a:stretch>
        </p:blipFill>
        <p:spPr bwMode="auto">
          <a:xfrm>
            <a:off x="4643438" y="4513263"/>
            <a:ext cx="3887787" cy="2344737"/>
          </a:xfrm>
          <a:prstGeom prst="rect">
            <a:avLst/>
          </a:prstGeom>
          <a:noFill/>
          <a:ln w="9525">
            <a:noFill/>
            <a:miter lim="800000"/>
            <a:headEnd/>
            <a:tailEnd/>
          </a:ln>
        </p:spPr>
      </p:pic>
      <p:sp>
        <p:nvSpPr>
          <p:cNvPr id="34820" name="Title 2"/>
          <p:cNvSpPr>
            <a:spLocks noGrp="1"/>
          </p:cNvSpPr>
          <p:nvPr>
            <p:ph type="title"/>
          </p:nvPr>
        </p:nvSpPr>
        <p:spPr/>
        <p:txBody>
          <a:bodyPr/>
          <a:lstStyle/>
          <a:p>
            <a:pPr eaLnBrk="1" hangingPunct="1"/>
            <a:r>
              <a:rPr lang="en-GB" sz="2800" smtClean="0"/>
              <a:t>Preparation towards &gt; 1e12 p /beam 450 GeV</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2"/>
          <p:cNvSpPr>
            <a:spLocks noGrp="1"/>
          </p:cNvSpPr>
          <p:nvPr>
            <p:ph type="title"/>
          </p:nvPr>
        </p:nvSpPr>
        <p:spPr>
          <a:xfrm>
            <a:off x="611188" y="0"/>
            <a:ext cx="8353425" cy="549275"/>
          </a:xfrm>
        </p:spPr>
        <p:txBody>
          <a:bodyPr/>
          <a:lstStyle/>
          <a:p>
            <a:pPr eaLnBrk="1" hangingPunct="1"/>
            <a:r>
              <a:rPr lang="en-GB" sz="2800" smtClean="0"/>
              <a:t>Tails in TLs</a:t>
            </a:r>
          </a:p>
        </p:txBody>
      </p:sp>
      <p:sp>
        <p:nvSpPr>
          <p:cNvPr id="35842" name="Text Placeholder 3"/>
          <p:cNvSpPr>
            <a:spLocks noGrp="1"/>
          </p:cNvSpPr>
          <p:nvPr>
            <p:ph type="body" sz="half" idx="10"/>
          </p:nvPr>
        </p:nvSpPr>
        <p:spPr>
          <a:xfrm>
            <a:off x="152400" y="620713"/>
            <a:ext cx="8991600" cy="1152525"/>
          </a:xfrm>
        </p:spPr>
        <p:txBody>
          <a:bodyPr/>
          <a:lstStyle/>
          <a:p>
            <a:pPr eaLnBrk="1" hangingPunct="1">
              <a:lnSpc>
                <a:spcPct val="90000"/>
              </a:lnSpc>
              <a:buFont typeface="Wingdings" pitchFamily="2" charset="2"/>
              <a:buNone/>
            </a:pPr>
            <a:r>
              <a:rPr lang="en-US" sz="2200" smtClean="0"/>
              <a:t>V profile is cleaner, even without scraping in SPS</a:t>
            </a:r>
          </a:p>
          <a:p>
            <a:pPr eaLnBrk="1" hangingPunct="1">
              <a:lnSpc>
                <a:spcPct val="90000"/>
              </a:lnSpc>
              <a:spcBef>
                <a:spcPts val="600"/>
              </a:spcBef>
              <a:buFont typeface="Wingdings" pitchFamily="2" charset="2"/>
              <a:buNone/>
            </a:pPr>
            <a:r>
              <a:rPr lang="en-US" sz="2200" smtClean="0">
                <a:sym typeface="Wingdings" pitchFamily="2" charset="2"/>
              </a:rPr>
              <a:t> likely </a:t>
            </a:r>
            <a:r>
              <a:rPr lang="en-US" sz="2200" smtClean="0"/>
              <a:t>to need scraping operational in the H plane if this cannot be improved</a:t>
            </a:r>
            <a:endParaRPr lang="en-GB" sz="2200" smtClean="0">
              <a:sym typeface="Wingdings" pitchFamily="2" charset="2"/>
            </a:endParaRPr>
          </a:p>
        </p:txBody>
      </p:sp>
      <p:pic>
        <p:nvPicPr>
          <p:cNvPr id="35843" name="Picture 4" descr="http://elogbook/eLogbook/attach_reader?attach_id=1090033"/>
          <p:cNvPicPr>
            <a:picLocks noChangeAspect="1" noChangeArrowheads="1"/>
          </p:cNvPicPr>
          <p:nvPr/>
        </p:nvPicPr>
        <p:blipFill>
          <a:blip r:embed="rId2"/>
          <a:srcRect/>
          <a:stretch>
            <a:fillRect/>
          </a:stretch>
        </p:blipFill>
        <p:spPr bwMode="auto">
          <a:xfrm>
            <a:off x="0" y="1636713"/>
            <a:ext cx="4883150" cy="2946400"/>
          </a:xfrm>
          <a:prstGeom prst="rect">
            <a:avLst/>
          </a:prstGeom>
          <a:noFill/>
          <a:ln w="9525">
            <a:noFill/>
            <a:miter lim="800000"/>
            <a:headEnd/>
            <a:tailEnd/>
          </a:ln>
        </p:spPr>
      </p:pic>
      <p:pic>
        <p:nvPicPr>
          <p:cNvPr id="35844" name="Picture 4" descr="http://elogbook/eLogbook/attach_reader?attach_id=1090031"/>
          <p:cNvPicPr>
            <a:picLocks noChangeAspect="1" noChangeArrowheads="1"/>
          </p:cNvPicPr>
          <p:nvPr/>
        </p:nvPicPr>
        <p:blipFill>
          <a:blip r:embed="rId3"/>
          <a:srcRect/>
          <a:stretch>
            <a:fillRect/>
          </a:stretch>
        </p:blipFill>
        <p:spPr bwMode="auto">
          <a:xfrm>
            <a:off x="4343400" y="1628775"/>
            <a:ext cx="4894263"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Placeholder 3"/>
          <p:cNvSpPr>
            <a:spLocks noGrp="1"/>
          </p:cNvSpPr>
          <p:nvPr>
            <p:ph type="body" sz="half" idx="10"/>
          </p:nvPr>
        </p:nvSpPr>
        <p:spPr>
          <a:xfrm>
            <a:off x="152400" y="692150"/>
            <a:ext cx="8991600" cy="5791200"/>
          </a:xfrm>
        </p:spPr>
        <p:txBody>
          <a:bodyPr/>
          <a:lstStyle/>
          <a:p>
            <a:pPr marL="273050" lvl="1" eaLnBrk="1" hangingPunct="1">
              <a:lnSpc>
                <a:spcPct val="90000"/>
              </a:lnSpc>
              <a:spcBef>
                <a:spcPts val="1200"/>
              </a:spcBef>
            </a:pPr>
            <a:r>
              <a:rPr lang="en-US" sz="2400" smtClean="0"/>
              <a:t>Trajectory consolidation in TI 2 and TI 8 </a:t>
            </a:r>
            <a:r>
              <a:rPr lang="en-GB" smtClean="0">
                <a:sym typeface="Wingdings" pitchFamily="2" charset="2"/>
              </a:rPr>
              <a:t>- Brennan, Chiara, Malika, Volker, Kajetan</a:t>
            </a:r>
          </a:p>
          <a:p>
            <a:pPr eaLnBrk="1" hangingPunct="1">
              <a:lnSpc>
                <a:spcPct val="90000"/>
              </a:lnSpc>
              <a:spcBef>
                <a:spcPct val="0"/>
              </a:spcBef>
              <a:buFont typeface="Wingdings" pitchFamily="2" charset="2"/>
              <a:buNone/>
            </a:pPr>
            <a:r>
              <a:rPr lang="en-GB" smtClean="0">
                <a:sym typeface="Wingdings" pitchFamily="2" charset="2"/>
              </a:rPr>
              <a:t>	Performed TI 2 bare corrections  allowed removing most of the correctors which have been added over the weeks wrt to May orbit reference</a:t>
            </a:r>
          </a:p>
          <a:p>
            <a:pPr eaLnBrk="1" hangingPunct="1">
              <a:lnSpc>
                <a:spcPct val="90000"/>
              </a:lnSpc>
              <a:spcBef>
                <a:spcPct val="0"/>
              </a:spcBef>
              <a:buFont typeface="Wingdings" pitchFamily="2" charset="2"/>
              <a:buNone/>
            </a:pPr>
            <a:r>
              <a:rPr lang="en-GB" smtClean="0">
                <a:sym typeface="Wingdings" pitchFamily="2" charset="2"/>
              </a:rPr>
              <a:t>	Corrected the injection oscillations into the LHC, minimising kicker strengths and overall trajectory</a:t>
            </a:r>
          </a:p>
          <a:p>
            <a:pPr eaLnBrk="1" hangingPunct="1">
              <a:lnSpc>
                <a:spcPct val="90000"/>
              </a:lnSpc>
              <a:spcBef>
                <a:spcPct val="0"/>
              </a:spcBef>
              <a:buFont typeface="Wingdings" pitchFamily="2" charset="2"/>
              <a:buNone/>
            </a:pPr>
            <a:endParaRPr lang="en-GB" smtClean="0">
              <a:sym typeface="Wingdings" pitchFamily="2" charset="2"/>
            </a:endParaRPr>
          </a:p>
          <a:p>
            <a:pPr eaLnBrk="1" hangingPunct="1">
              <a:lnSpc>
                <a:spcPct val="90000"/>
              </a:lnSpc>
              <a:buFont typeface="Wingdings" pitchFamily="2" charset="2"/>
              <a:buNone/>
            </a:pPr>
            <a:r>
              <a:rPr lang="en-GB" smtClean="0">
                <a:sym typeface="Wingdings" pitchFamily="2" charset="2"/>
              </a:rPr>
              <a:t>	Same done for TI 8 trajectory</a:t>
            </a:r>
          </a:p>
          <a:p>
            <a:pPr eaLnBrk="1" hangingPunct="1">
              <a:lnSpc>
                <a:spcPct val="90000"/>
              </a:lnSpc>
              <a:buFont typeface="Wingdings" pitchFamily="2" charset="2"/>
              <a:buNone/>
            </a:pPr>
            <a:r>
              <a:rPr lang="en-GB" smtClean="0">
                <a:sym typeface="Wingdings" pitchFamily="2" charset="2"/>
              </a:rPr>
              <a:t>		 suspicion on the sign of BPMI87804 (both planes),  confirmed by kick response measurements in both planes (</a:t>
            </a:r>
            <a:r>
              <a:rPr lang="en-GB" sz="2000" smtClean="0">
                <a:sym typeface="Wingdings" pitchFamily="2" charset="2"/>
              </a:rPr>
              <a:t>red model – blue measurements</a:t>
            </a:r>
            <a:r>
              <a:rPr lang="en-GB" smtClean="0">
                <a:sym typeface="Wingdings" pitchFamily="2" charset="2"/>
              </a:rPr>
              <a:t>). </a:t>
            </a:r>
            <a:r>
              <a:rPr lang="en-US" smtClean="0"/>
              <a:t>BPMIH.87904 is also suspicious (plane inverted?)</a:t>
            </a:r>
            <a:endParaRPr lang="en-GB" smtClean="0">
              <a:sym typeface="Wingdings" pitchFamily="2" charset="2"/>
            </a:endParaRPr>
          </a:p>
          <a:p>
            <a:pPr eaLnBrk="1" hangingPunct="1">
              <a:lnSpc>
                <a:spcPct val="90000"/>
              </a:lnSpc>
              <a:spcBef>
                <a:spcPct val="0"/>
              </a:spcBef>
              <a:buFont typeface="Wingdings" pitchFamily="2" charset="2"/>
              <a:buNone/>
            </a:pPr>
            <a:endParaRPr lang="en-GB" smtClean="0">
              <a:sym typeface="Wingdings" pitchFamily="2" charset="2"/>
            </a:endParaRPr>
          </a:p>
          <a:p>
            <a:pPr eaLnBrk="1" hangingPunct="1">
              <a:lnSpc>
                <a:spcPct val="90000"/>
              </a:lnSpc>
              <a:spcBef>
                <a:spcPct val="0"/>
              </a:spcBef>
              <a:buFont typeface="Wingdings" pitchFamily="2" charset="2"/>
              <a:buNone/>
            </a:pPr>
            <a:r>
              <a:rPr lang="en-GB" smtClean="0">
                <a:solidFill>
                  <a:srgbClr val="FF0000"/>
                </a:solidFill>
                <a:sym typeface="Wingdings" pitchFamily="2" charset="2"/>
              </a:rPr>
              <a:t>TI 2 and TI 8:</a:t>
            </a:r>
          </a:p>
          <a:p>
            <a:pPr eaLnBrk="1" hangingPunct="1">
              <a:lnSpc>
                <a:spcPct val="90000"/>
              </a:lnSpc>
              <a:spcBef>
                <a:spcPct val="0"/>
              </a:spcBef>
              <a:buFont typeface="Wingdings" pitchFamily="2" charset="2"/>
              <a:buNone/>
            </a:pPr>
            <a:r>
              <a:rPr lang="en-GB" smtClean="0">
                <a:solidFill>
                  <a:srgbClr val="FF0000"/>
                </a:solidFill>
                <a:sym typeface="Wingdings" pitchFamily="2" charset="2"/>
              </a:rPr>
              <a:t>Stored new trajectory </a:t>
            </a:r>
          </a:p>
          <a:p>
            <a:pPr eaLnBrk="1" hangingPunct="1">
              <a:lnSpc>
                <a:spcPct val="90000"/>
              </a:lnSpc>
              <a:spcBef>
                <a:spcPct val="0"/>
              </a:spcBef>
              <a:buFont typeface="Wingdings" pitchFamily="2" charset="2"/>
              <a:buNone/>
            </a:pPr>
            <a:r>
              <a:rPr lang="en-GB" smtClean="0">
                <a:solidFill>
                  <a:srgbClr val="FF0000"/>
                </a:solidFill>
                <a:sym typeface="Wingdings" pitchFamily="2" charset="2"/>
              </a:rPr>
              <a:t>in the reference catalogue</a:t>
            </a:r>
          </a:p>
          <a:p>
            <a:pPr eaLnBrk="1" hangingPunct="1">
              <a:lnSpc>
                <a:spcPct val="90000"/>
              </a:lnSpc>
              <a:spcBef>
                <a:spcPct val="0"/>
              </a:spcBef>
              <a:buFont typeface="Wingdings" pitchFamily="2" charset="2"/>
              <a:buNone/>
            </a:pPr>
            <a:endParaRPr lang="en-US" smtClean="0"/>
          </a:p>
        </p:txBody>
      </p:sp>
      <p:pic>
        <p:nvPicPr>
          <p:cNvPr id="36866" name="Picture 2" descr="http://elogbook/eLogbook/attach_reader?attach_id=1090107"/>
          <p:cNvPicPr>
            <a:picLocks noChangeAspect="1" noChangeArrowheads="1"/>
          </p:cNvPicPr>
          <p:nvPr/>
        </p:nvPicPr>
        <p:blipFill>
          <a:blip r:embed="rId2"/>
          <a:srcRect t="42500"/>
          <a:stretch>
            <a:fillRect/>
          </a:stretch>
        </p:blipFill>
        <p:spPr bwMode="auto">
          <a:xfrm>
            <a:off x="3946525" y="4797425"/>
            <a:ext cx="5197475" cy="1844675"/>
          </a:xfrm>
          <a:prstGeom prst="rect">
            <a:avLst/>
          </a:prstGeom>
          <a:noFill/>
          <a:ln w="9525">
            <a:noFill/>
            <a:miter lim="800000"/>
            <a:headEnd/>
            <a:tailEnd/>
          </a:ln>
        </p:spPr>
      </p:pic>
      <p:sp>
        <p:nvSpPr>
          <p:cNvPr id="6" name="Title 2"/>
          <p:cNvSpPr txBox="1">
            <a:spLocks/>
          </p:cNvSpPr>
          <p:nvPr/>
        </p:nvSpPr>
        <p:spPr bwMode="auto">
          <a:xfrm>
            <a:off x="755650" y="0"/>
            <a:ext cx="8229600" cy="523875"/>
          </a:xfrm>
          <a:prstGeom prst="rect">
            <a:avLst/>
          </a:prstGeom>
          <a:noFill/>
          <a:ln w="9525">
            <a:noFill/>
            <a:miter lim="800000"/>
            <a:headEnd/>
            <a:tailEnd/>
          </a:ln>
          <a:effectLst/>
        </p:spPr>
        <p:txBody>
          <a:bodyPr anchor="ctr"/>
          <a:lstStyle/>
          <a:p>
            <a:pPr>
              <a:defRPr/>
            </a:pPr>
            <a:r>
              <a:rPr lang="en-GB" sz="2800" kern="0" dirty="0">
                <a:latin typeface="+mj-lt"/>
                <a:ea typeface="+mj-ea"/>
                <a:cs typeface="+mj-cs"/>
              </a:rPr>
              <a:t>Preparation towards &gt; 1e12 p /beam 450 </a:t>
            </a:r>
            <a:r>
              <a:rPr lang="en-GB" sz="2800" kern="0" dirty="0" err="1">
                <a:latin typeface="+mj-lt"/>
                <a:ea typeface="+mj-ea"/>
                <a:cs typeface="+mj-cs"/>
              </a:rPr>
              <a:t>GeV</a:t>
            </a:r>
            <a:endParaRPr lang="en-GB" sz="2800" kern="0" dirty="0">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3"/>
          <p:cNvSpPr>
            <a:spLocks noGrp="1"/>
          </p:cNvSpPr>
          <p:nvPr>
            <p:ph type="body" sz="half" idx="10"/>
          </p:nvPr>
        </p:nvSpPr>
        <p:spPr>
          <a:xfrm>
            <a:off x="152400" y="836613"/>
            <a:ext cx="8991600" cy="5791200"/>
          </a:xfrm>
        </p:spPr>
        <p:txBody>
          <a:bodyPr/>
          <a:lstStyle/>
          <a:p>
            <a:pPr marL="273050" lvl="1" eaLnBrk="1" hangingPunct="1">
              <a:lnSpc>
                <a:spcPct val="90000"/>
              </a:lnSpc>
              <a:spcBef>
                <a:spcPts val="1200"/>
              </a:spcBef>
            </a:pPr>
            <a:r>
              <a:rPr lang="en-US" sz="2400" smtClean="0"/>
              <a:t>Re-centering of the TL collimators in TI 2 and TI 8</a:t>
            </a:r>
          </a:p>
          <a:p>
            <a:pPr eaLnBrk="1" hangingPunct="1">
              <a:lnSpc>
                <a:spcPct val="90000"/>
              </a:lnSpc>
              <a:buFont typeface="Wingdings" pitchFamily="2" charset="2"/>
              <a:buNone/>
            </a:pPr>
            <a:r>
              <a:rPr lang="en-GB" smtClean="0">
                <a:sym typeface="Wingdings" pitchFamily="2" charset="2"/>
              </a:rPr>
              <a:t>	</a:t>
            </a:r>
            <a:r>
              <a:rPr lang="en-GB" b="1" smtClean="0">
                <a:sym typeface="Wingdings" pitchFamily="2" charset="2"/>
              </a:rPr>
              <a:t>7 collimator setting-up in TI 2 [6 in TI 8] </a:t>
            </a:r>
            <a:r>
              <a:rPr lang="en-US" smtClean="0"/>
              <a:t>around the new trajectory. </a:t>
            </a:r>
          </a:p>
          <a:p>
            <a:pPr eaLnBrk="1" hangingPunct="1">
              <a:lnSpc>
                <a:spcPct val="90000"/>
              </a:lnSpc>
              <a:buFont typeface="Wingdings" pitchFamily="2" charset="2"/>
              <a:buNone/>
            </a:pPr>
            <a:r>
              <a:rPr lang="en-US" smtClean="0"/>
              <a:t>	Scanned and re-centred all devices using the nominal +/- 4.5 sigma gaps. New settings deployed and trimmed into the beam process; position thresholds to do. </a:t>
            </a:r>
          </a:p>
          <a:p>
            <a:pPr eaLnBrk="1" hangingPunct="1">
              <a:lnSpc>
                <a:spcPct val="90000"/>
              </a:lnSpc>
              <a:spcBef>
                <a:spcPts val="1200"/>
              </a:spcBef>
              <a:buFont typeface="Wingdings" pitchFamily="2" charset="2"/>
              <a:buNone/>
            </a:pPr>
            <a:r>
              <a:rPr lang="en-US" smtClean="0"/>
              <a:t>	Losses seen at first over-injection - x5 over threshold on TCTVB only (all other losses OK). Subsequent injections of nominal bunches below BLM threshold.</a:t>
            </a:r>
          </a:p>
          <a:p>
            <a:pPr eaLnBrk="1" hangingPunct="1">
              <a:lnSpc>
                <a:spcPct val="90000"/>
              </a:lnSpc>
              <a:spcBef>
                <a:spcPts val="1200"/>
              </a:spcBef>
              <a:buFont typeface="Wingdings" pitchFamily="2" charset="2"/>
              <a:buNone/>
            </a:pPr>
            <a:r>
              <a:rPr lang="en-US" smtClean="0"/>
              <a:t>	Injected 12 (13) nominal bunches, final 8 with BLMs </a:t>
            </a:r>
            <a:r>
              <a:rPr lang="en-US" smtClean="0">
                <a:solidFill>
                  <a:srgbClr val="FF0000"/>
                </a:solidFill>
              </a:rPr>
              <a:t>unmasked</a:t>
            </a:r>
            <a:r>
              <a:rPr lang="en-US" smtClean="0"/>
              <a:t>, to total intensity of 1.1e12 (setup beam flag -&gt; FALSE)</a:t>
            </a:r>
          </a:p>
          <a:p>
            <a:pPr eaLnBrk="1" hangingPunct="1">
              <a:lnSpc>
                <a:spcPct val="90000"/>
              </a:lnSpc>
              <a:spcBef>
                <a:spcPts val="600"/>
              </a:spcBef>
              <a:buFont typeface="Wingdings" pitchFamily="2" charset="2"/>
              <a:buNone/>
            </a:pPr>
            <a:r>
              <a:rPr lang="en-US" smtClean="0"/>
              <a:t>	Dump of 12 (13) nominal bunches clean</a:t>
            </a:r>
          </a:p>
          <a:p>
            <a:pPr eaLnBrk="1" hangingPunct="1">
              <a:lnSpc>
                <a:spcPct val="90000"/>
              </a:lnSpc>
              <a:spcBef>
                <a:spcPts val="600"/>
              </a:spcBef>
              <a:buFont typeface="Wingdings" pitchFamily="2" charset="2"/>
              <a:buNone/>
            </a:pPr>
            <a:r>
              <a:rPr lang="en-US" smtClean="0"/>
              <a:t>	Injection oscillations for B1 / B2 with the new steering look OK - avoid correcting from now on. Oscillations are dumped nicely with the transverse damper</a:t>
            </a:r>
            <a:br>
              <a:rPr lang="en-US" smtClean="0"/>
            </a:br>
            <a:endParaRPr lang="en-US" smtClean="0"/>
          </a:p>
          <a:p>
            <a:pPr marL="273050" lvl="1" eaLnBrk="1" hangingPunct="1">
              <a:lnSpc>
                <a:spcPct val="90000"/>
              </a:lnSpc>
            </a:pPr>
            <a:endParaRPr lang="en-US" sz="2400" smtClean="0"/>
          </a:p>
          <a:p>
            <a:pPr marL="273050" lvl="1" eaLnBrk="1" hangingPunct="1">
              <a:lnSpc>
                <a:spcPct val="90000"/>
              </a:lnSpc>
              <a:buFont typeface="Wingdings" pitchFamily="2" charset="2"/>
              <a:buNone/>
            </a:pPr>
            <a:endParaRPr lang="en-GB" sz="2400" smtClean="0">
              <a:sym typeface="Wingdings" pitchFamily="2" charset="2"/>
            </a:endParaRPr>
          </a:p>
          <a:p>
            <a:pPr marL="273050" lvl="1" eaLnBrk="1" hangingPunct="1">
              <a:lnSpc>
                <a:spcPct val="90000"/>
              </a:lnSpc>
            </a:pPr>
            <a:endParaRPr lang="en-GB" sz="2400" smtClean="0">
              <a:sym typeface="Wingdings" pitchFamily="2" charset="2"/>
            </a:endParaRPr>
          </a:p>
        </p:txBody>
      </p:sp>
      <p:sp>
        <p:nvSpPr>
          <p:cNvPr id="37890" name="Title 2"/>
          <p:cNvSpPr>
            <a:spLocks noGrp="1"/>
          </p:cNvSpPr>
          <p:nvPr>
            <p:ph type="title"/>
          </p:nvPr>
        </p:nvSpPr>
        <p:spPr/>
        <p:txBody>
          <a:bodyPr/>
          <a:lstStyle/>
          <a:p>
            <a:pPr eaLnBrk="1" hangingPunct="1"/>
            <a:r>
              <a:rPr lang="en-GB" sz="2800" smtClean="0"/>
              <a:t>Preparation towards &gt; 1e12 p /beam 450 GeV</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t>Beam losses in stable beams</a:t>
            </a:r>
          </a:p>
        </p:txBody>
      </p:sp>
      <p:sp>
        <p:nvSpPr>
          <p:cNvPr id="20482" name="Content Placeholder 2"/>
          <p:cNvSpPr>
            <a:spLocks noGrp="1"/>
          </p:cNvSpPr>
          <p:nvPr>
            <p:ph idx="1"/>
          </p:nvPr>
        </p:nvSpPr>
        <p:spPr>
          <a:xfrm>
            <a:off x="179388" y="836613"/>
            <a:ext cx="8820150" cy="5184775"/>
          </a:xfrm>
        </p:spPr>
        <p:txBody>
          <a:bodyPr/>
          <a:lstStyle/>
          <a:p>
            <a:pPr marL="457200" indent="-457200" eaLnBrk="1" hangingPunct="1">
              <a:lnSpc>
                <a:spcPct val="90000"/>
              </a:lnSpc>
              <a:buFont typeface="Wingdings" pitchFamily="2" charset="2"/>
              <a:buNone/>
            </a:pPr>
            <a:r>
              <a:rPr lang="en-US" smtClean="0"/>
              <a:t>	Since higher intensity and crossing angle </a:t>
            </a:r>
            <a:r>
              <a:rPr lang="en-US" smtClean="0">
                <a:sym typeface="Wingdings" pitchFamily="2" charset="2"/>
              </a:rPr>
              <a:t></a:t>
            </a:r>
            <a:r>
              <a:rPr lang="en-US" smtClean="0"/>
              <a:t> sudden losses observed during stable beams</a:t>
            </a:r>
          </a:p>
          <a:p>
            <a:pPr marL="857250" lvl="1" indent="-457200" eaLnBrk="1" hangingPunct="1">
              <a:lnSpc>
                <a:spcPct val="90000"/>
              </a:lnSpc>
            </a:pPr>
            <a:r>
              <a:rPr lang="en-US" smtClean="0"/>
              <a:t>Most of time after luminosity scans</a:t>
            </a:r>
          </a:p>
          <a:p>
            <a:pPr marL="857250" lvl="1" indent="-457200" eaLnBrk="1" hangingPunct="1">
              <a:lnSpc>
                <a:spcPct val="90000"/>
              </a:lnSpc>
            </a:pPr>
            <a:r>
              <a:rPr lang="en-US" smtClean="0"/>
              <a:t>Hump presence? Sometime but not always? Is it the cause or the symptom?</a:t>
            </a:r>
          </a:p>
          <a:p>
            <a:pPr marL="857250" lvl="1" indent="-457200" eaLnBrk="1" hangingPunct="1">
              <a:lnSpc>
                <a:spcPct val="90000"/>
              </a:lnSpc>
            </a:pPr>
            <a:r>
              <a:rPr lang="en-US" smtClean="0"/>
              <a:t>Observation of strong coherent oscillations which is certainly linked to beam-beam effect    - Werner Herr</a:t>
            </a:r>
          </a:p>
          <a:p>
            <a:pPr marL="457200" indent="-457200" eaLnBrk="1" hangingPunct="1">
              <a:lnSpc>
                <a:spcPct val="90000"/>
              </a:lnSpc>
              <a:buFont typeface="Wingdings" pitchFamily="2" charset="2"/>
              <a:buNone/>
            </a:pPr>
            <a:r>
              <a:rPr lang="en-US" smtClean="0"/>
              <a:t>		</a:t>
            </a:r>
            <a:r>
              <a:rPr lang="en-US" smtClean="0">
                <a:sym typeface="Wingdings" pitchFamily="2" charset="2"/>
              </a:rPr>
              <a:t> </a:t>
            </a:r>
            <a:r>
              <a:rPr lang="en-US" sz="2200" smtClean="0">
                <a:sym typeface="Wingdings" pitchFamily="2" charset="2"/>
              </a:rPr>
              <a:t>why beam-beam ? </a:t>
            </a:r>
          </a:p>
          <a:p>
            <a:pPr marL="457200" indent="-457200" eaLnBrk="1" hangingPunct="1">
              <a:lnSpc>
                <a:spcPct val="90000"/>
              </a:lnSpc>
              <a:buFont typeface="Wingdings" pitchFamily="2" charset="2"/>
              <a:buNone/>
            </a:pPr>
            <a:r>
              <a:rPr lang="en-US" sz="2200" smtClean="0">
                <a:sym typeface="Wingdings" pitchFamily="2" charset="2"/>
              </a:rPr>
              <a:t>			- with single beam : not observed</a:t>
            </a:r>
          </a:p>
          <a:p>
            <a:pPr marL="457200" indent="-457200" eaLnBrk="1" hangingPunct="1">
              <a:lnSpc>
                <a:spcPct val="90000"/>
              </a:lnSpc>
              <a:buFont typeface="Wingdings" pitchFamily="2" charset="2"/>
              <a:buNone/>
            </a:pPr>
            <a:r>
              <a:rPr lang="en-US" sz="2200" smtClean="0">
                <a:sym typeface="Wingdings" pitchFamily="2" charset="2"/>
              </a:rPr>
              <a:t>			- with low intensity : not observed</a:t>
            </a:r>
            <a:endParaRPr lang="en-US" sz="2200" smtClean="0"/>
          </a:p>
          <a:p>
            <a:pPr marL="457200" indent="-457200" eaLnBrk="1" hangingPunct="1">
              <a:lnSpc>
                <a:spcPct val="90000"/>
              </a:lnSpc>
              <a:buFont typeface="Wingdings" pitchFamily="2" charset="2"/>
              <a:buNone/>
            </a:pPr>
            <a:r>
              <a:rPr lang="en-US" sz="2200" smtClean="0"/>
              <a:t>		</a:t>
            </a:r>
            <a:r>
              <a:rPr lang="en-US" sz="2200" smtClean="0">
                <a:sym typeface="Wingdings" pitchFamily="2" charset="2"/>
              </a:rPr>
              <a:t> beam-beam effects are probably not the origin of the problem, but the killer when it happens : Remember the SPS p-pbar where any source of modulation or noise on the beams led to heavy losses.</a:t>
            </a:r>
          </a:p>
        </p:txBody>
      </p:sp>
      <p:sp>
        <p:nvSpPr>
          <p:cNvPr id="20483" name="Footer Placeholder 3"/>
          <p:cNvSpPr>
            <a:spLocks noGrp="1"/>
          </p:cNvSpPr>
          <p:nvPr>
            <p:ph type="ftr" sz="quarter" idx="10"/>
          </p:nvPr>
        </p:nvSpPr>
        <p:spPr>
          <a:noFill/>
        </p:spPr>
        <p:txBody>
          <a:bodyPr/>
          <a:lstStyle/>
          <a:p>
            <a:r>
              <a:rPr lang="en-US"/>
              <a:t>LHC status</a:t>
            </a:r>
          </a:p>
        </p:txBody>
      </p:sp>
      <p:sp>
        <p:nvSpPr>
          <p:cNvPr id="20484" name="Date Placeholder 4"/>
          <p:cNvSpPr>
            <a:spLocks noGrp="1"/>
          </p:cNvSpPr>
          <p:nvPr>
            <p:ph type="dt" sz="quarter" idx="12"/>
          </p:nvPr>
        </p:nvSpPr>
        <p:spPr>
          <a:noFill/>
        </p:spPr>
        <p:txBody>
          <a:bodyPr/>
          <a:lstStyle/>
          <a:p>
            <a:r>
              <a:rPr lang="en-US"/>
              <a:t>12 July 2010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Placeholder 3"/>
          <p:cNvSpPr>
            <a:spLocks noGrp="1"/>
          </p:cNvSpPr>
          <p:nvPr>
            <p:ph type="body" sz="half" idx="10"/>
          </p:nvPr>
        </p:nvSpPr>
        <p:spPr>
          <a:xfrm>
            <a:off x="152400" y="908050"/>
            <a:ext cx="8991600" cy="5791200"/>
          </a:xfrm>
        </p:spPr>
        <p:txBody>
          <a:bodyPr/>
          <a:lstStyle/>
          <a:p>
            <a:pPr lvl="1" eaLnBrk="1" hangingPunct="1">
              <a:lnSpc>
                <a:spcPct val="90000"/>
              </a:lnSpc>
            </a:pPr>
            <a:endParaRPr lang="en-US" sz="2400" smtClean="0"/>
          </a:p>
          <a:p>
            <a:pPr lvl="1" eaLnBrk="1" hangingPunct="1">
              <a:lnSpc>
                <a:spcPct val="90000"/>
              </a:lnSpc>
            </a:pPr>
            <a:endParaRPr lang="en-US" sz="2400" smtClean="0"/>
          </a:p>
          <a:p>
            <a:pPr lvl="1" eaLnBrk="1" hangingPunct="1">
              <a:lnSpc>
                <a:spcPct val="90000"/>
              </a:lnSpc>
            </a:pPr>
            <a:endParaRPr lang="en-US" sz="2400" smtClean="0"/>
          </a:p>
          <a:p>
            <a:pPr lvl="1" eaLnBrk="1" hangingPunct="1">
              <a:lnSpc>
                <a:spcPct val="90000"/>
              </a:lnSpc>
            </a:pPr>
            <a:endParaRPr lang="en-US" sz="2400" smtClean="0"/>
          </a:p>
          <a:p>
            <a:pPr lvl="1" eaLnBrk="1" hangingPunct="1">
              <a:lnSpc>
                <a:spcPct val="90000"/>
              </a:lnSpc>
            </a:pPr>
            <a:endParaRPr lang="en-US" sz="2400" smtClean="0"/>
          </a:p>
          <a:p>
            <a:pPr lvl="1" eaLnBrk="1" hangingPunct="1">
              <a:lnSpc>
                <a:spcPct val="90000"/>
              </a:lnSpc>
            </a:pPr>
            <a:endParaRPr lang="en-US" sz="2400" smtClean="0"/>
          </a:p>
          <a:p>
            <a:pPr lvl="1" eaLnBrk="1" hangingPunct="1">
              <a:lnSpc>
                <a:spcPct val="90000"/>
              </a:lnSpc>
            </a:pPr>
            <a:endParaRPr lang="en-US" sz="2400" smtClean="0"/>
          </a:p>
          <a:p>
            <a:pPr lvl="1" eaLnBrk="1" hangingPunct="1">
              <a:lnSpc>
                <a:spcPct val="90000"/>
              </a:lnSpc>
            </a:pPr>
            <a:endParaRPr lang="en-US" sz="2400" smtClean="0"/>
          </a:p>
          <a:p>
            <a:pPr lvl="1" eaLnBrk="1" hangingPunct="1">
              <a:lnSpc>
                <a:spcPct val="90000"/>
              </a:lnSpc>
            </a:pPr>
            <a:endParaRPr lang="en-US" sz="2400" smtClean="0"/>
          </a:p>
          <a:p>
            <a:pPr lvl="1" eaLnBrk="1" hangingPunct="1">
              <a:lnSpc>
                <a:spcPct val="90000"/>
              </a:lnSpc>
              <a:buFont typeface="Wingdings" pitchFamily="2" charset="2"/>
              <a:buNone/>
            </a:pPr>
            <a:endParaRPr lang="en-US" sz="2400" smtClean="0"/>
          </a:p>
          <a:p>
            <a:pPr lvl="1" eaLnBrk="1" hangingPunct="1">
              <a:lnSpc>
                <a:spcPct val="90000"/>
              </a:lnSpc>
              <a:buFont typeface="Wingdings" pitchFamily="2" charset="2"/>
              <a:buNone/>
            </a:pPr>
            <a:endParaRPr lang="en-US" sz="2400" smtClean="0"/>
          </a:p>
          <a:p>
            <a:pPr lvl="1" eaLnBrk="1" hangingPunct="1">
              <a:lnSpc>
                <a:spcPct val="90000"/>
              </a:lnSpc>
            </a:pPr>
            <a:r>
              <a:rPr lang="en-US" sz="2400" smtClean="0"/>
              <a:t> Used the horizontal scraping in the SPS and injected 13 single bunches per beam – much cleaner than without.</a:t>
            </a:r>
          </a:p>
          <a:p>
            <a:pPr lvl="1" eaLnBrk="1" hangingPunct="1">
              <a:lnSpc>
                <a:spcPct val="90000"/>
              </a:lnSpc>
              <a:buFont typeface="Wingdings" pitchFamily="2" charset="2"/>
              <a:buNone/>
            </a:pPr>
            <a:endParaRPr lang="en-GB" sz="2400" smtClean="0">
              <a:sym typeface="Wingdings" pitchFamily="2" charset="2"/>
            </a:endParaRPr>
          </a:p>
          <a:p>
            <a:pPr lvl="1" eaLnBrk="1" hangingPunct="1">
              <a:lnSpc>
                <a:spcPct val="90000"/>
              </a:lnSpc>
            </a:pPr>
            <a:endParaRPr lang="en-GB" sz="2400" smtClean="0">
              <a:sym typeface="Wingdings" pitchFamily="2" charset="2"/>
            </a:endParaRPr>
          </a:p>
        </p:txBody>
      </p:sp>
      <p:sp>
        <p:nvSpPr>
          <p:cNvPr id="38914" name="Title 2"/>
          <p:cNvSpPr>
            <a:spLocks noGrp="1"/>
          </p:cNvSpPr>
          <p:nvPr>
            <p:ph type="title"/>
          </p:nvPr>
        </p:nvSpPr>
        <p:spPr/>
        <p:txBody>
          <a:bodyPr/>
          <a:lstStyle/>
          <a:p>
            <a:pPr eaLnBrk="1" hangingPunct="1"/>
            <a:r>
              <a:rPr lang="en-GB" sz="2800" smtClean="0"/>
              <a:t>Preparation towards &gt; 1e12 p /beam 450 GeV</a:t>
            </a:r>
          </a:p>
        </p:txBody>
      </p:sp>
      <p:pic>
        <p:nvPicPr>
          <p:cNvPr id="38915" name="Picture 4" descr="http://elogbook/eLogbook/attach_reader?attach_id=1090518"/>
          <p:cNvPicPr>
            <a:picLocks noChangeAspect="1" noChangeArrowheads="1"/>
          </p:cNvPicPr>
          <p:nvPr/>
        </p:nvPicPr>
        <p:blipFill>
          <a:blip r:embed="rId2"/>
          <a:srcRect/>
          <a:stretch>
            <a:fillRect/>
          </a:stretch>
        </p:blipFill>
        <p:spPr bwMode="auto">
          <a:xfrm>
            <a:off x="0" y="1196975"/>
            <a:ext cx="9174163" cy="382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3"/>
          <p:cNvSpPr>
            <a:spLocks noGrp="1"/>
          </p:cNvSpPr>
          <p:nvPr>
            <p:ph type="body" sz="half" idx="10"/>
          </p:nvPr>
        </p:nvSpPr>
        <p:spPr>
          <a:xfrm>
            <a:off x="152400" y="692150"/>
            <a:ext cx="8991600" cy="2016125"/>
          </a:xfrm>
        </p:spPr>
        <p:txBody>
          <a:bodyPr/>
          <a:lstStyle/>
          <a:p>
            <a:pPr marL="273050" lvl="1" eaLnBrk="1" hangingPunct="1">
              <a:lnSpc>
                <a:spcPct val="90000"/>
              </a:lnSpc>
              <a:spcBef>
                <a:spcPts val="1200"/>
              </a:spcBef>
            </a:pPr>
            <a:r>
              <a:rPr lang="en-US" sz="2400" smtClean="0"/>
              <a:t>Multi bunch injection from the SPS into LHC</a:t>
            </a:r>
          </a:p>
          <a:p>
            <a:pPr marL="673100" lvl="2" eaLnBrk="1" hangingPunct="1">
              <a:lnSpc>
                <a:spcPct val="90000"/>
              </a:lnSpc>
              <a:spcBef>
                <a:spcPts val="1200"/>
              </a:spcBef>
            </a:pPr>
            <a:r>
              <a:rPr lang="en-US" sz="2200" smtClean="0"/>
              <a:t>Still much work to be done in the SPS (orbit, transverse, settings…) before injection into the LHC</a:t>
            </a:r>
          </a:p>
          <a:p>
            <a:pPr marL="673100" lvl="2" eaLnBrk="1" hangingPunct="1">
              <a:lnSpc>
                <a:spcPct val="90000"/>
              </a:lnSpc>
              <a:spcBef>
                <a:spcPts val="1200"/>
              </a:spcBef>
            </a:pPr>
            <a:r>
              <a:rPr lang="en-US" sz="2200" smtClean="0"/>
              <a:t>Sent 1 train of 4 bunches in TI 2 - </a:t>
            </a:r>
            <a:r>
              <a:rPr lang="en-US" sz="2400" smtClean="0"/>
              <a:t>will wait for SPS tidy up before continuing. </a:t>
            </a:r>
            <a:br>
              <a:rPr lang="en-US" sz="2400" smtClean="0"/>
            </a:br>
            <a:r>
              <a:rPr lang="en-US" sz="2400" smtClean="0"/>
              <a:t/>
            </a:r>
            <a:br>
              <a:rPr lang="en-US" sz="2400" smtClean="0"/>
            </a:br>
            <a:endParaRPr lang="en-US" sz="2400" smtClean="0"/>
          </a:p>
          <a:p>
            <a:pPr marL="673100" lvl="2" eaLnBrk="1" hangingPunct="1">
              <a:lnSpc>
                <a:spcPct val="90000"/>
              </a:lnSpc>
              <a:spcBef>
                <a:spcPts val="1200"/>
              </a:spcBef>
            </a:pPr>
            <a:endParaRPr lang="en-US" sz="2400" smtClean="0">
              <a:solidFill>
                <a:srgbClr val="FF0000"/>
              </a:solidFill>
            </a:endParaRPr>
          </a:p>
          <a:p>
            <a:pPr marL="673100" lvl="2" eaLnBrk="1" hangingPunct="1">
              <a:lnSpc>
                <a:spcPct val="90000"/>
              </a:lnSpc>
              <a:spcBef>
                <a:spcPts val="1200"/>
              </a:spcBef>
            </a:pPr>
            <a:endParaRPr lang="en-US" sz="2400" smtClean="0">
              <a:solidFill>
                <a:srgbClr val="FF0000"/>
              </a:solidFill>
            </a:endParaRPr>
          </a:p>
          <a:p>
            <a:pPr marL="673100" lvl="2" eaLnBrk="1" hangingPunct="1">
              <a:lnSpc>
                <a:spcPct val="90000"/>
              </a:lnSpc>
              <a:spcBef>
                <a:spcPts val="1200"/>
              </a:spcBef>
            </a:pPr>
            <a:endParaRPr lang="en-US" sz="2400" smtClean="0">
              <a:solidFill>
                <a:srgbClr val="FF0000"/>
              </a:solidFill>
            </a:endParaRPr>
          </a:p>
          <a:p>
            <a:pPr marL="673100" lvl="2" eaLnBrk="1" hangingPunct="1">
              <a:lnSpc>
                <a:spcPct val="90000"/>
              </a:lnSpc>
              <a:spcBef>
                <a:spcPts val="1200"/>
              </a:spcBef>
            </a:pPr>
            <a:endParaRPr lang="en-US" sz="2400" smtClean="0">
              <a:solidFill>
                <a:srgbClr val="FF0000"/>
              </a:solidFill>
            </a:endParaRPr>
          </a:p>
          <a:p>
            <a:pPr marL="673100" lvl="2" eaLnBrk="1" hangingPunct="1">
              <a:lnSpc>
                <a:spcPct val="90000"/>
              </a:lnSpc>
              <a:spcBef>
                <a:spcPts val="1200"/>
              </a:spcBef>
            </a:pPr>
            <a:endParaRPr lang="en-US" sz="2400" smtClean="0">
              <a:solidFill>
                <a:srgbClr val="FF0000"/>
              </a:solidFill>
            </a:endParaRPr>
          </a:p>
          <a:p>
            <a:pPr marL="673100" lvl="2" eaLnBrk="1" hangingPunct="1">
              <a:lnSpc>
                <a:spcPct val="90000"/>
              </a:lnSpc>
              <a:spcBef>
                <a:spcPts val="1200"/>
              </a:spcBef>
              <a:buFont typeface="Wingdings" pitchFamily="2" charset="2"/>
              <a:buNone/>
            </a:pPr>
            <a:r>
              <a:rPr lang="en-US" sz="2400" smtClean="0">
                <a:solidFill>
                  <a:srgbClr val="FF0000"/>
                </a:solidFill>
              </a:rPr>
              <a:t>	</a:t>
            </a:r>
          </a:p>
          <a:p>
            <a:pPr marL="673100" lvl="2" eaLnBrk="1" hangingPunct="1">
              <a:lnSpc>
                <a:spcPct val="90000"/>
              </a:lnSpc>
              <a:spcBef>
                <a:spcPts val="1200"/>
              </a:spcBef>
              <a:buFont typeface="Wingdings" pitchFamily="2" charset="2"/>
              <a:buNone/>
            </a:pPr>
            <a:r>
              <a:rPr lang="en-US" sz="2400" b="1" smtClean="0">
                <a:solidFill>
                  <a:srgbClr val="FF0000"/>
                </a:solidFill>
              </a:rPr>
              <a:t>OK for injection for 12 nominal bunches per beam.</a:t>
            </a:r>
            <a:r>
              <a:rPr lang="en-US" sz="2400" smtClean="0">
                <a:solidFill>
                  <a:srgbClr val="FF0000"/>
                </a:solidFill>
              </a:rPr>
              <a:t> </a:t>
            </a:r>
            <a:r>
              <a:rPr lang="en-US" sz="2400" smtClean="0"/>
              <a:t/>
            </a:r>
            <a:br>
              <a:rPr lang="en-US" sz="2400" smtClean="0"/>
            </a:br>
            <a:endParaRPr lang="en-US" sz="2200" smtClean="0"/>
          </a:p>
          <a:p>
            <a:pPr eaLnBrk="1" hangingPunct="1">
              <a:lnSpc>
                <a:spcPct val="90000"/>
              </a:lnSpc>
              <a:buFont typeface="Wingdings" pitchFamily="2" charset="2"/>
              <a:buNone/>
            </a:pPr>
            <a:r>
              <a:rPr lang="en-GB" smtClean="0">
                <a:sym typeface="Wingdings" pitchFamily="2" charset="2"/>
              </a:rPr>
              <a:t>	</a:t>
            </a:r>
            <a:r>
              <a:rPr lang="en-US" smtClean="0"/>
              <a:t/>
            </a:r>
            <a:br>
              <a:rPr lang="en-US" smtClean="0"/>
            </a:br>
            <a:endParaRPr lang="en-US" smtClean="0"/>
          </a:p>
          <a:p>
            <a:pPr marL="273050" lvl="1" eaLnBrk="1" hangingPunct="1">
              <a:lnSpc>
                <a:spcPct val="90000"/>
              </a:lnSpc>
            </a:pPr>
            <a:endParaRPr lang="en-US" sz="2400" smtClean="0"/>
          </a:p>
          <a:p>
            <a:pPr marL="273050" lvl="1" eaLnBrk="1" hangingPunct="1">
              <a:lnSpc>
                <a:spcPct val="90000"/>
              </a:lnSpc>
              <a:buFont typeface="Wingdings" pitchFamily="2" charset="2"/>
              <a:buNone/>
            </a:pPr>
            <a:endParaRPr lang="en-GB" sz="2400" smtClean="0">
              <a:sym typeface="Wingdings" pitchFamily="2" charset="2"/>
            </a:endParaRPr>
          </a:p>
          <a:p>
            <a:pPr marL="273050" lvl="1" eaLnBrk="1" hangingPunct="1">
              <a:lnSpc>
                <a:spcPct val="90000"/>
              </a:lnSpc>
            </a:pPr>
            <a:endParaRPr lang="en-GB" sz="2400" smtClean="0">
              <a:sym typeface="Wingdings" pitchFamily="2" charset="2"/>
            </a:endParaRPr>
          </a:p>
        </p:txBody>
      </p:sp>
      <p:sp>
        <p:nvSpPr>
          <p:cNvPr id="39938" name="Title 2"/>
          <p:cNvSpPr>
            <a:spLocks noGrp="1"/>
          </p:cNvSpPr>
          <p:nvPr>
            <p:ph type="title"/>
          </p:nvPr>
        </p:nvSpPr>
        <p:spPr/>
        <p:txBody>
          <a:bodyPr/>
          <a:lstStyle/>
          <a:p>
            <a:pPr eaLnBrk="1" hangingPunct="1"/>
            <a:r>
              <a:rPr lang="en-GB" sz="2800" smtClean="0"/>
              <a:t>Preparation towards &gt; 1e12 p /beam 450 GeV</a:t>
            </a:r>
          </a:p>
        </p:txBody>
      </p:sp>
      <p:pic>
        <p:nvPicPr>
          <p:cNvPr id="39939" name="Picture 2" descr="http://elogbook/eLogbook/attach_reader?attach_id=1090548"/>
          <p:cNvPicPr>
            <a:picLocks noChangeAspect="1" noChangeArrowheads="1"/>
          </p:cNvPicPr>
          <p:nvPr/>
        </p:nvPicPr>
        <p:blipFill>
          <a:blip r:embed="rId2"/>
          <a:srcRect/>
          <a:stretch>
            <a:fillRect/>
          </a:stretch>
        </p:blipFill>
        <p:spPr bwMode="auto">
          <a:xfrm>
            <a:off x="0" y="2636838"/>
            <a:ext cx="8820150" cy="360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Placeholder 3"/>
          <p:cNvSpPr>
            <a:spLocks noGrp="1"/>
          </p:cNvSpPr>
          <p:nvPr>
            <p:ph type="body" sz="half" idx="10"/>
          </p:nvPr>
        </p:nvSpPr>
        <p:spPr>
          <a:xfrm>
            <a:off x="152400" y="692150"/>
            <a:ext cx="8991600" cy="5257800"/>
          </a:xfrm>
        </p:spPr>
        <p:txBody>
          <a:bodyPr/>
          <a:lstStyle/>
          <a:p>
            <a:pPr eaLnBrk="1" hangingPunct="1">
              <a:lnSpc>
                <a:spcPct val="90000"/>
              </a:lnSpc>
              <a:buFont typeface="Wingdings" pitchFamily="2" charset="2"/>
              <a:buNone/>
            </a:pPr>
            <a:r>
              <a:rPr lang="en-US" smtClean="0"/>
              <a:t>	</a:t>
            </a:r>
            <a:r>
              <a:rPr lang="en-US" b="1" u="sng" smtClean="0"/>
              <a:t>B1 RF noise problems</a:t>
            </a:r>
            <a:r>
              <a:rPr lang="en-US" b="1" smtClean="0"/>
              <a:t>:  </a:t>
            </a:r>
            <a:r>
              <a:rPr lang="en-US" smtClean="0"/>
              <a:t>Philippe Baudrenghien and Frederic Dubouchet</a:t>
            </a:r>
            <a:endParaRPr lang="en-US" smtClean="0">
              <a:sym typeface="Wingdings" pitchFamily="2" charset="2"/>
            </a:endParaRPr>
          </a:p>
          <a:p>
            <a:pPr eaLnBrk="1" hangingPunct="1">
              <a:lnSpc>
                <a:spcPct val="90000"/>
              </a:lnSpc>
              <a:buFont typeface="Wingdings" pitchFamily="2" charset="2"/>
              <a:buNone/>
            </a:pPr>
            <a:r>
              <a:rPr lang="en-US" smtClean="0">
                <a:sym typeface="Wingdings" pitchFamily="2" charset="2"/>
              </a:rPr>
              <a:t>	</a:t>
            </a:r>
            <a:r>
              <a:rPr lang="en-US" smtClean="0"/>
              <a:t>While investigating RF bucker number, observed big de-bunching  on beam 1 with signature similar to last Sunday! </a:t>
            </a:r>
          </a:p>
          <a:p>
            <a:pPr eaLnBrk="1" hangingPunct="1">
              <a:lnSpc>
                <a:spcPct val="90000"/>
              </a:lnSpc>
              <a:buFont typeface="Wingdings" pitchFamily="2" charset="2"/>
              <a:buNone/>
            </a:pPr>
            <a:r>
              <a:rPr lang="en-US" smtClean="0">
                <a:sym typeface="Wingdings" pitchFamily="2" charset="2"/>
              </a:rPr>
              <a:t>	 RF noise</a:t>
            </a:r>
            <a:endParaRPr lang="en-US" smtClean="0"/>
          </a:p>
          <a:p>
            <a:pPr eaLnBrk="1" hangingPunct="1">
              <a:lnSpc>
                <a:spcPct val="90000"/>
              </a:lnSpc>
              <a:buFont typeface="Wingdings" pitchFamily="2" charset="2"/>
              <a:buNone/>
            </a:pPr>
            <a:r>
              <a:rPr lang="en-US" smtClean="0">
                <a:sym typeface="Wingdings" pitchFamily="2" charset="2"/>
              </a:rPr>
              <a:t>	One of this clock (380 MHz) produced by a Phase Lock Loop which was not locking anymore on beam 1</a:t>
            </a:r>
          </a:p>
          <a:p>
            <a:pPr eaLnBrk="1" hangingPunct="1">
              <a:lnSpc>
                <a:spcPct val="90000"/>
              </a:lnSpc>
              <a:buFont typeface="Wingdings" pitchFamily="2" charset="2"/>
              <a:buNone/>
            </a:pPr>
            <a:r>
              <a:rPr lang="en-US" smtClean="0">
                <a:sym typeface="Wingdings" pitchFamily="2" charset="2"/>
              </a:rPr>
              <a:t>	 generating bursts of noise in the loop</a:t>
            </a:r>
          </a:p>
          <a:p>
            <a:pPr eaLnBrk="1" hangingPunct="1">
              <a:lnSpc>
                <a:spcPct val="90000"/>
              </a:lnSpc>
              <a:buFont typeface="Wingdings" pitchFamily="2" charset="2"/>
              <a:buNone/>
            </a:pPr>
            <a:r>
              <a:rPr lang="en-US" smtClean="0">
                <a:sym typeface="Wingdings" pitchFamily="2" charset="2"/>
              </a:rPr>
              <a:t>	 was re-tuned - Effect not caused by temperature but probably humidity. To be monitored periodically.</a:t>
            </a:r>
          </a:p>
        </p:txBody>
      </p:sp>
      <p:sp>
        <p:nvSpPr>
          <p:cNvPr id="5" name="Title 2"/>
          <p:cNvSpPr txBox="1">
            <a:spLocks/>
          </p:cNvSpPr>
          <p:nvPr/>
        </p:nvSpPr>
        <p:spPr bwMode="auto">
          <a:xfrm>
            <a:off x="611188" y="0"/>
            <a:ext cx="8305800" cy="792163"/>
          </a:xfrm>
          <a:prstGeom prst="rect">
            <a:avLst/>
          </a:prstGeom>
          <a:noFill/>
          <a:ln w="9525">
            <a:noFill/>
            <a:miter lim="800000"/>
            <a:headEnd/>
            <a:tailEnd/>
          </a:ln>
          <a:effectLst/>
        </p:spPr>
        <p:txBody>
          <a:bodyPr anchor="ctr"/>
          <a:lstStyle/>
          <a:p>
            <a:pPr>
              <a:defRPr/>
            </a:pPr>
            <a:r>
              <a:rPr lang="en-GB" sz="3200" kern="0" dirty="0">
                <a:solidFill>
                  <a:srgbClr val="FF0000"/>
                </a:solidFill>
                <a:latin typeface="+mj-lt"/>
                <a:ea typeface="+mj-ea"/>
                <a:cs typeface="+mj-cs"/>
              </a:rPr>
              <a:t>RF observations and investigation</a:t>
            </a:r>
          </a:p>
        </p:txBody>
      </p:sp>
      <p:pic>
        <p:nvPicPr>
          <p:cNvPr id="40963" name="Picture 6" descr="http://elogbook/eLogbook/attach_reader?attach_id=1090210"/>
          <p:cNvPicPr>
            <a:picLocks noChangeAspect="1" noChangeArrowheads="1"/>
          </p:cNvPicPr>
          <p:nvPr/>
        </p:nvPicPr>
        <p:blipFill>
          <a:blip r:embed="rId2"/>
          <a:srcRect l="3683" t="22302" r="1228" b="11151"/>
          <a:stretch>
            <a:fillRect/>
          </a:stretch>
        </p:blipFill>
        <p:spPr bwMode="auto">
          <a:xfrm>
            <a:off x="1187450" y="4348163"/>
            <a:ext cx="5922963" cy="2509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2"/>
          <p:cNvSpPr>
            <a:spLocks noGrp="1"/>
          </p:cNvSpPr>
          <p:nvPr>
            <p:ph type="title"/>
          </p:nvPr>
        </p:nvSpPr>
        <p:spPr>
          <a:xfrm>
            <a:off x="755650" y="0"/>
            <a:ext cx="7921625" cy="792163"/>
          </a:xfrm>
        </p:spPr>
        <p:txBody>
          <a:bodyPr/>
          <a:lstStyle/>
          <a:p>
            <a:pPr eaLnBrk="1" hangingPunct="1"/>
            <a:r>
              <a:rPr lang="en-GB" smtClean="0">
                <a:solidFill>
                  <a:srgbClr val="FF0000"/>
                </a:solidFill>
              </a:rPr>
              <a:t>BI consolidation</a:t>
            </a:r>
          </a:p>
        </p:txBody>
      </p:sp>
      <p:sp>
        <p:nvSpPr>
          <p:cNvPr id="41986" name="Text Placeholder 6"/>
          <p:cNvSpPr>
            <a:spLocks noGrp="1"/>
          </p:cNvSpPr>
          <p:nvPr>
            <p:ph type="body" sz="half" idx="10"/>
          </p:nvPr>
        </p:nvSpPr>
        <p:spPr>
          <a:xfrm>
            <a:off x="152400" y="990600"/>
            <a:ext cx="8991600" cy="5334000"/>
          </a:xfrm>
        </p:spPr>
        <p:txBody>
          <a:bodyPr/>
          <a:lstStyle/>
          <a:p>
            <a:pPr eaLnBrk="1" hangingPunct="1"/>
            <a:r>
              <a:rPr lang="en-US" b="1" u="sng" smtClean="0"/>
              <a:t>Wire scanner B2</a:t>
            </a:r>
            <a:r>
              <a:rPr lang="en-US" smtClean="0"/>
              <a:t>: Ana Guerrero</a:t>
            </a:r>
          </a:p>
          <a:p>
            <a:pPr eaLnBrk="1" hangingPunct="1">
              <a:buFont typeface="Wingdings" pitchFamily="2" charset="2"/>
              <a:buNone/>
            </a:pPr>
            <a:r>
              <a:rPr lang="en-US" smtClean="0"/>
              <a:t>	Pending issues fixed (Wire not home, and no signal)</a:t>
            </a:r>
          </a:p>
          <a:p>
            <a:pPr eaLnBrk="1" hangingPunct="1"/>
            <a:r>
              <a:rPr lang="en-US" b="1" u="sng" smtClean="0"/>
              <a:t>BPMS + BPMSW gains</a:t>
            </a:r>
            <a:r>
              <a:rPr lang="en-US" smtClean="0"/>
              <a:t>: Rhodri Jones, Lars Jensen, Kajetan Fuchsberger – much improved, still some work to do</a:t>
            </a:r>
          </a:p>
          <a:p>
            <a:pPr eaLnBrk="1" hangingPunct="1"/>
            <a:r>
              <a:rPr lang="en-US" b="1" u="sng" smtClean="0"/>
              <a:t>Changing monitor factors for BLM </a:t>
            </a:r>
            <a:r>
              <a:rPr lang="en-US" smtClean="0"/>
              <a:t>- Annika Nordt – Bernd Dehning – done for 6 monitors (seeing losses during wire scans)</a:t>
            </a:r>
          </a:p>
          <a:p>
            <a:pPr eaLnBrk="1" hangingPunct="1"/>
            <a:r>
              <a:rPr lang="en-US" b="1" u="sng" smtClean="0"/>
              <a:t>High/Low sensitivity switching</a:t>
            </a:r>
            <a:r>
              <a:rPr lang="en-US" sz="2800" b="1" smtClean="0"/>
              <a:t> </a:t>
            </a:r>
            <a:r>
              <a:rPr lang="en-US" sz="2000" smtClean="0"/>
              <a:t>– </a:t>
            </a:r>
            <a:r>
              <a:rPr lang="en-US" smtClean="0"/>
              <a:t>Rhodri Jones, Lars Jensen, Kajetan Fuchsberger.Test of the time needed in view of automatic switching at injection </a:t>
            </a:r>
          </a:p>
          <a:p>
            <a:pPr eaLnBrk="1" hangingPunct="1"/>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2"/>
          <p:cNvSpPr>
            <a:spLocks noGrp="1"/>
          </p:cNvSpPr>
          <p:nvPr>
            <p:ph type="title"/>
          </p:nvPr>
        </p:nvSpPr>
        <p:spPr>
          <a:xfrm>
            <a:off x="539750" y="0"/>
            <a:ext cx="8305800" cy="792163"/>
          </a:xfrm>
        </p:spPr>
        <p:txBody>
          <a:bodyPr/>
          <a:lstStyle/>
          <a:p>
            <a:pPr eaLnBrk="1" hangingPunct="1"/>
            <a:r>
              <a:rPr lang="en-GB" smtClean="0">
                <a:solidFill>
                  <a:srgbClr val="FF0000"/>
                </a:solidFill>
              </a:rPr>
              <a:t>Next steps – </a:t>
            </a:r>
            <a:r>
              <a:rPr lang="en-GB" sz="2800" smtClean="0">
                <a:solidFill>
                  <a:srgbClr val="FF0000"/>
                </a:solidFill>
              </a:rPr>
              <a:t>Joerg and Mike this week</a:t>
            </a:r>
          </a:p>
        </p:txBody>
      </p:sp>
      <p:sp>
        <p:nvSpPr>
          <p:cNvPr id="43010" name="Text Placeholder 3"/>
          <p:cNvSpPr>
            <a:spLocks noGrp="1"/>
          </p:cNvSpPr>
          <p:nvPr>
            <p:ph type="body" sz="half" idx="10"/>
          </p:nvPr>
        </p:nvSpPr>
        <p:spPr>
          <a:xfrm>
            <a:off x="152400" y="765175"/>
            <a:ext cx="8991600" cy="5791200"/>
          </a:xfrm>
        </p:spPr>
        <p:txBody>
          <a:bodyPr/>
          <a:lstStyle/>
          <a:p>
            <a:pPr eaLnBrk="1" hangingPunct="1">
              <a:lnSpc>
                <a:spcPct val="90000"/>
              </a:lnSpc>
            </a:pPr>
            <a:r>
              <a:rPr lang="en-US" smtClean="0"/>
              <a:t>Fill in : QPS ok lost in S12. The old bus bar protection does not work anymore (nQPS more sensitive and still O.K.). It also contains the current lead protection. An intervention is necessary in UA23 (1/2h) but it can wait until end of the morning –Sandrine Le Naour</a:t>
            </a:r>
          </a:p>
          <a:p>
            <a:pPr eaLnBrk="1" hangingPunct="1">
              <a:lnSpc>
                <a:spcPct val="90000"/>
              </a:lnSpc>
            </a:pPr>
            <a:r>
              <a:rPr lang="en-US" smtClean="0"/>
              <a:t>Establish absolute reference orbit with stable beam configuration – Joerg Wenninger</a:t>
            </a:r>
          </a:p>
          <a:p>
            <a:pPr eaLnBrk="1" hangingPunct="1">
              <a:lnSpc>
                <a:spcPct val="90000"/>
              </a:lnSpc>
            </a:pPr>
            <a:r>
              <a:rPr lang="en-US" smtClean="0"/>
              <a:t>FMCM : re-visit / tests whether the threshold can be relaxed? Markus Zerlauth</a:t>
            </a:r>
          </a:p>
          <a:p>
            <a:pPr eaLnBrk="1" hangingPunct="1">
              <a:lnSpc>
                <a:spcPct val="90000"/>
              </a:lnSpc>
            </a:pPr>
            <a:r>
              <a:rPr lang="en-US" smtClean="0"/>
              <a:t>Switch on ADT in collisions - Wolfgang Hofle – Daniel Valuch - Maarten Schokker</a:t>
            </a:r>
          </a:p>
          <a:p>
            <a:pPr eaLnBrk="1" hangingPunct="1">
              <a:lnSpc>
                <a:spcPct val="90000"/>
              </a:lnSpc>
            </a:pPr>
            <a:r>
              <a:rPr lang="en-US" smtClean="0"/>
              <a:t>Continue to monitor and analyse beam losses during collisions using a consistent set of parameters -  Werner Herr</a:t>
            </a:r>
          </a:p>
          <a:p>
            <a:pPr eaLnBrk="1" hangingPunct="1">
              <a:lnSpc>
                <a:spcPct val="90000"/>
              </a:lnSpc>
            </a:pPr>
            <a:r>
              <a:rPr lang="en-US" smtClean="0"/>
              <a:t>Continue preparation for multi-bunch injection – OP-ABT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2"/>
          <p:cNvSpPr>
            <a:spLocks noGrp="1"/>
          </p:cNvSpPr>
          <p:nvPr>
            <p:ph type="title"/>
          </p:nvPr>
        </p:nvSpPr>
        <p:spPr>
          <a:xfrm>
            <a:off x="539750" y="0"/>
            <a:ext cx="8305800" cy="792163"/>
          </a:xfrm>
        </p:spPr>
        <p:txBody>
          <a:bodyPr/>
          <a:lstStyle/>
          <a:p>
            <a:pPr eaLnBrk="1" hangingPunct="1"/>
            <a:r>
              <a:rPr lang="en-GB" smtClean="0">
                <a:solidFill>
                  <a:srgbClr val="FF0000"/>
                </a:solidFill>
              </a:rPr>
              <a:t>Next steps – </a:t>
            </a:r>
            <a:r>
              <a:rPr lang="en-GB" sz="2800" smtClean="0">
                <a:solidFill>
                  <a:srgbClr val="FF0000"/>
                </a:solidFill>
              </a:rPr>
              <a:t>Joerg and Mike this week</a:t>
            </a:r>
          </a:p>
        </p:txBody>
      </p:sp>
      <p:sp>
        <p:nvSpPr>
          <p:cNvPr id="44034" name="Text Placeholder 3"/>
          <p:cNvSpPr>
            <a:spLocks noGrp="1"/>
          </p:cNvSpPr>
          <p:nvPr>
            <p:ph type="body" sz="half" idx="10"/>
          </p:nvPr>
        </p:nvSpPr>
        <p:spPr>
          <a:xfrm>
            <a:off x="152400" y="609600"/>
            <a:ext cx="8991600" cy="5791200"/>
          </a:xfrm>
        </p:spPr>
        <p:txBody>
          <a:bodyPr/>
          <a:lstStyle/>
          <a:p>
            <a:pPr eaLnBrk="1" hangingPunct="1">
              <a:lnSpc>
                <a:spcPct val="90000"/>
              </a:lnSpc>
            </a:pPr>
            <a:r>
              <a:rPr lang="en-US" smtClean="0"/>
              <a:t>EOF:</a:t>
            </a:r>
          </a:p>
          <a:p>
            <a:pPr lvl="1" eaLnBrk="1" hangingPunct="1">
              <a:lnSpc>
                <a:spcPct val="90000"/>
              </a:lnSpc>
            </a:pPr>
            <a:r>
              <a:rPr lang="en-US" sz="2400" smtClean="0"/>
              <a:t>Octupoles to zero</a:t>
            </a:r>
          </a:p>
          <a:p>
            <a:pPr lvl="1" eaLnBrk="1" hangingPunct="1">
              <a:lnSpc>
                <a:spcPct val="90000"/>
              </a:lnSpc>
            </a:pPr>
            <a:r>
              <a:rPr lang="en-US" sz="2400" smtClean="0"/>
              <a:t>WS (vs. BLM threshold, also during the ramp) – Bernd Dehning</a:t>
            </a:r>
          </a:p>
          <a:p>
            <a:pPr lvl="1" eaLnBrk="1" hangingPunct="1">
              <a:lnSpc>
                <a:spcPct val="90000"/>
              </a:lnSpc>
            </a:pPr>
            <a:r>
              <a:rPr lang="en-US" sz="2400" smtClean="0"/>
              <a:t>Loss maps – Ralph Assmann</a:t>
            </a:r>
          </a:p>
          <a:p>
            <a:pPr eaLnBrk="1" hangingPunct="1">
              <a:lnSpc>
                <a:spcPct val="90000"/>
              </a:lnSpc>
            </a:pPr>
            <a:r>
              <a:rPr lang="en-US" smtClean="0"/>
              <a:t>Beam time requests: </a:t>
            </a:r>
          </a:p>
          <a:p>
            <a:pPr lvl="1" eaLnBrk="1" hangingPunct="1">
              <a:lnSpc>
                <a:spcPct val="90000"/>
              </a:lnSpc>
            </a:pPr>
            <a:r>
              <a:rPr lang="en-US" sz="2400" smtClean="0"/>
              <a:t>Hump measurements – Gianluigi Arduini – 450 GeV, 1.5h</a:t>
            </a:r>
          </a:p>
          <a:p>
            <a:pPr lvl="1" eaLnBrk="1" hangingPunct="1">
              <a:lnSpc>
                <a:spcPct val="90000"/>
              </a:lnSpc>
            </a:pPr>
            <a:r>
              <a:rPr lang="en-US" sz="2400" smtClean="0"/>
              <a:t>Optics measurements – Rogelio Tomas, 450 GeV (8h) and 3.5 TeV (8h)</a:t>
            </a:r>
          </a:p>
          <a:p>
            <a:pPr lvl="1" eaLnBrk="1" hangingPunct="1">
              <a:lnSpc>
                <a:spcPct val="90000"/>
              </a:lnSpc>
            </a:pPr>
            <a:r>
              <a:rPr lang="en-US" sz="2400" smtClean="0"/>
              <a:t>Beam-beam studies – Werner Herr (few shifts)</a:t>
            </a:r>
          </a:p>
          <a:p>
            <a:pPr lvl="1" eaLnBrk="1" hangingPunct="1">
              <a:lnSpc>
                <a:spcPct val="90000"/>
              </a:lnSpc>
            </a:pPr>
            <a:r>
              <a:rPr lang="en-US" sz="2400" smtClean="0"/>
              <a:t>High/Low gain sensitivity switch (mostly parasitically) –Rhodri </a:t>
            </a:r>
          </a:p>
          <a:p>
            <a:pPr lvl="1" eaLnBrk="1" hangingPunct="1">
              <a:lnSpc>
                <a:spcPct val="90000"/>
              </a:lnSpc>
            </a:pPr>
            <a:r>
              <a:rPr lang="en-US" sz="2400" smtClean="0"/>
              <a:t>ADT: 450 GeV, 8 hrs, to check the noise improvement after going to the high intensity settings, complete the set-up of one missing pick-up – Wolfgang Hofle and team</a:t>
            </a:r>
          </a:p>
          <a:p>
            <a:pPr eaLnBrk="1" hangingPunct="1">
              <a:lnSpc>
                <a:spcPct val="90000"/>
              </a:lnSpc>
            </a:pPr>
            <a:endParaRPr lang="en-US" sz="28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2"/>
          <p:cNvSpPr>
            <a:spLocks noGrp="1"/>
          </p:cNvSpPr>
          <p:nvPr>
            <p:ph type="title"/>
          </p:nvPr>
        </p:nvSpPr>
        <p:spPr>
          <a:xfrm>
            <a:off x="611188" y="0"/>
            <a:ext cx="8305800" cy="792163"/>
          </a:xfrm>
        </p:spPr>
        <p:txBody>
          <a:bodyPr/>
          <a:lstStyle/>
          <a:p>
            <a:pPr eaLnBrk="1" hangingPunct="1"/>
            <a:r>
              <a:rPr lang="en-GB" smtClean="0">
                <a:solidFill>
                  <a:srgbClr val="FF0000"/>
                </a:solidFill>
              </a:rPr>
              <a:t>Pending Requests</a:t>
            </a:r>
          </a:p>
        </p:txBody>
      </p:sp>
      <p:sp>
        <p:nvSpPr>
          <p:cNvPr id="45058" name="Text Placeholder 3"/>
          <p:cNvSpPr>
            <a:spLocks noGrp="1"/>
          </p:cNvSpPr>
          <p:nvPr>
            <p:ph type="body" sz="half" idx="10"/>
          </p:nvPr>
        </p:nvSpPr>
        <p:spPr>
          <a:xfrm>
            <a:off x="152400" y="1066800"/>
            <a:ext cx="8991600" cy="5257800"/>
          </a:xfrm>
        </p:spPr>
        <p:txBody>
          <a:bodyPr/>
          <a:lstStyle/>
          <a:p>
            <a:pPr eaLnBrk="1" hangingPunct="1">
              <a:lnSpc>
                <a:spcPct val="90000"/>
              </a:lnSpc>
            </a:pPr>
            <a:r>
              <a:rPr lang="en-US" smtClean="0"/>
              <a:t>Access requests:</a:t>
            </a:r>
          </a:p>
          <a:p>
            <a:pPr lvl="1" eaLnBrk="1" hangingPunct="1">
              <a:lnSpc>
                <a:spcPct val="90000"/>
              </a:lnSpc>
            </a:pPr>
            <a:r>
              <a:rPr lang="en-US" sz="2400" smtClean="0"/>
              <a:t>Wire scanner B2: electronics board to change – Anna Guerrero</a:t>
            </a:r>
          </a:p>
          <a:p>
            <a:pPr lvl="1" eaLnBrk="1" hangingPunct="1">
              <a:lnSpc>
                <a:spcPct val="90000"/>
              </a:lnSpc>
            </a:pPr>
            <a:r>
              <a:rPr lang="en-US" sz="2400" smtClean="0"/>
              <a:t>TCLA.B5L3.B2 collimator (during next TS) – Alessandro Masi</a:t>
            </a:r>
          </a:p>
          <a:p>
            <a:pPr lvl="1" eaLnBrk="1" hangingPunct="1">
              <a:lnSpc>
                <a:spcPct val="90000"/>
              </a:lnSpc>
            </a:pPr>
            <a:r>
              <a:rPr lang="en-US" sz="2400" smtClean="0"/>
              <a:t>Check Clock Gen. in Faraday Cage (SR4) – Philippe Baudrenghien</a:t>
            </a:r>
          </a:p>
          <a:p>
            <a:pPr eaLnBrk="1" hangingPunct="1">
              <a:lnSpc>
                <a:spcPct val="90000"/>
              </a:lnSpc>
            </a:pPr>
            <a:r>
              <a:rPr lang="en-US" smtClean="0"/>
              <a:t>In investigation:</a:t>
            </a:r>
          </a:p>
          <a:p>
            <a:pPr lvl="1" eaLnBrk="1" hangingPunct="1">
              <a:lnSpc>
                <a:spcPct val="90000"/>
              </a:lnSpc>
            </a:pPr>
            <a:r>
              <a:rPr lang="en-US" sz="2400" smtClean="0"/>
              <a:t>RSS.A34B1 S34 : No PM by detector due to the low current level in the circuit --&gt; no trigger. PM however from switch confirming self opening (both flags change state). 1st event of this kind in LHC to be studied by EE experts once back from holidays. But tripped again 2 other times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t>Collision schemes considered</a:t>
            </a:r>
          </a:p>
        </p:txBody>
      </p:sp>
      <p:sp>
        <p:nvSpPr>
          <p:cNvPr id="21506" name="Content Placeholder 2"/>
          <p:cNvSpPr>
            <a:spLocks noGrp="1"/>
          </p:cNvSpPr>
          <p:nvPr>
            <p:ph idx="1"/>
          </p:nvPr>
        </p:nvSpPr>
        <p:spPr>
          <a:xfrm>
            <a:off x="395288" y="908050"/>
            <a:ext cx="8497887" cy="5400675"/>
          </a:xfrm>
        </p:spPr>
        <p:txBody>
          <a:bodyPr/>
          <a:lstStyle/>
          <a:p>
            <a:pPr lvl="1" eaLnBrk="1" hangingPunct="1"/>
            <a:r>
              <a:rPr lang="en-GB" sz="2400" smtClean="0"/>
              <a:t>Single_10b_4_2_4 </a:t>
            </a:r>
            <a:r>
              <a:rPr lang="en-GB" sz="2400" smtClean="0">
                <a:sym typeface="Wingdings" pitchFamily="2" charset="2"/>
              </a:rPr>
              <a:t> </a:t>
            </a:r>
            <a:r>
              <a:rPr lang="en-US" sz="2400" smtClean="0"/>
              <a:t>Probe the effect of long range encounters</a:t>
            </a:r>
            <a:endParaRPr lang="en-GB" sz="2400" smtClean="0"/>
          </a:p>
          <a:p>
            <a:pPr lvl="2" eaLnBrk="1" hangingPunct="1"/>
            <a:r>
              <a:rPr lang="en-GB" sz="2000" smtClean="0"/>
              <a:t>4 colliding pairs in IP1, IP5 and IP8, 2 colliding pairs in IP2</a:t>
            </a:r>
          </a:p>
          <a:p>
            <a:pPr lvl="2" eaLnBrk="1" hangingPunct="1"/>
            <a:r>
              <a:rPr lang="en-GB" sz="2000" smtClean="0">
                <a:solidFill>
                  <a:srgbClr val="FF0000"/>
                </a:solidFill>
              </a:rPr>
              <a:t>0 parasitic encounters</a:t>
            </a:r>
          </a:p>
          <a:p>
            <a:pPr lvl="2" eaLnBrk="1" hangingPunct="1"/>
            <a:r>
              <a:rPr lang="en-GB" sz="2000" smtClean="0">
                <a:solidFill>
                  <a:srgbClr val="FF0000"/>
                </a:solidFill>
              </a:rPr>
              <a:t>Max. 2 head-on collisions/bunch (not 3 as before)</a:t>
            </a:r>
          </a:p>
          <a:p>
            <a:pPr lvl="2" eaLnBrk="1" hangingPunct="1"/>
            <a:r>
              <a:rPr lang="en-US" sz="2000" smtClean="0"/>
              <a:t>Observed again sudden beam losses </a:t>
            </a:r>
            <a:r>
              <a:rPr lang="en-US" sz="2000" smtClean="0">
                <a:sym typeface="Wingdings" pitchFamily="2" charset="2"/>
              </a:rPr>
              <a:t> eliminate this candidate  - Long range encounters are not the source of the problem</a:t>
            </a:r>
            <a:endParaRPr lang="en-GB" sz="2000" smtClean="0"/>
          </a:p>
          <a:p>
            <a:pPr lvl="1" eaLnBrk="1" hangingPunct="1"/>
            <a:r>
              <a:rPr lang="en-GB" sz="2400" smtClean="0"/>
              <a:t>Single_10b_4_2_4 without crossing angle in IP 1 and 5 </a:t>
            </a:r>
            <a:r>
              <a:rPr lang="en-GB" sz="2400" smtClean="0">
                <a:sym typeface="Wingdings" pitchFamily="2" charset="2"/>
              </a:rPr>
              <a:t> Probe crossing angle effect</a:t>
            </a:r>
            <a:endParaRPr lang="en-GB" sz="2400" smtClean="0"/>
          </a:p>
          <a:p>
            <a:pPr lvl="2" eaLnBrk="1" hangingPunct="1"/>
            <a:r>
              <a:rPr lang="en-GB" sz="2000" smtClean="0"/>
              <a:t>Crossing angle not needed</a:t>
            </a:r>
          </a:p>
          <a:p>
            <a:pPr lvl="1" eaLnBrk="1" hangingPunct="1"/>
            <a:r>
              <a:rPr lang="en-GB" sz="2400" smtClean="0"/>
              <a:t>Single_10b_4_2_4_rotated </a:t>
            </a:r>
            <a:r>
              <a:rPr lang="en-GB" sz="2400" smtClean="0">
                <a:sym typeface="Wingdings" pitchFamily="2" charset="2"/>
              </a:rPr>
              <a:t> </a:t>
            </a:r>
            <a:r>
              <a:rPr lang="en-US" sz="2400" smtClean="0"/>
              <a:t>Probe the effect of bucket number</a:t>
            </a:r>
            <a:endParaRPr lang="en-GB" sz="2400" smtClean="0"/>
          </a:p>
          <a:p>
            <a:pPr lvl="2" eaLnBrk="1" hangingPunct="1"/>
            <a:r>
              <a:rPr lang="en-GB" sz="2000" smtClean="0"/>
              <a:t>As above but rotated to have 1*1 in IR8 instead of IR1 and 5</a:t>
            </a:r>
            <a:endParaRPr lang="en-US" sz="2000" smtClean="0"/>
          </a:p>
          <a:p>
            <a:pPr eaLnBrk="1" hangingPunct="1"/>
            <a:endParaRPr lang="en-US" sz="2000" smtClean="0"/>
          </a:p>
        </p:txBody>
      </p:sp>
      <p:sp>
        <p:nvSpPr>
          <p:cNvPr id="21507" name="Footer Placeholder 3"/>
          <p:cNvSpPr>
            <a:spLocks noGrp="1"/>
          </p:cNvSpPr>
          <p:nvPr>
            <p:ph type="ftr" sz="quarter" idx="10"/>
          </p:nvPr>
        </p:nvSpPr>
        <p:spPr>
          <a:noFill/>
        </p:spPr>
        <p:txBody>
          <a:bodyPr/>
          <a:lstStyle/>
          <a:p>
            <a:r>
              <a:rPr lang="en-US"/>
              <a:t>LHC status</a:t>
            </a:r>
          </a:p>
        </p:txBody>
      </p:sp>
      <p:sp>
        <p:nvSpPr>
          <p:cNvPr id="21508" name="Date Placeholder 4"/>
          <p:cNvSpPr>
            <a:spLocks noGrp="1"/>
          </p:cNvSpPr>
          <p:nvPr>
            <p:ph type="dt" sz="quarter" idx="12"/>
          </p:nvPr>
        </p:nvSpPr>
        <p:spPr>
          <a:noFill/>
        </p:spPr>
        <p:txBody>
          <a:bodyPr/>
          <a:lstStyle/>
          <a:p>
            <a:fld id="{A52CA6D8-1BAE-46CC-A8C3-C2A4462E2C72}" type="datetime1">
              <a:rPr lang="en-US"/>
              <a:pPr/>
              <a:t>7/12/2010</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marL="342900" indent="-342900" eaLnBrk="1" hangingPunct="1"/>
            <a:r>
              <a:rPr lang="en-GB" smtClean="0"/>
              <a:t>Single_10b_4_2_4</a:t>
            </a:r>
          </a:p>
        </p:txBody>
      </p:sp>
      <p:sp>
        <p:nvSpPr>
          <p:cNvPr id="22530" name="Content Placeholder 2"/>
          <p:cNvSpPr>
            <a:spLocks noGrp="1"/>
          </p:cNvSpPr>
          <p:nvPr>
            <p:ph idx="1"/>
          </p:nvPr>
        </p:nvSpPr>
        <p:spPr>
          <a:xfrm>
            <a:off x="323850" y="981075"/>
            <a:ext cx="8229600" cy="5111750"/>
          </a:xfrm>
        </p:spPr>
        <p:txBody>
          <a:bodyPr/>
          <a:lstStyle/>
          <a:p>
            <a:pPr eaLnBrk="1" hangingPunct="1"/>
            <a:r>
              <a:rPr lang="en-US" smtClean="0"/>
              <a:t>Monday</a:t>
            </a:r>
          </a:p>
          <a:p>
            <a:pPr lvl="1" eaLnBrk="1" hangingPunct="1"/>
            <a:r>
              <a:rPr lang="en-US" smtClean="0">
                <a:solidFill>
                  <a:srgbClr val="FF0000"/>
                </a:solidFill>
              </a:rPr>
              <a:t>23:00 – 03:00 : Stable beams</a:t>
            </a:r>
          </a:p>
          <a:p>
            <a:pPr lvl="2" eaLnBrk="1" hangingPunct="1"/>
            <a:r>
              <a:rPr lang="en-GB" smtClean="0"/>
              <a:t>Single_10b_4_2_4</a:t>
            </a:r>
          </a:p>
          <a:p>
            <a:pPr lvl="2" eaLnBrk="1" hangingPunct="1"/>
            <a:r>
              <a:rPr lang="en-US" smtClean="0"/>
              <a:t>~7.4e11 /beam</a:t>
            </a:r>
          </a:p>
          <a:p>
            <a:pPr lvl="2" eaLnBrk="1" hangingPunct="1"/>
            <a:r>
              <a:rPr lang="pt-BR" smtClean="0"/>
              <a:t>B1H 2.9 - B1V 3.2 - B2H 3.2  B2V 5.6</a:t>
            </a:r>
          </a:p>
          <a:p>
            <a:pPr lvl="2" eaLnBrk="1" hangingPunct="1"/>
            <a:r>
              <a:rPr lang="en-US" smtClean="0"/>
              <a:t>No spurious beam losses observed, but note above parameters</a:t>
            </a:r>
            <a:endParaRPr lang="pt-BR" smtClean="0"/>
          </a:p>
          <a:p>
            <a:pPr eaLnBrk="1" hangingPunct="1"/>
            <a:r>
              <a:rPr lang="en-US" smtClean="0"/>
              <a:t>Tuesday (3 attempts)</a:t>
            </a:r>
          </a:p>
          <a:p>
            <a:pPr lvl="1" eaLnBrk="1" hangingPunct="1"/>
            <a:r>
              <a:rPr lang="pt-BR" smtClean="0"/>
              <a:t>Dumped at 450 GeV: RBAC error in the middle of sequence</a:t>
            </a:r>
          </a:p>
          <a:p>
            <a:pPr lvl="1" eaLnBrk="1" hangingPunct="1"/>
            <a:r>
              <a:rPr lang="pt-BR" smtClean="0"/>
              <a:t>Dumped at 3.3 TeV : Interlock on LVDT of TCLAB5.L3.B2. Piquet intervened (software re-set)</a:t>
            </a:r>
          </a:p>
          <a:p>
            <a:pPr lvl="1" eaLnBrk="1" hangingPunct="1"/>
            <a:r>
              <a:rPr lang="pt-BR" smtClean="0"/>
              <a:t>Dumped at 500 GeV, same problem, piquet intervened, (hardware re-set)</a:t>
            </a:r>
            <a:endParaRPr lang="en-US" smtClean="0"/>
          </a:p>
        </p:txBody>
      </p:sp>
      <p:sp>
        <p:nvSpPr>
          <p:cNvPr id="22531" name="Footer Placeholder 3"/>
          <p:cNvSpPr>
            <a:spLocks noGrp="1"/>
          </p:cNvSpPr>
          <p:nvPr>
            <p:ph type="ftr" sz="quarter" idx="10"/>
          </p:nvPr>
        </p:nvSpPr>
        <p:spPr>
          <a:noFill/>
        </p:spPr>
        <p:txBody>
          <a:bodyPr/>
          <a:lstStyle/>
          <a:p>
            <a:r>
              <a:rPr lang="en-US"/>
              <a:t>LHC status</a:t>
            </a:r>
          </a:p>
        </p:txBody>
      </p:sp>
      <p:sp>
        <p:nvSpPr>
          <p:cNvPr id="22532" name="Date Placeholder 4"/>
          <p:cNvSpPr>
            <a:spLocks noGrp="1"/>
          </p:cNvSpPr>
          <p:nvPr>
            <p:ph type="dt" sz="quarter" idx="12"/>
          </p:nvPr>
        </p:nvSpPr>
        <p:spPr>
          <a:noFill/>
        </p:spPr>
        <p:txBody>
          <a:bodyPr/>
          <a:lstStyle/>
          <a:p>
            <a:fld id="{51D8CBE8-129B-4A1E-BEFF-DF3C4BEB6F1F}" type="datetime1">
              <a:rPr lang="en-US"/>
              <a:pPr/>
              <a:t>7/12/2010</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marL="342900" indent="-342900" eaLnBrk="1" hangingPunct="1"/>
            <a:r>
              <a:rPr lang="en-GB" smtClean="0"/>
              <a:t>Single_10b_4_2_4</a:t>
            </a:r>
          </a:p>
        </p:txBody>
      </p:sp>
      <p:sp>
        <p:nvSpPr>
          <p:cNvPr id="23554" name="Content Placeholder 2"/>
          <p:cNvSpPr>
            <a:spLocks noGrp="1"/>
          </p:cNvSpPr>
          <p:nvPr>
            <p:ph idx="1"/>
          </p:nvPr>
        </p:nvSpPr>
        <p:spPr>
          <a:xfrm>
            <a:off x="395288" y="620713"/>
            <a:ext cx="8748712" cy="6021387"/>
          </a:xfrm>
        </p:spPr>
        <p:txBody>
          <a:bodyPr/>
          <a:lstStyle/>
          <a:p>
            <a:pPr eaLnBrk="1" hangingPunct="1"/>
            <a:r>
              <a:rPr lang="en-US" smtClean="0"/>
              <a:t>Wednesday (2 attempts)</a:t>
            </a:r>
          </a:p>
          <a:p>
            <a:pPr lvl="1" eaLnBrk="1" hangingPunct="1"/>
            <a:r>
              <a:rPr lang="en-US" smtClean="0"/>
              <a:t>Beams lost just before squeeze, reason not clear (hump activities)</a:t>
            </a:r>
          </a:p>
          <a:p>
            <a:pPr lvl="1" eaLnBrk="1" hangingPunct="1"/>
            <a:r>
              <a:rPr lang="en-US" smtClean="0"/>
              <a:t>Beams lost just before collide, RQT13.L8B1 trip, access needed (module in PS) </a:t>
            </a:r>
          </a:p>
          <a:p>
            <a:pPr eaLnBrk="1" hangingPunct="1"/>
            <a:r>
              <a:rPr lang="en-US" smtClean="0"/>
              <a:t>Thursday</a:t>
            </a:r>
          </a:p>
          <a:p>
            <a:pPr lvl="1" eaLnBrk="1" hangingPunct="1"/>
            <a:r>
              <a:rPr lang="en-US" smtClean="0">
                <a:solidFill>
                  <a:srgbClr val="FF0000"/>
                </a:solidFill>
              </a:rPr>
              <a:t>05:00 – 10:00 : Stable beams</a:t>
            </a:r>
          </a:p>
          <a:p>
            <a:pPr lvl="2" eaLnBrk="1" hangingPunct="1"/>
            <a:r>
              <a:rPr lang="en-GB" smtClean="0"/>
              <a:t>Single_10b_4_2_4</a:t>
            </a:r>
          </a:p>
          <a:p>
            <a:pPr lvl="2" eaLnBrk="1" hangingPunct="1"/>
            <a:r>
              <a:rPr lang="en-US" smtClean="0"/>
              <a:t>~7.4e11 /beam, but losses (of beam 1) in collision</a:t>
            </a:r>
          </a:p>
          <a:p>
            <a:pPr lvl="2" eaLnBrk="1" hangingPunct="1"/>
            <a:r>
              <a:rPr lang="en-US" smtClean="0"/>
              <a:t>Tried to take off crossing angle on end of fill, but beams lost while correcting the orbit</a:t>
            </a:r>
          </a:p>
          <a:p>
            <a:pPr eaLnBrk="1" hangingPunct="1"/>
            <a:r>
              <a:rPr lang="en-US" smtClean="0"/>
              <a:t>Saturday</a:t>
            </a:r>
          </a:p>
          <a:p>
            <a:pPr lvl="1" eaLnBrk="1" hangingPunct="1"/>
            <a:r>
              <a:rPr lang="en-GB" smtClean="0"/>
              <a:t>Single_10b_4_2_4_rotated</a:t>
            </a:r>
          </a:p>
          <a:p>
            <a:pPr lvl="1" eaLnBrk="1" hangingPunct="1"/>
            <a:r>
              <a:rPr lang="en-US" smtClean="0"/>
              <a:t>Cannot inject 10</a:t>
            </a:r>
            <a:r>
              <a:rPr lang="en-US" baseline="30000" smtClean="0"/>
              <a:t>th</a:t>
            </a:r>
            <a:r>
              <a:rPr lang="en-US" smtClean="0"/>
              <a:t> bunch of beam 2 - Processing of the request of bucket numbers &gt; 29626 </a:t>
            </a:r>
            <a:r>
              <a:rPr lang="en-US" smtClean="0">
                <a:sym typeface="Wingdings" pitchFamily="2" charset="2"/>
              </a:rPr>
              <a:t> common frequency generator is stopped. </a:t>
            </a:r>
            <a:r>
              <a:rPr lang="en-US" smtClean="0"/>
              <a:t>Problem will be solved today.    </a:t>
            </a:r>
            <a:r>
              <a:rPr lang="en-US" sz="1800" smtClean="0"/>
              <a:t>Philippe Baudrenghien</a:t>
            </a:r>
          </a:p>
        </p:txBody>
      </p:sp>
      <p:sp>
        <p:nvSpPr>
          <p:cNvPr id="23555" name="Footer Placeholder 3"/>
          <p:cNvSpPr>
            <a:spLocks noGrp="1"/>
          </p:cNvSpPr>
          <p:nvPr>
            <p:ph type="ftr" sz="quarter" idx="10"/>
          </p:nvPr>
        </p:nvSpPr>
        <p:spPr>
          <a:noFill/>
        </p:spPr>
        <p:txBody>
          <a:bodyPr/>
          <a:lstStyle/>
          <a:p>
            <a:r>
              <a:rPr lang="en-US"/>
              <a:t>LHC status</a:t>
            </a:r>
          </a:p>
        </p:txBody>
      </p:sp>
      <p:sp>
        <p:nvSpPr>
          <p:cNvPr id="23556" name="Date Placeholder 4"/>
          <p:cNvSpPr>
            <a:spLocks noGrp="1"/>
          </p:cNvSpPr>
          <p:nvPr>
            <p:ph type="dt" sz="quarter" idx="12"/>
          </p:nvPr>
        </p:nvSpPr>
        <p:spPr>
          <a:noFill/>
        </p:spPr>
        <p:txBody>
          <a:bodyPr/>
          <a:lstStyle/>
          <a:p>
            <a:fld id="{FC02D6F0-D529-43F6-AD67-527F71C6C666}" type="datetime1">
              <a:rPr lang="en-US"/>
              <a:pPr/>
              <a:t>7/12/2010</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Placeholder 3"/>
          <p:cNvSpPr>
            <a:spLocks noGrp="1"/>
          </p:cNvSpPr>
          <p:nvPr>
            <p:ph type="body" sz="half" idx="10"/>
          </p:nvPr>
        </p:nvSpPr>
        <p:spPr>
          <a:xfrm>
            <a:off x="179388" y="692150"/>
            <a:ext cx="8610600" cy="1981200"/>
          </a:xfrm>
        </p:spPr>
        <p:txBody>
          <a:bodyPr/>
          <a:lstStyle/>
          <a:p>
            <a:pPr eaLnBrk="1" hangingPunct="1">
              <a:buFont typeface="Wingdings" pitchFamily="2" charset="2"/>
              <a:buNone/>
            </a:pPr>
            <a:r>
              <a:rPr lang="en-US" sz="2200" smtClean="0"/>
              <a:t>	Example of the fill in the night of Thursday 7 to Friday 8 July (single10b_4_2_4)</a:t>
            </a:r>
          </a:p>
          <a:p>
            <a:pPr eaLnBrk="1" hangingPunct="1">
              <a:buFont typeface="Wingdings" pitchFamily="2" charset="2"/>
              <a:buNone/>
            </a:pPr>
            <a:r>
              <a:rPr lang="en-US" sz="2200" smtClean="0"/>
              <a:t>	Only the 4 bunches of B1 colliding in IP 1 and 5 (only) are suffering from these sudden losses. Not the others of beam 1</a:t>
            </a:r>
          </a:p>
          <a:p>
            <a:pPr eaLnBrk="1" hangingPunct="1">
              <a:buFont typeface="Wingdings" pitchFamily="2" charset="2"/>
              <a:buNone/>
            </a:pPr>
            <a:r>
              <a:rPr lang="en-US" sz="2200" smtClean="0"/>
              <a:t>	Beam 2 is unaffected.</a:t>
            </a:r>
          </a:p>
        </p:txBody>
      </p:sp>
      <p:pic>
        <p:nvPicPr>
          <p:cNvPr id="24578" name="Picture 2" descr="http://elogbook/eLogbook/attach_reader?attach_id=1089929"/>
          <p:cNvPicPr>
            <a:picLocks noChangeAspect="1" noChangeArrowheads="1"/>
          </p:cNvPicPr>
          <p:nvPr/>
        </p:nvPicPr>
        <p:blipFill>
          <a:blip r:embed="rId2"/>
          <a:srcRect/>
          <a:stretch>
            <a:fillRect/>
          </a:stretch>
        </p:blipFill>
        <p:spPr bwMode="auto">
          <a:xfrm>
            <a:off x="0" y="2590800"/>
            <a:ext cx="8885238" cy="4267200"/>
          </a:xfrm>
          <a:prstGeom prst="rect">
            <a:avLst/>
          </a:prstGeom>
          <a:noFill/>
          <a:ln w="9525">
            <a:noFill/>
            <a:miter lim="800000"/>
            <a:headEnd/>
            <a:tailEnd/>
          </a:ln>
        </p:spPr>
      </p:pic>
      <p:sp>
        <p:nvSpPr>
          <p:cNvPr id="24579" name="Title 2"/>
          <p:cNvSpPr>
            <a:spLocks noGrp="1"/>
          </p:cNvSpPr>
          <p:nvPr>
            <p:ph type="title"/>
          </p:nvPr>
        </p:nvSpPr>
        <p:spPr>
          <a:xfrm>
            <a:off x="611188" y="-26988"/>
            <a:ext cx="8305800" cy="792163"/>
          </a:xfrm>
        </p:spPr>
        <p:txBody>
          <a:bodyPr/>
          <a:lstStyle/>
          <a:p>
            <a:pPr eaLnBrk="1" hangingPunct="1"/>
            <a:r>
              <a:rPr lang="en-GB" smtClean="0">
                <a:solidFill>
                  <a:srgbClr val="FF0000"/>
                </a:solidFill>
              </a:rPr>
              <a:t>Beam observations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Placeholder 3"/>
          <p:cNvSpPr>
            <a:spLocks noGrp="1"/>
          </p:cNvSpPr>
          <p:nvPr>
            <p:ph type="body" sz="half" idx="10"/>
          </p:nvPr>
        </p:nvSpPr>
        <p:spPr>
          <a:xfrm>
            <a:off x="179388" y="692150"/>
            <a:ext cx="8610600" cy="1223963"/>
          </a:xfrm>
        </p:spPr>
        <p:txBody>
          <a:bodyPr/>
          <a:lstStyle/>
          <a:p>
            <a:pPr eaLnBrk="1" hangingPunct="1">
              <a:buFont typeface="Wingdings" pitchFamily="2" charset="2"/>
              <a:buNone/>
            </a:pPr>
            <a:r>
              <a:rPr lang="en-US" sz="2200" smtClean="0"/>
              <a:t>	'Hump' in particular in the vertical plane seems to be the likely cause of this night's B1 losses</a:t>
            </a:r>
            <a:r>
              <a:rPr lang="en-US" sz="2000" smtClean="0"/>
              <a:t/>
            </a:r>
            <a:br>
              <a:rPr lang="en-US" sz="2000" smtClean="0"/>
            </a:br>
            <a:endParaRPr lang="en-US" sz="2200" smtClean="0"/>
          </a:p>
        </p:txBody>
      </p:sp>
      <p:sp>
        <p:nvSpPr>
          <p:cNvPr id="25602" name="Title 2"/>
          <p:cNvSpPr>
            <a:spLocks noGrp="1"/>
          </p:cNvSpPr>
          <p:nvPr>
            <p:ph type="title"/>
          </p:nvPr>
        </p:nvSpPr>
        <p:spPr>
          <a:xfrm>
            <a:off x="611188" y="-26988"/>
            <a:ext cx="8305800" cy="792163"/>
          </a:xfrm>
        </p:spPr>
        <p:txBody>
          <a:bodyPr/>
          <a:lstStyle/>
          <a:p>
            <a:pPr eaLnBrk="1" hangingPunct="1"/>
            <a:r>
              <a:rPr lang="en-GB" smtClean="0">
                <a:solidFill>
                  <a:srgbClr val="FF0000"/>
                </a:solidFill>
              </a:rPr>
              <a:t>Beam observations</a:t>
            </a:r>
          </a:p>
        </p:txBody>
      </p:sp>
      <p:pic>
        <p:nvPicPr>
          <p:cNvPr id="25603" name="Picture 2" descr="http://elogbook/eLogbook/attach_reader?attach_id=1089944"/>
          <p:cNvPicPr>
            <a:picLocks noChangeAspect="1" noChangeArrowheads="1"/>
          </p:cNvPicPr>
          <p:nvPr/>
        </p:nvPicPr>
        <p:blipFill>
          <a:blip r:embed="rId2"/>
          <a:srcRect/>
          <a:stretch>
            <a:fillRect/>
          </a:stretch>
        </p:blipFill>
        <p:spPr bwMode="auto">
          <a:xfrm>
            <a:off x="0" y="1747838"/>
            <a:ext cx="9144000" cy="4614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t>Physics (attempts)</a:t>
            </a:r>
          </a:p>
        </p:txBody>
      </p:sp>
      <p:sp>
        <p:nvSpPr>
          <p:cNvPr id="26626" name="Content Placeholder 2"/>
          <p:cNvSpPr>
            <a:spLocks noGrp="1"/>
          </p:cNvSpPr>
          <p:nvPr>
            <p:ph idx="1"/>
          </p:nvPr>
        </p:nvSpPr>
        <p:spPr>
          <a:xfrm>
            <a:off x="323850" y="692150"/>
            <a:ext cx="8229600" cy="3816350"/>
          </a:xfrm>
        </p:spPr>
        <p:txBody>
          <a:bodyPr/>
          <a:lstStyle/>
          <a:p>
            <a:pPr eaLnBrk="1" hangingPunct="1"/>
            <a:r>
              <a:rPr lang="en-US" smtClean="0"/>
              <a:t>Saturday (2 attempts)</a:t>
            </a:r>
          </a:p>
          <a:p>
            <a:pPr lvl="1" eaLnBrk="1" hangingPunct="1"/>
            <a:r>
              <a:rPr lang="en-US" smtClean="0"/>
              <a:t>Switch to </a:t>
            </a:r>
            <a:r>
              <a:rPr lang="en-GB" smtClean="0"/>
              <a:t>Single_9b_6_6_6 </a:t>
            </a:r>
          </a:p>
          <a:p>
            <a:pPr lvl="1" eaLnBrk="1" hangingPunct="1"/>
            <a:r>
              <a:rPr lang="en-GB" smtClean="0"/>
              <a:t>Right before collapsing the separation bumps, got hit by an electrical glitch on the network which was caught by the FMCM and dumped the beams</a:t>
            </a:r>
          </a:p>
          <a:p>
            <a:pPr lvl="1" eaLnBrk="1" hangingPunct="1"/>
            <a:r>
              <a:rPr lang="en-US" smtClean="0"/>
              <a:t>During the squeeze, lost the beam on orbit excursion interlock (the orbit feedback was off).</a:t>
            </a:r>
          </a:p>
          <a:p>
            <a:pPr lvl="1" eaLnBrk="1" hangingPunct="1"/>
            <a:endParaRPr lang="en-US" smtClean="0"/>
          </a:p>
        </p:txBody>
      </p:sp>
      <p:sp>
        <p:nvSpPr>
          <p:cNvPr id="26627" name="Footer Placeholder 3"/>
          <p:cNvSpPr>
            <a:spLocks noGrp="1"/>
          </p:cNvSpPr>
          <p:nvPr>
            <p:ph type="ftr" sz="quarter" idx="10"/>
          </p:nvPr>
        </p:nvSpPr>
        <p:spPr>
          <a:noFill/>
        </p:spPr>
        <p:txBody>
          <a:bodyPr/>
          <a:lstStyle/>
          <a:p>
            <a:r>
              <a:rPr lang="en-US"/>
              <a:t>LHC status</a:t>
            </a:r>
          </a:p>
        </p:txBody>
      </p:sp>
      <p:sp>
        <p:nvSpPr>
          <p:cNvPr id="26628" name="Date Placeholder 4"/>
          <p:cNvSpPr>
            <a:spLocks noGrp="1"/>
          </p:cNvSpPr>
          <p:nvPr>
            <p:ph type="dt" sz="quarter" idx="12"/>
          </p:nvPr>
        </p:nvSpPr>
        <p:spPr>
          <a:noFill/>
        </p:spPr>
        <p:txBody>
          <a:bodyPr/>
          <a:lstStyle/>
          <a:p>
            <a:fld id="{A1993ADB-C8B6-4FFC-92C0-E20D1962DA60}" type="datetime1">
              <a:rPr lang="en-US"/>
              <a:pPr/>
              <a:t>7/12/2010</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Physics (attempts)</a:t>
            </a:r>
          </a:p>
        </p:txBody>
      </p:sp>
      <p:sp>
        <p:nvSpPr>
          <p:cNvPr id="27650" name="Footer Placeholder 3"/>
          <p:cNvSpPr>
            <a:spLocks noGrp="1"/>
          </p:cNvSpPr>
          <p:nvPr>
            <p:ph type="ftr" sz="quarter" idx="10"/>
          </p:nvPr>
        </p:nvSpPr>
        <p:spPr>
          <a:noFill/>
        </p:spPr>
        <p:txBody>
          <a:bodyPr/>
          <a:lstStyle/>
          <a:p>
            <a:r>
              <a:rPr lang="en-US"/>
              <a:t>LHC status</a:t>
            </a:r>
          </a:p>
        </p:txBody>
      </p:sp>
      <p:sp>
        <p:nvSpPr>
          <p:cNvPr id="27651" name="Date Placeholder 4"/>
          <p:cNvSpPr>
            <a:spLocks noGrp="1"/>
          </p:cNvSpPr>
          <p:nvPr>
            <p:ph type="dt" sz="quarter" idx="12"/>
          </p:nvPr>
        </p:nvSpPr>
        <p:spPr>
          <a:noFill/>
        </p:spPr>
        <p:txBody>
          <a:bodyPr/>
          <a:lstStyle/>
          <a:p>
            <a:fld id="{00D0D2E9-9F7D-4B76-8320-A0582F35E6D1}" type="datetime1">
              <a:rPr lang="en-US"/>
              <a:pPr/>
              <a:t>7/12/2010</a:t>
            </a:fld>
            <a:endParaRPr lang="en-US"/>
          </a:p>
        </p:txBody>
      </p:sp>
      <p:pic>
        <p:nvPicPr>
          <p:cNvPr id="27652" name="Picture 2" descr="http://elogbook/eLogbook/attach_reader?attach_id=1090583"/>
          <p:cNvPicPr>
            <a:picLocks noChangeAspect="1" noChangeArrowheads="1"/>
          </p:cNvPicPr>
          <p:nvPr/>
        </p:nvPicPr>
        <p:blipFill>
          <a:blip r:embed="rId2"/>
          <a:srcRect t="9840" b="32802"/>
          <a:stretch>
            <a:fillRect/>
          </a:stretch>
        </p:blipFill>
        <p:spPr bwMode="auto">
          <a:xfrm>
            <a:off x="323850" y="2349500"/>
            <a:ext cx="8604250" cy="4197350"/>
          </a:xfrm>
          <a:prstGeom prst="rect">
            <a:avLst/>
          </a:prstGeom>
          <a:noFill/>
          <a:ln w="9525">
            <a:noFill/>
            <a:miter lim="800000"/>
            <a:headEnd/>
            <a:tailEnd/>
          </a:ln>
        </p:spPr>
      </p:pic>
      <p:sp>
        <p:nvSpPr>
          <p:cNvPr id="27653" name="Content Placeholder 2"/>
          <p:cNvSpPr>
            <a:spLocks noGrp="1"/>
          </p:cNvSpPr>
          <p:nvPr>
            <p:ph idx="1"/>
          </p:nvPr>
        </p:nvSpPr>
        <p:spPr>
          <a:xfrm>
            <a:off x="323850" y="692150"/>
            <a:ext cx="8229600" cy="3816350"/>
          </a:xfrm>
        </p:spPr>
        <p:txBody>
          <a:bodyPr/>
          <a:lstStyle/>
          <a:p>
            <a:pPr eaLnBrk="1" hangingPunct="1"/>
            <a:r>
              <a:rPr lang="en-US" smtClean="0"/>
              <a:t>Sunday</a:t>
            </a:r>
          </a:p>
          <a:p>
            <a:pPr lvl="1" eaLnBrk="1" hangingPunct="1"/>
            <a:r>
              <a:rPr lang="en-GB" smtClean="0"/>
              <a:t>Single_9b_6_6_6 </a:t>
            </a:r>
          </a:p>
          <a:p>
            <a:pPr lvl="1" eaLnBrk="1" hangingPunct="1"/>
            <a:r>
              <a:rPr lang="pt-BR" smtClean="0"/>
              <a:t>B1H = 3.0 - B1V = 3.0 - B2H = 3.2 - B2V = 3.4 - ~9e10/bunch </a:t>
            </a:r>
            <a:endParaRPr lang="en-GB" smtClean="0"/>
          </a:p>
          <a:p>
            <a:pPr lvl="1" eaLnBrk="1" hangingPunct="1"/>
            <a:r>
              <a:rPr lang="en-GB" smtClean="0"/>
              <a:t>Collisions since 3:00 - No losses seen so far. Tune spectra quiet </a:t>
            </a:r>
          </a:p>
          <a:p>
            <a:pPr lvl="1" eaLnBrk="1" hangingPunct="1"/>
            <a:endParaRPr lang="en-US" smtClean="0"/>
          </a:p>
          <a:p>
            <a:pPr lvl="1" eaLnBrk="1" hangingPunct="1"/>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emplate>
  <TotalTime>37177</TotalTime>
  <Words>1710</Words>
  <Application>Microsoft Office PowerPoint</Application>
  <PresentationFormat>On-screen Show (4:3)</PresentationFormat>
  <Paragraphs>208</Paragraphs>
  <Slides>26</Slides>
  <Notes>0</Notes>
  <HiddenSlides>0</HiddenSlides>
  <MMClips>0</MMClips>
  <ScaleCrop>false</ScaleCrop>
  <HeadingPairs>
    <vt:vector size="6" baseType="variant">
      <vt:variant>
        <vt:lpstr>Fonts Used</vt:lpstr>
      </vt:variant>
      <vt:variant>
        <vt:i4>5</vt:i4>
      </vt:variant>
      <vt:variant>
        <vt:lpstr>Design Template</vt:lpstr>
      </vt:variant>
      <vt:variant>
        <vt:i4>16</vt:i4>
      </vt:variant>
      <vt:variant>
        <vt:lpstr>Slide Titles</vt:lpstr>
      </vt:variant>
      <vt:variant>
        <vt:i4>26</vt:i4>
      </vt:variant>
    </vt:vector>
  </HeadingPairs>
  <TitlesOfParts>
    <vt:vector size="47" baseType="lpstr">
      <vt:lpstr>Arial</vt:lpstr>
      <vt:lpstr>Wingdings</vt:lpstr>
      <vt:lpstr>Times New Roman</vt:lpstr>
      <vt:lpstr>Arial Black</vt:lpstr>
      <vt:lpstr>Helvetica</vt:lpstr>
      <vt:lpstr>Pixel</vt:lpstr>
      <vt:lpstr>Pixel</vt:lpstr>
      <vt:lpstr>Pixel</vt:lpstr>
      <vt:lpstr>Pixel</vt:lpstr>
      <vt:lpstr>Pixel</vt:lpstr>
      <vt:lpstr>Pixel</vt:lpstr>
      <vt:lpstr>Pixel</vt:lpstr>
      <vt:lpstr>Pixel</vt:lpstr>
      <vt:lpstr>Pixel</vt:lpstr>
      <vt:lpstr>Pixel</vt:lpstr>
      <vt:lpstr>Pixel</vt:lpstr>
      <vt:lpstr>Pixel</vt:lpstr>
      <vt:lpstr>Pixel</vt:lpstr>
      <vt:lpstr>Pixel</vt:lpstr>
      <vt:lpstr>Pixel</vt:lpstr>
      <vt:lpstr>Pixel</vt:lpstr>
      <vt:lpstr>LHC commissioning Week 27</vt:lpstr>
      <vt:lpstr>Beam losses in stable beams</vt:lpstr>
      <vt:lpstr>Collision schemes considered</vt:lpstr>
      <vt:lpstr>Single_10b_4_2_4</vt:lpstr>
      <vt:lpstr>Single_10b_4_2_4</vt:lpstr>
      <vt:lpstr>Beam observations</vt:lpstr>
      <vt:lpstr>Beam observations</vt:lpstr>
      <vt:lpstr>Physics (attempts)</vt:lpstr>
      <vt:lpstr>Physics (attempts)</vt:lpstr>
      <vt:lpstr>Physics (attempts)</vt:lpstr>
      <vt:lpstr>Delivered luminosity (Wednesday)</vt:lpstr>
      <vt:lpstr>Preparation towards &gt; 1e12 p /beam 450 GeV</vt:lpstr>
      <vt:lpstr>Preparation towards &gt; 1e12 p /beam 450 GeV</vt:lpstr>
      <vt:lpstr>LHC beam emittance measurements</vt:lpstr>
      <vt:lpstr>LHC beam emittance measurements</vt:lpstr>
      <vt:lpstr>Preparation towards &gt; 1e12 p /beam 450 GeV</vt:lpstr>
      <vt:lpstr>Tails in TLs</vt:lpstr>
      <vt:lpstr>Slide 18</vt:lpstr>
      <vt:lpstr>Preparation towards &gt; 1e12 p /beam 450 GeV</vt:lpstr>
      <vt:lpstr>Preparation towards &gt; 1e12 p /beam 450 GeV</vt:lpstr>
      <vt:lpstr>Preparation towards &gt; 1e12 p /beam 450 GeV</vt:lpstr>
      <vt:lpstr>Slide 22</vt:lpstr>
      <vt:lpstr>BI consolidation</vt:lpstr>
      <vt:lpstr>Next steps – Joerg and Mike this week</vt:lpstr>
      <vt:lpstr>Next steps – Joerg and Mike this week</vt:lpstr>
      <vt:lpstr>Pending Requests</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FGC Software Design Review</dc:title>
  <dc:creator>Quentin King</dc:creator>
  <cp:lastModifiedBy>abconf</cp:lastModifiedBy>
  <cp:revision>2081</cp:revision>
  <dcterms:created xsi:type="dcterms:W3CDTF">2010-07-05T06:11:43Z</dcterms:created>
  <dcterms:modified xsi:type="dcterms:W3CDTF">2010-07-12T07:12:51Z</dcterms:modified>
</cp:coreProperties>
</file>