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notesSlides/notesSlide2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notesSlides/notesSlide6.xml" ContentType="application/vnd.openxmlformats-officedocument.presentationml.notesSlide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5.xml" ContentType="application/vnd.openxmlformats-officedocument.presentationml.notesSlide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notesSlides/notesSlide7.xml" ContentType="application/vnd.openxmlformats-officedocument.presentationml.notes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0"/>
  </p:notesMasterIdLst>
  <p:sldIdLst>
    <p:sldId id="264" r:id="rId2"/>
    <p:sldId id="282" r:id="rId3"/>
    <p:sldId id="284" r:id="rId4"/>
    <p:sldId id="283" r:id="rId5"/>
    <p:sldId id="285" r:id="rId6"/>
    <p:sldId id="276" r:id="rId7"/>
    <p:sldId id="278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43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67FE2-1CE6-3F45-BDE3-2F1476ED856A}" type="datetimeFigureOut">
              <a:rPr lang="en-US" smtClean="0"/>
              <a:pPr/>
              <a:t>4/16/10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E8748-EC35-3242-BCE5-4852AB75D9B3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Safe Machine Parameters System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B08561-987D-B145-A016-90E5F81A7EBF}" type="slidenum">
              <a:rPr lang="en-US">
                <a:solidFill>
                  <a:srgbClr val="FFFFFF"/>
                </a:solidFill>
              </a:rPr>
              <a:pPr/>
              <a:t>‹#›</a:t>
            </a:fld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75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50" y="6667500"/>
            <a:ext cx="36290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bg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FFFF"/>
                </a:solidFill>
              </a:rPr>
              <a:t>R Giachino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91000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E8E5321B-5B0B-2644-B899-325EB572D2B9}" type="slidenum">
              <a:rPr lang="en-US">
                <a:solidFill>
                  <a:srgbClr val="FFFFFF"/>
                </a:solidFill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276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38" descr="AB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9982200" y="762000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54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34" name="Picture 41" descr="CERNTE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9601200" y="2970213"/>
            <a:ext cx="111442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charset="0"/>
        <a:buChar char="●"/>
        <a:defRPr sz="2400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</a:t>
            </a:r>
            <a:r>
              <a:rPr lang="en-US" dirty="0" smtClean="0"/>
              <a:t>day 17.4</a:t>
            </a:r>
            <a:r>
              <a:rPr lang="en-US" dirty="0" smtClean="0"/>
              <a:t>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0104" y="842208"/>
            <a:ext cx="8915400" cy="5334000"/>
          </a:xfrm>
        </p:spPr>
        <p:txBody>
          <a:bodyPr/>
          <a:lstStyle/>
          <a:p>
            <a:r>
              <a:rPr lang="en-US" dirty="0" smtClean="0"/>
              <a:t>06:</a:t>
            </a:r>
            <a:r>
              <a:rPr lang="en-US" dirty="0" smtClean="0"/>
              <a:t>0</a:t>
            </a:r>
            <a:r>
              <a:rPr lang="en-US" dirty="0" smtClean="0"/>
              <a:t>0</a:t>
            </a:r>
            <a:r>
              <a:rPr lang="en-US" dirty="0" smtClean="0"/>
              <a:t>: Physics fill from the night shift</a:t>
            </a:r>
            <a:endParaRPr lang="en-US" dirty="0" smtClean="0"/>
          </a:p>
          <a:p>
            <a:r>
              <a:rPr lang="en-US" dirty="0" smtClean="0"/>
              <a:t>15</a:t>
            </a:r>
            <a:r>
              <a:rPr lang="en-US" dirty="0" smtClean="0"/>
              <a:t>:</a:t>
            </a:r>
            <a:r>
              <a:rPr lang="en-US" dirty="0" smtClean="0"/>
              <a:t>0</a:t>
            </a:r>
            <a:r>
              <a:rPr lang="en-US" dirty="0" smtClean="0"/>
              <a:t>0</a:t>
            </a:r>
            <a:r>
              <a:rPr lang="en-US" dirty="0" smtClean="0"/>
              <a:t>: End stable beam </a:t>
            </a:r>
            <a:r>
              <a:rPr lang="en-US" dirty="0" smtClean="0"/>
              <a:t>mode:</a:t>
            </a:r>
          </a:p>
          <a:p>
            <a:pPr lvl="1"/>
            <a:r>
              <a:rPr lang="en-US" dirty="0" smtClean="0"/>
              <a:t>problems with incorporation of settings for the squeeze</a:t>
            </a:r>
            <a:endParaRPr lang="en-US" dirty="0" smtClean="0"/>
          </a:p>
          <a:p>
            <a:r>
              <a:rPr lang="en-US" dirty="0" smtClean="0"/>
              <a:t>16:40: </a:t>
            </a:r>
            <a:r>
              <a:rPr lang="en-US" dirty="0" smtClean="0"/>
              <a:t>Start squeeze in </a:t>
            </a:r>
            <a:r>
              <a:rPr lang="en-US" dirty="0" err="1" smtClean="0"/>
              <a:t>IR</a:t>
            </a:r>
            <a:r>
              <a:rPr lang="en-US" dirty="0" smtClean="0"/>
              <a:t> 1 &amp; IR5: </a:t>
            </a:r>
            <a:endParaRPr lang="en-US" dirty="0" smtClean="0"/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= 2m reached at</a:t>
            </a:r>
            <a:r>
              <a:rPr lang="en-US" dirty="0" smtClean="0"/>
              <a:t> 17:10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ca. 30 minutes total for squeeze</a:t>
            </a:r>
            <a:endParaRPr lang="en-US" dirty="0" smtClean="0"/>
          </a:p>
          <a:p>
            <a:r>
              <a:rPr lang="en-US" dirty="0" smtClean="0"/>
              <a:t>17:30</a:t>
            </a:r>
            <a:r>
              <a:rPr lang="en-US" dirty="0" smtClean="0"/>
              <a:t>: Start squeeze in IR8: 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= 2m reached at 17</a:t>
            </a:r>
            <a:r>
              <a:rPr lang="en-US" dirty="0" smtClean="0"/>
              <a:t>:55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ca. 25 minutes total for squeeze</a:t>
            </a:r>
            <a:endParaRPr lang="en-US" dirty="0" smtClean="0"/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-beat correction using ‘knobs’ for Q5 and Q6 adjustments done via settings.</a:t>
            </a:r>
          </a:p>
          <a:p>
            <a:pPr lvl="0"/>
            <a:r>
              <a:rPr lang="en-US" dirty="0" smtClean="0"/>
              <a:t>18:05: Start squeeze in IR2:</a:t>
            </a:r>
          </a:p>
          <a:p>
            <a:pPr lvl="1"/>
            <a:r>
              <a:rPr lang="en-US" dirty="0" smtClean="0"/>
              <a:t>18:30: Reached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= </a:t>
            </a:r>
            <a:r>
              <a:rPr lang="en-US" dirty="0" smtClean="0"/>
              <a:t>5m but encountered large losses for Beam2 (only a couple 10E9 left). Large coupling after trip of </a:t>
            </a:r>
            <a:r>
              <a:rPr lang="en-US" dirty="0" err="1" smtClean="0"/>
              <a:t>RQS</a:t>
            </a:r>
            <a:r>
              <a:rPr lang="en-US" dirty="0" smtClean="0"/>
              <a:t> .A78B2 </a:t>
            </a:r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the horizontal tune crossed the 1/3 resonance. Caused by too high </a:t>
            </a:r>
            <a:r>
              <a:rPr lang="en-US" dirty="0" err="1" smtClean="0"/>
              <a:t>dV/dt</a:t>
            </a:r>
            <a:r>
              <a:rPr lang="en-US" dirty="0" smtClean="0"/>
              <a:t> in function settings.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1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</a:t>
            </a:r>
            <a:r>
              <a:rPr lang="en-US" dirty="0" smtClean="0"/>
              <a:t>day 17.4</a:t>
            </a:r>
            <a:r>
              <a:rPr lang="en-US" dirty="0" smtClean="0"/>
              <a:t>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0104" y="762000"/>
            <a:ext cx="8915400" cy="5880100"/>
          </a:xfrm>
        </p:spPr>
        <p:txBody>
          <a:bodyPr/>
          <a:lstStyle/>
          <a:p>
            <a:r>
              <a:rPr lang="en-US" dirty="0" smtClean="0"/>
              <a:t>19</a:t>
            </a:r>
            <a:r>
              <a:rPr lang="en-US" dirty="0" smtClean="0"/>
              <a:t>:30</a:t>
            </a:r>
            <a:r>
              <a:rPr lang="en-US" dirty="0" smtClean="0"/>
              <a:t>:</a:t>
            </a: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-beat measurements: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= 5m: not sufficient intensity for Beam2 but good measurement for Beam1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20% to 30%?</a:t>
            </a:r>
            <a:endParaRPr lang="en-US" dirty="0" smtClean="0"/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=</a:t>
            </a:r>
            <a:r>
              <a:rPr lang="en-US" dirty="0" smtClean="0"/>
              <a:t> 3m</a:t>
            </a:r>
            <a:r>
              <a:rPr lang="en-US" dirty="0" smtClean="0"/>
              <a:t>:</a:t>
            </a:r>
            <a:r>
              <a:rPr lang="en-US" dirty="0" smtClean="0"/>
              <a:t> 20%-30%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-beating for Beam1. </a:t>
            </a:r>
          </a:p>
          <a:p>
            <a:pPr lvl="1"/>
            <a:r>
              <a:rPr lang="en-US" dirty="0" err="1" smtClean="0"/>
              <a:t>RQS</a:t>
            </a:r>
            <a:r>
              <a:rPr lang="en-US" dirty="0" smtClean="0"/>
              <a:t> .A78B2</a:t>
            </a:r>
            <a:r>
              <a:rPr lang="en-US" dirty="0" smtClean="0"/>
              <a:t> tripped again during squeeze to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= </a:t>
            </a:r>
            <a:r>
              <a:rPr lang="en-US" dirty="0" smtClean="0"/>
              <a:t>3m.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=</a:t>
            </a:r>
            <a:r>
              <a:rPr lang="en-US" dirty="0" smtClean="0"/>
              <a:t> 2m</a:t>
            </a:r>
            <a:r>
              <a:rPr lang="en-US" dirty="0" smtClean="0"/>
              <a:t>:</a:t>
            </a:r>
            <a:r>
              <a:rPr lang="en-US" dirty="0" smtClean="0"/>
              <a:t> 20</a:t>
            </a:r>
            <a:r>
              <a:rPr lang="en-US" dirty="0" smtClean="0"/>
              <a:t>%</a:t>
            </a:r>
            <a:r>
              <a:rPr lang="en-US" dirty="0" smtClean="0"/>
              <a:t>-30</a:t>
            </a:r>
            <a:r>
              <a:rPr lang="en-US" dirty="0" smtClean="0"/>
              <a:t>%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-beating for Beam1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change of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–beat during squeeze is small!</a:t>
            </a:r>
          </a:p>
          <a:p>
            <a:pPr lvl="1"/>
            <a:r>
              <a:rPr lang="en-US" dirty="0" smtClean="0"/>
              <a:t>local coupling correction</a:t>
            </a:r>
          </a:p>
          <a:p>
            <a:r>
              <a:rPr lang="en-US" dirty="0" smtClean="0"/>
              <a:t>20:</a:t>
            </a:r>
            <a:r>
              <a:rPr lang="en-US" dirty="0" smtClean="0"/>
              <a:t>0</a:t>
            </a:r>
            <a:r>
              <a:rPr lang="en-US" dirty="0" smtClean="0"/>
              <a:t>0</a:t>
            </a:r>
            <a:r>
              <a:rPr lang="en-US" dirty="0" smtClean="0"/>
              <a:t>:</a:t>
            </a:r>
            <a:r>
              <a:rPr lang="en-US" dirty="0" smtClean="0"/>
              <a:t> finished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-beat </a:t>
            </a:r>
            <a:r>
              <a:rPr lang="en-US" dirty="0" smtClean="0"/>
              <a:t>measurements:</a:t>
            </a:r>
            <a:endParaRPr lang="en-US" dirty="0" smtClean="0"/>
          </a:p>
          <a:p>
            <a:r>
              <a:rPr lang="en-US" dirty="0" smtClean="0"/>
              <a:t>23:30: Preliminary studies for </a:t>
            </a:r>
            <a:r>
              <a:rPr lang="en-US" dirty="0" err="1" smtClean="0"/>
              <a:t>TCD</a:t>
            </a:r>
            <a:r>
              <a:rPr lang="en-US" dirty="0" smtClean="0"/>
              <a:t> adjustments with Beam1 only  </a:t>
            </a:r>
          </a:p>
          <a:p>
            <a:r>
              <a:rPr lang="en-US" dirty="0" smtClean="0"/>
              <a:t>01:00: </a:t>
            </a:r>
            <a:r>
              <a:rPr lang="en-US" dirty="0" smtClean="0"/>
              <a:t>Preparing new fill for the night</a:t>
            </a:r>
          </a:p>
          <a:p>
            <a:pPr lvl="1"/>
            <a:r>
              <a:rPr lang="en-US" dirty="0" smtClean="0"/>
              <a:t>invalid time problem for </a:t>
            </a:r>
            <a:r>
              <a:rPr lang="en-US" dirty="0" err="1" smtClean="0"/>
              <a:t>RQTF</a:t>
            </a:r>
            <a:r>
              <a:rPr lang="en-US" dirty="0" smtClean="0"/>
              <a:t> circuits of Beam2 (loading of settings).</a:t>
            </a:r>
            <a:endParaRPr lang="en-US" dirty="0" smtClean="0"/>
          </a:p>
          <a:p>
            <a:r>
              <a:rPr lang="en-US" dirty="0" smtClean="0"/>
              <a:t>06:00: Start </a:t>
            </a:r>
            <a:r>
              <a:rPr lang="en-US" dirty="0" err="1" smtClean="0"/>
              <a:t>l</a:t>
            </a:r>
            <a:r>
              <a:rPr lang="en-US" dirty="0" err="1" smtClean="0"/>
              <a:t>umi</a:t>
            </a:r>
            <a:r>
              <a:rPr lang="en-US" dirty="0" smtClean="0"/>
              <a:t> scans.</a:t>
            </a:r>
          </a:p>
          <a:p>
            <a:r>
              <a:rPr lang="en-US" dirty="0" smtClean="0"/>
              <a:t>06:45: Beam dumped:  </a:t>
            </a:r>
          </a:p>
          <a:p>
            <a:pPr lvl="2"/>
            <a:r>
              <a:rPr lang="en-US" dirty="0" smtClean="0"/>
              <a:t>again COD SIS?</a:t>
            </a:r>
            <a:endParaRPr lang="en-US" dirty="0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2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Saturday 17.4</a:t>
            </a:r>
            <a:r>
              <a:rPr lang="en-US" dirty="0" smtClean="0"/>
              <a:t>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35024" y="759336"/>
            <a:ext cx="8915400" cy="5334000"/>
          </a:xfrm>
        </p:spPr>
        <p:txBody>
          <a:bodyPr/>
          <a:lstStyle/>
          <a:p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-beat for Beam1 at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>
                <a:latin typeface="Symbol" charset="2"/>
                <a:cs typeface="Symbol" charset="2"/>
              </a:rPr>
              <a:t>*</a:t>
            </a:r>
            <a:r>
              <a:rPr lang="en-US" dirty="0" smtClean="0"/>
              <a:t> </a:t>
            </a:r>
            <a:r>
              <a:rPr lang="en-US" dirty="0" smtClean="0"/>
              <a:t>= 2m in IR2 (all other </a:t>
            </a:r>
            <a:r>
              <a:rPr lang="en-US" dirty="0" err="1" smtClean="0"/>
              <a:t>IPS</a:t>
            </a:r>
            <a:r>
              <a:rPr lang="en-US" dirty="0" smtClean="0"/>
              <a:t> at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>
                <a:latin typeface="Symbol" charset="2"/>
                <a:cs typeface="Symbol" charset="2"/>
              </a:rPr>
              <a:t>*</a:t>
            </a:r>
            <a:r>
              <a:rPr lang="en-US" dirty="0" smtClean="0"/>
              <a:t> =</a:t>
            </a:r>
            <a:r>
              <a:rPr lang="en-US" dirty="0" smtClean="0"/>
              <a:t> 2m):</a:t>
            </a:r>
            <a:endParaRPr lang="en-US" dirty="0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6" name="Picture 5" descr="2010041723143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579" y="1219419"/>
            <a:ext cx="7526421" cy="5422682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Saturday 17.4</a:t>
            </a:r>
            <a:r>
              <a:rPr lang="en-US" dirty="0" smtClean="0"/>
              <a:t>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35024" y="759336"/>
            <a:ext cx="8915400" cy="5334000"/>
          </a:xfrm>
        </p:spPr>
        <p:txBody>
          <a:bodyPr/>
          <a:lstStyle/>
          <a:p>
            <a:r>
              <a:rPr lang="en-US" dirty="0" smtClean="0"/>
              <a:t>Coupling for Beam1 at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>
                <a:latin typeface="Symbol" charset="2"/>
                <a:cs typeface="Symbol" charset="2"/>
              </a:rPr>
              <a:t>*</a:t>
            </a:r>
            <a:r>
              <a:rPr lang="en-US" dirty="0" smtClean="0"/>
              <a:t> </a:t>
            </a:r>
            <a:r>
              <a:rPr lang="en-US" dirty="0" smtClean="0"/>
              <a:t>= 2m in IR2 (all other </a:t>
            </a:r>
            <a:r>
              <a:rPr lang="en-US" dirty="0" err="1" smtClean="0"/>
              <a:t>IPS</a:t>
            </a:r>
            <a:r>
              <a:rPr lang="en-US" dirty="0" smtClean="0"/>
              <a:t> at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>
                <a:latin typeface="Symbol" charset="2"/>
                <a:cs typeface="Symbol" charset="2"/>
              </a:rPr>
              <a:t>*</a:t>
            </a:r>
            <a:r>
              <a:rPr lang="en-US" dirty="0" smtClean="0"/>
              <a:t> =</a:t>
            </a:r>
            <a:r>
              <a:rPr lang="en-US" dirty="0" smtClean="0"/>
              <a:t> 2m):</a:t>
            </a:r>
            <a:endParaRPr lang="en-US" dirty="0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4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6" name="Picture 5" descr="2010041723123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0947" y="1229049"/>
            <a:ext cx="7513053" cy="5413051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Saturday 17.4</a:t>
            </a:r>
            <a:r>
              <a:rPr lang="en-US" dirty="0" smtClean="0"/>
              <a:t>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35024" y="759336"/>
            <a:ext cx="8915400" cy="5334000"/>
          </a:xfrm>
        </p:spPr>
        <p:txBody>
          <a:bodyPr/>
          <a:lstStyle/>
          <a:p>
            <a:r>
              <a:rPr lang="en-US" dirty="0" smtClean="0"/>
              <a:t>Coupling correction for Beam1 at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>
                <a:latin typeface="Symbol" charset="2"/>
                <a:cs typeface="Symbol" charset="2"/>
              </a:rPr>
              <a:t>*</a:t>
            </a:r>
            <a:r>
              <a:rPr lang="en-US" dirty="0" smtClean="0"/>
              <a:t> </a:t>
            </a:r>
            <a:r>
              <a:rPr lang="en-US" dirty="0" smtClean="0"/>
              <a:t>= 2m in IR2 :</a:t>
            </a:r>
            <a:endParaRPr lang="en-US" dirty="0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5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6" name="Picture 5" descr="201004172322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760" y="1256632"/>
            <a:ext cx="7853240" cy="5385468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Saturday 17.4</a:t>
            </a:r>
            <a:r>
              <a:rPr lang="en-US" dirty="0" smtClean="0"/>
              <a:t>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35024" y="759336"/>
            <a:ext cx="8915400" cy="5334000"/>
          </a:xfrm>
        </p:spPr>
        <p:txBody>
          <a:bodyPr/>
          <a:lstStyle/>
          <a:p>
            <a:r>
              <a:rPr lang="en-US" dirty="0" smtClean="0"/>
              <a:t>Coupling correction for Beam1 at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>
                <a:latin typeface="Symbol" charset="2"/>
                <a:cs typeface="Symbol" charset="2"/>
              </a:rPr>
              <a:t>*</a:t>
            </a:r>
            <a:r>
              <a:rPr lang="en-US" dirty="0" smtClean="0"/>
              <a:t> </a:t>
            </a:r>
            <a:r>
              <a:rPr lang="en-US" dirty="0" smtClean="0"/>
              <a:t>= 2m in IR8 :</a:t>
            </a:r>
            <a:endParaRPr lang="en-US" dirty="0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6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9" name="Picture 8" descr="2010041723224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765" y="1408029"/>
            <a:ext cx="7632469" cy="5234071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Saturday 17.4</a:t>
            </a:r>
            <a:r>
              <a:rPr lang="en-US" dirty="0" smtClean="0"/>
              <a:t>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1448" y="732600"/>
            <a:ext cx="8915400" cy="5334000"/>
          </a:xfrm>
        </p:spPr>
        <p:txBody>
          <a:bodyPr/>
          <a:lstStyle/>
          <a:p>
            <a:r>
              <a:rPr lang="en-US" dirty="0" smtClean="0"/>
              <a:t>Losses during AC dipole measurements (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= 3m in IP2):</a:t>
            </a:r>
            <a:endParaRPr lang="en-US" dirty="0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7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6" name="Picture 5" descr="2010041720113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236829"/>
            <a:ext cx="8276012" cy="5405271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Sunday 18.4</a:t>
            </a:r>
            <a:r>
              <a:rPr lang="en-US" dirty="0" smtClean="0"/>
              <a:t>.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228600" y="839544"/>
            <a:ext cx="8686800" cy="5802556"/>
          </a:xfrm>
        </p:spPr>
        <p:txBody>
          <a:bodyPr/>
          <a:lstStyle/>
          <a:p>
            <a:pPr lvl="0"/>
            <a:r>
              <a:rPr lang="en-US" dirty="0" smtClean="0"/>
              <a:t>Day:</a:t>
            </a:r>
          </a:p>
          <a:p>
            <a:pPr lvl="1"/>
            <a:r>
              <a:rPr lang="en-US" dirty="0" smtClean="0"/>
              <a:t>Stable beam physics fill.</a:t>
            </a:r>
          </a:p>
          <a:p>
            <a:pPr lvl="1"/>
            <a:r>
              <a:rPr lang="en-US" dirty="0" smtClean="0"/>
              <a:t>Repeat</a:t>
            </a:r>
            <a:r>
              <a:rPr lang="en-US" dirty="0" smtClean="0"/>
              <a:t> optics squeeze.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-beat measurement and correction.</a:t>
            </a:r>
            <a:endParaRPr lang="en-US" dirty="0" smtClean="0"/>
          </a:p>
          <a:p>
            <a:pPr lvl="1"/>
            <a:r>
              <a:rPr lang="en-US" dirty="0" smtClean="0"/>
              <a:t>Optics and orbit  measurements and corrections.</a:t>
            </a:r>
          </a:p>
          <a:p>
            <a:pPr lvl="1"/>
            <a:r>
              <a:rPr lang="en-US" dirty="0" smtClean="0"/>
              <a:t>IP steering.</a:t>
            </a:r>
          </a:p>
          <a:p>
            <a:pPr lvl="1"/>
            <a:r>
              <a:rPr lang="en-US" dirty="0" smtClean="0"/>
              <a:t>Adjustment of tertiary collimators</a:t>
            </a:r>
            <a:r>
              <a:rPr lang="en-US" dirty="0" smtClean="0"/>
              <a:t>.</a:t>
            </a:r>
            <a:endParaRPr lang="en-US" dirty="0" smtClean="0"/>
          </a:p>
          <a:p>
            <a:pPr lvl="0"/>
            <a:r>
              <a:rPr lang="en-US" dirty="0" smtClean="0"/>
              <a:t>Night:</a:t>
            </a:r>
            <a:endParaRPr lang="en-US" dirty="0" smtClean="0"/>
          </a:p>
          <a:p>
            <a:pPr lvl="1"/>
            <a:r>
              <a:rPr lang="en-US" dirty="0" smtClean="0"/>
              <a:t>Physics fill for the night.</a:t>
            </a:r>
          </a:p>
          <a:p>
            <a:pPr lvl="0"/>
            <a:r>
              <a:rPr lang="en-US" dirty="0" smtClean="0"/>
              <a:t>Monday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R</a:t>
            </a:r>
            <a:r>
              <a:rPr lang="en-US" dirty="0" smtClean="0"/>
              <a:t>epeat ramp and squeeze procedure.</a:t>
            </a:r>
          </a:p>
          <a:p>
            <a:pPr lvl="1"/>
            <a:r>
              <a:rPr lang="en-US" dirty="0" smtClean="0"/>
              <a:t>E</a:t>
            </a:r>
            <a:r>
              <a:rPr lang="en-US" dirty="0" smtClean="0"/>
              <a:t>nd of fill studies for establishing ‘stable beam’ conditions with squeezed optics.</a:t>
            </a:r>
          </a:p>
          <a:p>
            <a:pPr lvl="1"/>
            <a:r>
              <a:rPr lang="en-US" dirty="0" smtClean="0"/>
              <a:t>Damper studies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68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92DA489-35B9-7F48-916F-BBC1F9537E10}" type="slidenum">
              <a:rPr lang="en-US" smtClean="0">
                <a:solidFill>
                  <a:srgbClr val="FFFFFF"/>
                </a:solidFill>
              </a:rPr>
              <a:pPr/>
              <a:t>8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CC00CC"/>
      </a:hlink>
      <a:folHlink>
        <a:srgbClr val="CCCCE6"/>
      </a:folHlink>
    </a:clrScheme>
    <a:fontScheme name="Pixe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10714</TotalTime>
  <Words>504</Words>
  <Application>Microsoft Macintosh PowerPoint</Application>
  <PresentationFormat>On-screen Show (4:3)</PresentationFormat>
  <Paragraphs>67</Paragraphs>
  <Slides>8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Pixel</vt:lpstr>
      <vt:lpstr>Saturday 17.4.</vt:lpstr>
      <vt:lpstr>Saturday 17.4.</vt:lpstr>
      <vt:lpstr>Saturday 17.4.</vt:lpstr>
      <vt:lpstr>Saturday 17.4.</vt:lpstr>
      <vt:lpstr>Saturday 17.4.</vt:lpstr>
      <vt:lpstr>Saturday 17.4.</vt:lpstr>
      <vt:lpstr>Saturday 17.4.</vt:lpstr>
      <vt:lpstr>Sunday 18.4.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Night 27</dc:title>
  <dc:creator>Oliver Bruning</dc:creator>
  <cp:lastModifiedBy>Oliver Bruning</cp:lastModifiedBy>
  <cp:revision>167</cp:revision>
  <dcterms:created xsi:type="dcterms:W3CDTF">2010-04-16T04:55:47Z</dcterms:created>
  <dcterms:modified xsi:type="dcterms:W3CDTF">2010-04-18T06:33:13Z</dcterms:modified>
</cp:coreProperties>
</file>