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64" r:id="rId2"/>
    <p:sldId id="265" r:id="rId3"/>
    <p:sldId id="266" r:id="rId4"/>
    <p:sldId id="268" r:id="rId5"/>
    <p:sldId id="269" r:id="rId6"/>
    <p:sldId id="270" r:id="rId7"/>
    <p:sldId id="271" r:id="rId8"/>
    <p:sldId id="272" r:id="rId9"/>
    <p:sldId id="267" r:id="rId10"/>
    <p:sldId id="273" r:id="rId11"/>
    <p:sldId id="274" r:id="rId12"/>
    <p:sldId id="275" r:id="rId13"/>
    <p:sldId id="277" r:id="rId14"/>
    <p:sldId id="276" r:id="rId15"/>
    <p:sldId id="26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7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67FE2-1CE6-3F45-BDE3-2F1476ED856A}" type="datetimeFigureOut">
              <a:rPr lang="en-US" smtClean="0"/>
              <a:pPr/>
              <a:t>4/16/2010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E8748-EC35-3242-BCE5-4852AB75D9B3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E8748-EC35-3242-BCE5-4852AB75D9B3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/>
                </a:solidFill>
              </a:rPr>
              <a:t>Safe Machine Parameters System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B08561-987D-B145-A016-90E5F81A7EBF}" type="slidenum">
              <a:rPr lang="en-US">
                <a:solidFill>
                  <a:srgbClr val="FFFFFF"/>
                </a:solidFill>
              </a:rPr>
              <a:pPr/>
              <a:t>‹#›</a:t>
            </a:fld>
            <a:r>
              <a:rPr lang="en-US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75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FFFFFF"/>
              </a:solidFill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50" y="6667500"/>
            <a:ext cx="36290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bg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FFFFFF"/>
                </a:solidFill>
              </a:rPr>
              <a:t>R Giachino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91000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E8E5321B-5B0B-2644-B899-325EB572D2B9}" type="slidenum">
              <a:rPr lang="en-US">
                <a:solidFill>
                  <a:srgbClr val="FFFFFF"/>
                </a:solidFill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0276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FFFFFF"/>
              </a:solidFill>
            </a:endParaRPr>
          </a:p>
        </p:txBody>
      </p:sp>
      <p:pic>
        <p:nvPicPr>
          <p:cNvPr id="1031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38" descr="AB_LOG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9982200" y="762000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543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34" name="Picture 41" descr="CERNTE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9601200" y="2970213"/>
            <a:ext cx="1114425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Arial Unicode MS" charset="0"/>
        <a:buChar char="●"/>
        <a:defRPr sz="2400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15.4.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0104" y="842208"/>
            <a:ext cx="8915400" cy="5334000"/>
          </a:xfrm>
        </p:spPr>
        <p:txBody>
          <a:bodyPr/>
          <a:lstStyle/>
          <a:p>
            <a:r>
              <a:rPr lang="en-US" dirty="0" smtClean="0"/>
              <a:t>06:00: Physics fill from the night shift</a:t>
            </a:r>
          </a:p>
          <a:p>
            <a:r>
              <a:rPr lang="en-US" dirty="0" smtClean="0"/>
              <a:t>08:30: End stable beam mode</a:t>
            </a:r>
          </a:p>
          <a:p>
            <a:r>
              <a:rPr lang="en-US" dirty="0" smtClean="0"/>
              <a:t>09:30: Start squeeze in </a:t>
            </a:r>
            <a:r>
              <a:rPr lang="en-US" dirty="0" err="1" smtClean="0"/>
              <a:t>IR</a:t>
            </a:r>
            <a:r>
              <a:rPr lang="en-US" dirty="0" smtClean="0"/>
              <a:t> 1 &amp; IR5: </a:t>
            </a:r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 = 5m reached at 9:40; followed by orbit, </a:t>
            </a:r>
            <a:r>
              <a:rPr lang="en-US" dirty="0" err="1" smtClean="0"/>
              <a:t>Q</a:t>
            </a:r>
            <a:r>
              <a:rPr lang="en-US" dirty="0" smtClean="0"/>
              <a:t>, coupling and </a:t>
            </a:r>
            <a:r>
              <a:rPr lang="en-US" dirty="0" err="1" smtClean="0"/>
              <a:t>Q</a:t>
            </a:r>
            <a:r>
              <a:rPr lang="en-US" dirty="0" smtClean="0"/>
              <a:t>’ adjustments.</a:t>
            </a:r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 = 2m reached at 10:07; followed by orbit, </a:t>
            </a:r>
            <a:r>
              <a:rPr lang="en-US" dirty="0" err="1" smtClean="0"/>
              <a:t>Q</a:t>
            </a:r>
            <a:r>
              <a:rPr lang="en-US" dirty="0" smtClean="0"/>
              <a:t>, coupling and </a:t>
            </a:r>
            <a:r>
              <a:rPr lang="en-US" dirty="0" err="1" smtClean="0"/>
              <a:t>Q</a:t>
            </a:r>
            <a:r>
              <a:rPr lang="en-US" dirty="0" smtClean="0"/>
              <a:t>’ adjustments.</a:t>
            </a:r>
          </a:p>
          <a:p>
            <a:pPr lvl="1">
              <a:buNone/>
            </a:pPr>
            <a:r>
              <a:rPr lang="en-US" dirty="0" smtClean="0"/>
              <a:t>    (tunes inverted)</a:t>
            </a:r>
          </a:p>
          <a:p>
            <a:r>
              <a:rPr lang="en-US" dirty="0" smtClean="0"/>
              <a:t>11:30: Start squeeze in IR8: </a:t>
            </a:r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 = 5m reached at 11:55; followed by orbit, </a:t>
            </a:r>
            <a:r>
              <a:rPr lang="en-US" dirty="0" err="1" smtClean="0"/>
              <a:t>Q</a:t>
            </a:r>
            <a:r>
              <a:rPr lang="en-US" dirty="0" smtClean="0"/>
              <a:t>, coupling and </a:t>
            </a:r>
            <a:r>
              <a:rPr lang="en-US" dirty="0" err="1" smtClean="0"/>
              <a:t>Q</a:t>
            </a:r>
            <a:r>
              <a:rPr lang="en-US" dirty="0" smtClean="0"/>
              <a:t>’ adjustments.</a:t>
            </a:r>
          </a:p>
          <a:p>
            <a:pPr lvl="1"/>
            <a:r>
              <a:rPr lang="en-US" dirty="0" smtClean="0"/>
              <a:t>Collimators moved to 12.8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position for 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 = 2m squeeze.</a:t>
            </a:r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 = 3.5m reached at 12:20; followed by optics adjustments.</a:t>
            </a:r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 = 3.0m reached at 12:33; followed by optics adjustments &amp; 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-beat measurements.</a:t>
            </a:r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 = 2m reached at 12:55; followed by optics adjustments &amp; 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-beat measurements.</a:t>
            </a:r>
          </a:p>
          <a:p>
            <a:pPr lvl="1"/>
            <a:r>
              <a:rPr lang="en-US" dirty="0" smtClean="0"/>
              <a:t>Large vertical beam size for Beam2 due to ‘hump’ </a:t>
            </a:r>
            <a:r>
              <a:rPr lang="en-US" dirty="0" err="1" smtClean="0"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losses during AC dipole</a:t>
            </a:r>
            <a:r>
              <a:rPr lang="en-US" dirty="0" smtClean="0"/>
              <a:t> 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014056-7BCD-1845-8D94-64C65C1E8D8B}" type="slidenum">
              <a:rPr lang="en-US" smtClean="0">
                <a:solidFill>
                  <a:srgbClr val="FFFFFF"/>
                </a:solidFill>
              </a:rPr>
              <a:pPr/>
              <a:t>1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15.4.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0104" y="842208"/>
            <a:ext cx="8915400" cy="5334000"/>
          </a:xfrm>
        </p:spPr>
        <p:txBody>
          <a:bodyPr/>
          <a:lstStyle/>
          <a:p>
            <a:r>
              <a:rPr lang="en-US" dirty="0" smtClean="0"/>
              <a:t>Higher intensity </a:t>
            </a:r>
          </a:p>
          <a:p>
            <a:pPr lvl="1"/>
            <a:r>
              <a:rPr lang="en-US" dirty="0" smtClean="0"/>
              <a:t>Switching between PROBE and INDIV in the SPS is now working smoothly: adjusted some settings for the SPS </a:t>
            </a:r>
            <a:r>
              <a:rPr lang="en-US" dirty="0" err="1" smtClean="0"/>
              <a:t>rephasing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Optimization of some TI2 TCDI collimators – minimize losses.</a:t>
            </a:r>
          </a:p>
          <a:p>
            <a:pPr lvl="1"/>
            <a:r>
              <a:rPr lang="en-US" dirty="0" smtClean="0"/>
              <a:t>Over-injection working well in IR2 (only one dump from pilot send to TDI).</a:t>
            </a:r>
          </a:p>
          <a:p>
            <a:pPr lvl="1"/>
            <a:r>
              <a:rPr lang="en-US" dirty="0" smtClean="0"/>
              <a:t>Over-injected 1.1E11, collimators at nominal 4.5 sigma settings.</a:t>
            </a:r>
          </a:p>
          <a:p>
            <a:pPr lvl="1"/>
            <a:r>
              <a:rPr lang="en-US" dirty="0" smtClean="0"/>
              <a:t>Emittance at 1E11: 2.5 um H, 2,3 um V.</a:t>
            </a:r>
          </a:p>
          <a:p>
            <a:pPr lvl="1"/>
            <a:r>
              <a:rPr lang="en-US" dirty="0" smtClean="0"/>
              <a:t>The losses in the injection region do not scale with intensity: above 5E10, the losses go down (in absolute!).</a:t>
            </a:r>
          </a:p>
          <a:p>
            <a:pPr lvl="1"/>
            <a:r>
              <a:rPr lang="en-US" dirty="0" smtClean="0"/>
              <a:t>Saw beam de-bunching  for 0.6E11 </a:t>
            </a:r>
            <a:r>
              <a:rPr lang="en-US" dirty="0" err="1" smtClean="0"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not yet understood.</a:t>
            </a:r>
          </a:p>
          <a:p>
            <a:pPr lvl="1"/>
            <a:r>
              <a:rPr lang="en-US" dirty="0" smtClean="0"/>
              <a:t>Beam dump due to losses on a </a:t>
            </a:r>
            <a:r>
              <a:rPr lang="en-US" dirty="0" err="1" smtClean="0"/>
              <a:t>TCLA</a:t>
            </a:r>
            <a:r>
              <a:rPr lang="en-US" dirty="0" smtClean="0"/>
              <a:t> in P7--&gt; we had to mask it. </a:t>
            </a:r>
          </a:p>
          <a:p>
            <a:pPr lvl="1"/>
            <a:r>
              <a:rPr lang="en-US" dirty="0" smtClean="0"/>
              <a:t>Large losses on B1 cleaning collimators…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014056-7BCD-1845-8D94-64C65C1E8D8B}" type="slidenum">
              <a:rPr lang="en-US" smtClean="0">
                <a:solidFill>
                  <a:srgbClr val="FFFFFF"/>
                </a:solidFill>
              </a:rPr>
              <a:pPr/>
              <a:t>10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6447" y="762000"/>
            <a:ext cx="8096250" cy="603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ring losses with over-injection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Safe Machine Parameters System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11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609600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Example of over-injection of 1E11 – 40 us integration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50228" y="1459468"/>
            <a:ext cx="2652714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Losses from over-injection</a:t>
            </a:r>
            <a:endParaRPr lang="en-US" dirty="0"/>
          </a:p>
        </p:txBody>
      </p:sp>
      <p:cxnSp>
        <p:nvCxnSpPr>
          <p:cNvPr id="9" name="Straight Arrow Connector 8"/>
          <p:cNvCxnSpPr>
            <a:stCxn id="7" idx="2"/>
          </p:cNvCxnSpPr>
          <p:nvPr/>
        </p:nvCxnSpPr>
        <p:spPr bwMode="auto">
          <a:xfrm rot="5400000">
            <a:off x="4620135" y="1758894"/>
            <a:ext cx="1186545" cy="132635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996447" y="1611868"/>
            <a:ext cx="1942904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Losses from TL </a:t>
            </a:r>
          </a:p>
          <a:p>
            <a:pPr algn="ctr"/>
            <a:r>
              <a:rPr lang="en-US" dirty="0" smtClean="0"/>
              <a:t>collimators (X-talk)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rot="16200000" flipH="1">
            <a:off x="1782347" y="2315539"/>
            <a:ext cx="1214342" cy="109966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1839686" y="2258201"/>
            <a:ext cx="1795689" cy="121434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4172560" y="4497326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TDI</a:t>
            </a:r>
            <a:endParaRPr lang="en-US" sz="32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15.4.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188496" y="866280"/>
            <a:ext cx="8915400" cy="5334000"/>
          </a:xfrm>
        </p:spPr>
        <p:txBody>
          <a:bodyPr/>
          <a:lstStyle/>
          <a:p>
            <a:r>
              <a:rPr lang="en-US" dirty="0" smtClean="0"/>
              <a:t>Beam1 </a:t>
            </a:r>
            <a:r>
              <a:rPr lang="en-US" dirty="0" err="1" smtClean="0"/>
              <a:t>Emittances</a:t>
            </a:r>
            <a:r>
              <a:rPr lang="en-US" dirty="0" smtClean="0"/>
              <a:t> for 1 10</a:t>
            </a:r>
            <a:r>
              <a:rPr lang="en-US" baseline="30000" dirty="0" smtClean="0"/>
              <a:t>11</a:t>
            </a:r>
            <a:r>
              <a:rPr lang="en-US" dirty="0" smtClean="0"/>
              <a:t>: </a:t>
            </a:r>
            <a:r>
              <a:rPr lang="en-US" dirty="0" smtClean="0">
                <a:latin typeface="Symbol" charset="2"/>
                <a:cs typeface="Symbol" charset="2"/>
              </a:rPr>
              <a:t>e</a:t>
            </a:r>
            <a:r>
              <a:rPr lang="en-US" baseline="-25000" dirty="0" smtClean="0"/>
              <a:t>h</a:t>
            </a:r>
            <a:r>
              <a:rPr lang="en-US" dirty="0" smtClean="0"/>
              <a:t>= 2.8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m, </a:t>
            </a:r>
            <a:r>
              <a:rPr lang="en-US" dirty="0" err="1" smtClean="0">
                <a:latin typeface="Symbol" charset="2"/>
                <a:cs typeface="Symbol" charset="2"/>
              </a:rPr>
              <a:t>e</a:t>
            </a:r>
            <a:r>
              <a:rPr lang="en-US" baseline="-25000" dirty="0" err="1" smtClean="0"/>
              <a:t>v</a:t>
            </a:r>
            <a:r>
              <a:rPr lang="en-US" dirty="0" smtClean="0"/>
              <a:t> = 2.6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014056-7BCD-1845-8D94-64C65C1E8D8B}" type="slidenum">
              <a:rPr lang="en-US" smtClean="0">
                <a:solidFill>
                  <a:srgbClr val="FFFFFF"/>
                </a:solidFill>
              </a:rPr>
              <a:pPr/>
              <a:t>12</a:t>
            </a:fld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7" name="Picture 6" descr="2010041601154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8001" y="1443789"/>
            <a:ext cx="7825999" cy="5198311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15.4.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188496" y="866280"/>
            <a:ext cx="8915400" cy="5334000"/>
          </a:xfrm>
        </p:spPr>
        <p:txBody>
          <a:bodyPr/>
          <a:lstStyle/>
          <a:p>
            <a:r>
              <a:rPr lang="en-US" dirty="0" err="1" smtClean="0"/>
              <a:t>Emittances</a:t>
            </a:r>
            <a:r>
              <a:rPr lang="en-US" dirty="0" smtClean="0"/>
              <a:t> versus bunch intensity:</a:t>
            </a:r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014056-7BCD-1845-8D94-64C65C1E8D8B}" type="slidenum">
              <a:rPr lang="en-US" smtClean="0">
                <a:solidFill>
                  <a:srgbClr val="FFFFFF"/>
                </a:solidFill>
              </a:rPr>
              <a:pPr/>
              <a:t>13</a:t>
            </a:fld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6" name="Picture 5" descr="2010041601593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3895" y="1383319"/>
            <a:ext cx="7304504" cy="525878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15.4.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188496" y="866280"/>
            <a:ext cx="8915400" cy="5334000"/>
          </a:xfrm>
        </p:spPr>
        <p:txBody>
          <a:bodyPr/>
          <a:lstStyle/>
          <a:p>
            <a:r>
              <a:rPr lang="en-US" dirty="0" smtClean="0"/>
              <a:t>Tune shift versus bunch intensity:</a:t>
            </a:r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014056-7BCD-1845-8D94-64C65C1E8D8B}" type="slidenum">
              <a:rPr lang="en-US" smtClean="0">
                <a:solidFill>
                  <a:srgbClr val="FFFFFF"/>
                </a:solidFill>
              </a:rPr>
              <a:pPr/>
              <a:t>14</a:t>
            </a:fld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6" name="Picture 5" descr="2010041602012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1053" y="1468260"/>
            <a:ext cx="7339597" cy="503414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15.4.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228600" y="839544"/>
            <a:ext cx="8686800" cy="5334000"/>
          </a:xfrm>
        </p:spPr>
        <p:txBody>
          <a:bodyPr/>
          <a:lstStyle/>
          <a:p>
            <a:pPr lvl="0"/>
            <a:r>
              <a:rPr lang="en-US" dirty="0" smtClean="0"/>
              <a:t>06:00: Physics fill for the night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Plan for the morning:</a:t>
            </a:r>
          </a:p>
          <a:p>
            <a:pPr lvl="1"/>
            <a:r>
              <a:rPr lang="en-US" dirty="0" smtClean="0"/>
              <a:t>Continue preparation of ‘stable beam’ operation with squeezed optics.</a:t>
            </a:r>
          </a:p>
          <a:p>
            <a:pPr lvl="0"/>
            <a:r>
              <a:rPr lang="en-US" dirty="0" smtClean="0"/>
              <a:t>Afternoon:</a:t>
            </a:r>
          </a:p>
          <a:p>
            <a:pPr lvl="1"/>
            <a:r>
              <a:rPr lang="en-US" dirty="0" smtClean="0"/>
              <a:t>access: Quench heater problem in S67, </a:t>
            </a:r>
            <a:r>
              <a:rPr lang="en-US" dirty="0" err="1" smtClean="0"/>
              <a:t>Cryo</a:t>
            </a:r>
            <a:r>
              <a:rPr lang="en-US" dirty="0" smtClean="0"/>
              <a:t> temperature sensor for RQTL9.67; PO for missing orbit correctors</a:t>
            </a:r>
            <a:r>
              <a:rPr lang="en-US" smtClean="0"/>
              <a:t>; CMS, </a:t>
            </a:r>
            <a:r>
              <a:rPr lang="en-US" dirty="0" smtClean="0"/>
              <a:t>ALICE, and TOTEM; </a:t>
            </a:r>
            <a:r>
              <a:rPr lang="en-US" dirty="0" err="1" smtClean="0"/>
              <a:t>LBDS</a:t>
            </a:r>
            <a:r>
              <a:rPr lang="en-US" dirty="0" smtClean="0"/>
              <a:t>. All access should be finished within 3h; Compensator Pt8 (switch ON).</a:t>
            </a:r>
          </a:p>
          <a:p>
            <a:pPr lvl="1"/>
            <a:r>
              <a:rPr lang="en-US" dirty="0" smtClean="0"/>
              <a:t>Continuation of </a:t>
            </a:r>
            <a:r>
              <a:rPr lang="en-US" dirty="0" err="1" smtClean="0"/>
              <a:t>LBDS</a:t>
            </a:r>
            <a:r>
              <a:rPr lang="en-US" dirty="0" smtClean="0"/>
              <a:t> studies or second ramp with squeeze.</a:t>
            </a:r>
          </a:p>
          <a:p>
            <a:pPr lvl="0"/>
            <a:r>
              <a:rPr lang="en-US" dirty="0" smtClean="0"/>
              <a:t>Night:</a:t>
            </a:r>
          </a:p>
          <a:p>
            <a:pPr lvl="1"/>
            <a:r>
              <a:rPr lang="en-US" dirty="0" smtClean="0"/>
              <a:t>Physics fill.</a:t>
            </a:r>
          </a:p>
          <a:p>
            <a:pPr lvl="0"/>
            <a:r>
              <a:rPr lang="en-US" dirty="0" smtClean="0"/>
              <a:t>Weekend:</a:t>
            </a:r>
          </a:p>
          <a:p>
            <a:pPr lvl="1"/>
            <a:r>
              <a:rPr lang="en-US" dirty="0" smtClean="0"/>
              <a:t>Continuation with preparations for higher beam intensities.</a:t>
            </a:r>
          </a:p>
          <a:p>
            <a:pPr lvl="1"/>
            <a:r>
              <a:rPr lang="en-US" dirty="0" smtClean="0"/>
              <a:t>Physics fills over night.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68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92DA489-35B9-7F48-916F-BBC1F9537E10}" type="slidenum">
              <a:rPr lang="en-US" smtClean="0">
                <a:solidFill>
                  <a:srgbClr val="FFFFFF"/>
                </a:solidFill>
              </a:rPr>
              <a:pPr/>
              <a:t>15</a:t>
            </a:fld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15.4.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188496" y="866280"/>
            <a:ext cx="8915400" cy="5334000"/>
          </a:xfrm>
        </p:spPr>
        <p:txBody>
          <a:bodyPr/>
          <a:lstStyle/>
          <a:p>
            <a:r>
              <a:rPr lang="en-US" dirty="0" smtClean="0"/>
              <a:t>Tunes during IR1 and IR5 squeeze:</a:t>
            </a:r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014056-7BCD-1845-8D94-64C65C1E8D8B}" type="slidenum">
              <a:rPr lang="en-US" smtClean="0">
                <a:solidFill>
                  <a:srgbClr val="FFFFFF"/>
                </a:solidFill>
              </a:rPr>
              <a:pPr/>
              <a:t>2</a:t>
            </a:fld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5" name="Picture 4" descr="2010041511433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262" y="1417224"/>
            <a:ext cx="8156081" cy="5210831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15.4.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188496" y="866280"/>
            <a:ext cx="8915400" cy="5334000"/>
          </a:xfrm>
        </p:spPr>
        <p:txBody>
          <a:bodyPr/>
          <a:lstStyle/>
          <a:p>
            <a:r>
              <a:rPr lang="en-US" dirty="0" smtClean="0"/>
              <a:t>Tune coupling, </a:t>
            </a:r>
            <a:r>
              <a:rPr lang="en-US" dirty="0" err="1" smtClean="0"/>
              <a:t>Eigenmode</a:t>
            </a:r>
            <a:r>
              <a:rPr lang="en-US" dirty="0" smtClean="0"/>
              <a:t> frequencies and amplitudes during morning squeeze:</a:t>
            </a:r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014056-7BCD-1845-8D94-64C65C1E8D8B}" type="slidenum">
              <a:rPr lang="en-US" smtClean="0">
                <a:solidFill>
                  <a:srgbClr val="FFFFFF"/>
                </a:solidFill>
              </a:rPr>
              <a:pPr/>
              <a:t>3</a:t>
            </a:fld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6" name="Picture 5" descr="2010041514092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76541"/>
            <a:ext cx="9144000" cy="28956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15.4.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188496" y="866280"/>
            <a:ext cx="8915400" cy="5334000"/>
          </a:xfrm>
        </p:spPr>
        <p:txBody>
          <a:bodyPr/>
          <a:lstStyle/>
          <a:p>
            <a:r>
              <a:rPr lang="en-US" dirty="0" smtClean="0"/>
              <a:t>Losses during AC dipole measurements:</a:t>
            </a:r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014056-7BCD-1845-8D94-64C65C1E8D8B}" type="slidenum">
              <a:rPr lang="en-US" smtClean="0">
                <a:solidFill>
                  <a:srgbClr val="FFFFFF"/>
                </a:solidFill>
              </a:rPr>
              <a:pPr/>
              <a:t>4</a:t>
            </a:fld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7" name="Picture 6" descr="201004151454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38317"/>
            <a:ext cx="9144000" cy="3648075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15.4.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188496" y="866280"/>
            <a:ext cx="8915400" cy="5334000"/>
          </a:xfrm>
        </p:spPr>
        <p:txBody>
          <a:bodyPr/>
          <a:lstStyle/>
          <a:p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-beat Beam1 during IR8 squeeze:</a:t>
            </a:r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014056-7BCD-1845-8D94-64C65C1E8D8B}" type="slidenum">
              <a:rPr lang="en-US" smtClean="0">
                <a:solidFill>
                  <a:srgbClr val="FFFFFF"/>
                </a:solidFill>
              </a:rPr>
              <a:pPr/>
              <a:t>5</a:t>
            </a:fld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6" name="Picture 5" descr="2010041515173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5314" y="1296737"/>
            <a:ext cx="7419107" cy="5345363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15.4.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188496" y="866280"/>
            <a:ext cx="8915400" cy="5334000"/>
          </a:xfrm>
        </p:spPr>
        <p:txBody>
          <a:bodyPr/>
          <a:lstStyle/>
          <a:p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-beat Beam2 during IR8 squeeze:</a:t>
            </a:r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014056-7BCD-1845-8D94-64C65C1E8D8B}" type="slidenum">
              <a:rPr lang="en-US" smtClean="0">
                <a:solidFill>
                  <a:srgbClr val="FFFFFF"/>
                </a:solidFill>
              </a:rPr>
              <a:pPr/>
              <a:t>6</a:t>
            </a:fld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5" name="Picture 4" descr="2010041515164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1274" y="1386010"/>
            <a:ext cx="7220285" cy="5202115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15.4.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188496" y="866280"/>
            <a:ext cx="8915400" cy="5334000"/>
          </a:xfrm>
        </p:spPr>
        <p:txBody>
          <a:bodyPr/>
          <a:lstStyle/>
          <a:p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-beat Beam1 with Q5 correction via knob implementation:</a:t>
            </a:r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014056-7BCD-1845-8D94-64C65C1E8D8B}" type="slidenum">
              <a:rPr lang="en-US" smtClean="0">
                <a:solidFill>
                  <a:srgbClr val="FFFFFF"/>
                </a:solidFill>
              </a:rPr>
              <a:pPr/>
              <a:t>7</a:t>
            </a:fld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7" name="Picture 6" descr="2010041518133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842" y="1412052"/>
            <a:ext cx="7259054" cy="5230047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15.4.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188496" y="866280"/>
            <a:ext cx="8915400" cy="5334000"/>
          </a:xfrm>
        </p:spPr>
        <p:txBody>
          <a:bodyPr/>
          <a:lstStyle/>
          <a:p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-beat Beam2 with Q5 correction via knob implementation:</a:t>
            </a:r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014056-7BCD-1845-8D94-64C65C1E8D8B}" type="slidenum">
              <a:rPr lang="en-US" smtClean="0">
                <a:solidFill>
                  <a:srgbClr val="FFFFFF"/>
                </a:solidFill>
              </a:rPr>
              <a:pPr/>
              <a:t>8</a:t>
            </a:fld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6" name="Picture 5" descr="2010041518134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4527" y="1338969"/>
            <a:ext cx="7360492" cy="5303132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15.4.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0104" y="842208"/>
            <a:ext cx="8915400" cy="5334000"/>
          </a:xfrm>
        </p:spPr>
        <p:txBody>
          <a:bodyPr/>
          <a:lstStyle/>
          <a:p>
            <a:r>
              <a:rPr lang="en-US" dirty="0" smtClean="0"/>
              <a:t>15:00: 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-beat measurements in IR8 indicate again 40% beating: </a:t>
            </a:r>
          </a:p>
          <a:p>
            <a:pPr lvl="1"/>
            <a:r>
              <a:rPr lang="en-US" dirty="0" smtClean="0"/>
              <a:t>Incorporate corrections from yesterday even though not necessarily ultimate solution in order to reduce </a:t>
            </a:r>
            <a:r>
              <a:rPr lang="en-US" dirty="0" err="1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-beat before squeeze in IR2.</a:t>
            </a:r>
          </a:p>
          <a:p>
            <a:r>
              <a:rPr lang="en-US" dirty="0" smtClean="0"/>
              <a:t>16:30: Starting squeeze in IR2: </a:t>
            </a:r>
          </a:p>
          <a:p>
            <a:pPr lvl="1"/>
            <a:r>
              <a:rPr lang="en-US" dirty="0" smtClean="0"/>
              <a:t>Have to stop at 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>
                <a:cs typeface="Symbol" charset="2"/>
              </a:rPr>
              <a:t>* = 9m due to current limitation for </a:t>
            </a:r>
            <a:r>
              <a:rPr lang="en-US" dirty="0" smtClean="0">
                <a:cs typeface="Symbol" charset="2"/>
              </a:rPr>
              <a:t>RQTL11 </a:t>
            </a:r>
            <a:r>
              <a:rPr lang="en-US" dirty="0" smtClean="0">
                <a:cs typeface="Symbol" charset="2"/>
              </a:rPr>
              <a:t>on the power converter side.</a:t>
            </a:r>
            <a:r>
              <a:rPr lang="en-US" dirty="0" smtClean="0"/>
              <a:t> End squeeze studies for the day.</a:t>
            </a:r>
          </a:p>
          <a:p>
            <a:r>
              <a:rPr lang="en-US" dirty="0" smtClean="0"/>
              <a:t>18:00</a:t>
            </a:r>
            <a:r>
              <a:rPr lang="en-US" dirty="0" smtClean="0"/>
              <a:t>: Beams dumped by switching RQ5.LR7 off and provoking an emergency dump.</a:t>
            </a:r>
          </a:p>
          <a:p>
            <a:r>
              <a:rPr lang="en-US" dirty="0" smtClean="0"/>
              <a:t>20:00: Starting injections for LBDS studies</a:t>
            </a:r>
          </a:p>
          <a:p>
            <a:r>
              <a:rPr lang="en-US" dirty="0" smtClean="0"/>
              <a:t>21:15: Static VAR compensator Pt8 off. </a:t>
            </a:r>
          </a:p>
          <a:p>
            <a:pPr lvl="1"/>
            <a:r>
              <a:rPr lang="en-US" dirty="0" smtClean="0"/>
              <a:t>Kept off – will be looked at on Friday morning.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379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5014056-7BCD-1845-8D94-64C65C1E8D8B}" type="slidenum">
              <a:rPr lang="en-US" smtClean="0">
                <a:solidFill>
                  <a:srgbClr val="FFFFFF"/>
                </a:solidFill>
              </a:rPr>
              <a:pPr/>
              <a:t>9</a:t>
            </a:fld>
            <a:r>
              <a:rPr lang="en-US" dirty="0" smtClean="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Pixel">
  <a:themeElements>
    <a:clrScheme name="Pixel 13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CC00CC"/>
      </a:hlink>
      <a:folHlink>
        <a:srgbClr val="CCCCE6"/>
      </a:folHlink>
    </a:clrScheme>
    <a:fontScheme name="Pixe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7822</TotalTime>
  <Words>682</Words>
  <Application>Microsoft Office PowerPoint</Application>
  <PresentationFormat>On-screen Show (4:3)</PresentationFormat>
  <Paragraphs>108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Pixel</vt:lpstr>
      <vt:lpstr>Thursday 15.4.</vt:lpstr>
      <vt:lpstr>Thursday 15.4.</vt:lpstr>
      <vt:lpstr>Thursday 15.4.</vt:lpstr>
      <vt:lpstr>Thursday 15.4.</vt:lpstr>
      <vt:lpstr>Thursday 15.4.</vt:lpstr>
      <vt:lpstr>Thursday 15.4.</vt:lpstr>
      <vt:lpstr>Thursday 15.4.</vt:lpstr>
      <vt:lpstr>Thursday 15.4.</vt:lpstr>
      <vt:lpstr>Thursday 15.4.</vt:lpstr>
      <vt:lpstr>Thursday 15.4.</vt:lpstr>
      <vt:lpstr>LHC ring losses with over-injection</vt:lpstr>
      <vt:lpstr>Thursday 15.4.</vt:lpstr>
      <vt:lpstr>Thursday 15.4.</vt:lpstr>
      <vt:lpstr>Thursday 15.4.</vt:lpstr>
      <vt:lpstr>15.4.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Night 27</dc:title>
  <dc:creator>Oliver Bruning</dc:creator>
  <cp:lastModifiedBy>jwenning</cp:lastModifiedBy>
  <cp:revision>140</cp:revision>
  <dcterms:created xsi:type="dcterms:W3CDTF">2010-04-16T04:55:47Z</dcterms:created>
  <dcterms:modified xsi:type="dcterms:W3CDTF">2010-04-16T07:31:09Z</dcterms:modified>
</cp:coreProperties>
</file>