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4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67" r:id="rId10"/>
    <p:sldId id="273" r:id="rId11"/>
    <p:sldId id="274" r:id="rId12"/>
    <p:sldId id="275" r:id="rId13"/>
    <p:sldId id="277" r:id="rId14"/>
    <p:sldId id="276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7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4/16/2010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Safe Machine Parameters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R Giachino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42208"/>
            <a:ext cx="8915400" cy="5334000"/>
          </a:xfrm>
        </p:spPr>
        <p:txBody>
          <a:bodyPr/>
          <a:lstStyle/>
          <a:p>
            <a:r>
              <a:rPr lang="en-US" dirty="0" smtClean="0"/>
              <a:t>06:00: Physics fill from the night shift</a:t>
            </a:r>
          </a:p>
          <a:p>
            <a:r>
              <a:rPr lang="en-US" dirty="0" smtClean="0"/>
              <a:t>08:30: End stable beam mode</a:t>
            </a:r>
          </a:p>
          <a:p>
            <a:r>
              <a:rPr lang="en-US" dirty="0" smtClean="0"/>
              <a:t>09:30: Start squeeze in </a:t>
            </a:r>
            <a:r>
              <a:rPr lang="en-US" dirty="0" err="1" smtClean="0"/>
              <a:t>IR</a:t>
            </a:r>
            <a:r>
              <a:rPr lang="en-US" dirty="0" smtClean="0"/>
              <a:t> 1 &amp; IR5: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5m reached at 9:40; followed by orbit, </a:t>
            </a:r>
            <a:r>
              <a:rPr lang="en-US" dirty="0" err="1" smtClean="0"/>
              <a:t>Q</a:t>
            </a:r>
            <a:r>
              <a:rPr lang="en-US" dirty="0" smtClean="0"/>
              <a:t>, coupling and </a:t>
            </a:r>
            <a:r>
              <a:rPr lang="en-US" dirty="0" err="1" smtClean="0"/>
              <a:t>Q</a:t>
            </a:r>
            <a:r>
              <a:rPr lang="en-US" dirty="0" smtClean="0"/>
              <a:t>’ adjustments.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reached at 10:07; followed by orbit, </a:t>
            </a:r>
            <a:r>
              <a:rPr lang="en-US" dirty="0" err="1" smtClean="0"/>
              <a:t>Q</a:t>
            </a:r>
            <a:r>
              <a:rPr lang="en-US" dirty="0" smtClean="0"/>
              <a:t>, coupling and </a:t>
            </a:r>
            <a:r>
              <a:rPr lang="en-US" dirty="0" err="1" smtClean="0"/>
              <a:t>Q</a:t>
            </a:r>
            <a:r>
              <a:rPr lang="en-US" dirty="0" smtClean="0"/>
              <a:t>’ adjustments.</a:t>
            </a:r>
          </a:p>
          <a:p>
            <a:pPr lvl="1">
              <a:buNone/>
            </a:pPr>
            <a:r>
              <a:rPr lang="en-US" dirty="0" smtClean="0"/>
              <a:t>    (tunes inverted)</a:t>
            </a:r>
          </a:p>
          <a:p>
            <a:r>
              <a:rPr lang="en-US" dirty="0" smtClean="0"/>
              <a:t>11:30: Start squeeze in IR8: 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5m reached at 11:55; followed by orbit, </a:t>
            </a:r>
            <a:r>
              <a:rPr lang="en-US" dirty="0" err="1" smtClean="0"/>
              <a:t>Q</a:t>
            </a:r>
            <a:r>
              <a:rPr lang="en-US" dirty="0" smtClean="0"/>
              <a:t>, coupling and </a:t>
            </a:r>
            <a:r>
              <a:rPr lang="en-US" dirty="0" err="1" smtClean="0"/>
              <a:t>Q</a:t>
            </a:r>
            <a:r>
              <a:rPr lang="en-US" dirty="0" smtClean="0"/>
              <a:t>’ adjustments.</a:t>
            </a:r>
          </a:p>
          <a:p>
            <a:pPr lvl="1"/>
            <a:r>
              <a:rPr lang="en-US" dirty="0" smtClean="0"/>
              <a:t>Collimators moved to 12.8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position for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squeeze.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3.5m reached at 12:20; followed by optics adjustments.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3.0m reached at 12:33; followed by optics adjustments &amp;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measurements.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= 2m reached at 12:55; followed by optics adjustments &amp;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measurements.</a:t>
            </a:r>
          </a:p>
          <a:p>
            <a:pPr lvl="1"/>
            <a:r>
              <a:rPr lang="en-US" dirty="0" smtClean="0"/>
              <a:t>Large vertical beam size for Beam2 due to ‘hump’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losses during AC dipole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42208"/>
            <a:ext cx="8915400" cy="5334000"/>
          </a:xfrm>
        </p:spPr>
        <p:txBody>
          <a:bodyPr/>
          <a:lstStyle/>
          <a:p>
            <a:r>
              <a:rPr lang="en-US" dirty="0" smtClean="0"/>
              <a:t>Higher intensity </a:t>
            </a:r>
          </a:p>
          <a:p>
            <a:pPr lvl="1"/>
            <a:r>
              <a:rPr lang="en-US" dirty="0" smtClean="0"/>
              <a:t>Switching between PROBE and INDIV in the SPS is now working smoothly: adjusted some settings for the SPS </a:t>
            </a:r>
            <a:r>
              <a:rPr lang="en-US" dirty="0" err="1" smtClean="0"/>
              <a:t>rephasing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Optimization of some TI2 TCDI collimators – minimize losses.</a:t>
            </a:r>
          </a:p>
          <a:p>
            <a:pPr lvl="1"/>
            <a:r>
              <a:rPr lang="en-US" dirty="0" smtClean="0"/>
              <a:t>Over-injection working well in IR2 (only one dump from pilot send to TDI).</a:t>
            </a:r>
          </a:p>
          <a:p>
            <a:pPr lvl="1"/>
            <a:r>
              <a:rPr lang="en-US" dirty="0" smtClean="0"/>
              <a:t>Over-injected 1.1E11, collimators at nominal 4.5 sigma settings.</a:t>
            </a:r>
          </a:p>
          <a:p>
            <a:pPr lvl="1"/>
            <a:r>
              <a:rPr lang="en-US" dirty="0" smtClean="0"/>
              <a:t>Emittance at 1E11: 2.5 um H, 2,3 um V.</a:t>
            </a:r>
          </a:p>
          <a:p>
            <a:pPr lvl="1"/>
            <a:r>
              <a:rPr lang="en-US" dirty="0" smtClean="0"/>
              <a:t>The losses in the injection region do not scale with intensity: above 5E10, the losses go down (in absolute!).</a:t>
            </a:r>
          </a:p>
          <a:p>
            <a:pPr lvl="1"/>
            <a:r>
              <a:rPr lang="en-US" dirty="0" smtClean="0"/>
              <a:t>Saw beam de-bunching  for 0.6E11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not yet understood.</a:t>
            </a:r>
          </a:p>
          <a:p>
            <a:pPr lvl="1"/>
            <a:r>
              <a:rPr lang="en-US" dirty="0" smtClean="0"/>
              <a:t>Beam dump due to losses on a </a:t>
            </a:r>
            <a:r>
              <a:rPr lang="en-US" dirty="0" err="1" smtClean="0"/>
              <a:t>TCLA</a:t>
            </a:r>
            <a:r>
              <a:rPr lang="en-US" dirty="0" smtClean="0"/>
              <a:t> in P7--&gt; we had to mask it. </a:t>
            </a:r>
          </a:p>
          <a:p>
            <a:pPr lvl="1"/>
            <a:r>
              <a:rPr lang="en-US" dirty="0" smtClean="0"/>
              <a:t>Large losses on B1 cleaning collimators…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47" y="762000"/>
            <a:ext cx="80962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ring losses with over-injection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Safe Machine Parameters System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Example of over-injection of 1E11 – 40 us integration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50228" y="1459468"/>
            <a:ext cx="26527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Losses from over-injection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rot="5400000">
            <a:off x="4620135" y="1758894"/>
            <a:ext cx="1186545" cy="13263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996447" y="1611868"/>
            <a:ext cx="194290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Losses from TL </a:t>
            </a:r>
          </a:p>
          <a:p>
            <a:pPr algn="ctr"/>
            <a:r>
              <a:rPr lang="en-US" dirty="0" smtClean="0"/>
              <a:t>collimators (X-talk)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782347" y="2315539"/>
            <a:ext cx="1214342" cy="10996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39686" y="2258201"/>
            <a:ext cx="1795689" cy="12143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172560" y="449732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TDI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Beam1 </a:t>
            </a:r>
            <a:r>
              <a:rPr lang="en-US" dirty="0" err="1" smtClean="0"/>
              <a:t>Emittances</a:t>
            </a:r>
            <a:r>
              <a:rPr lang="en-US" dirty="0" smtClean="0"/>
              <a:t> for 1 10</a:t>
            </a:r>
            <a:r>
              <a:rPr lang="en-US" baseline="30000" dirty="0" smtClean="0"/>
              <a:t>11</a:t>
            </a:r>
            <a:r>
              <a:rPr lang="en-US" dirty="0" smtClean="0"/>
              <a:t>: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h</a:t>
            </a:r>
            <a:r>
              <a:rPr lang="en-US" dirty="0" smtClean="0"/>
              <a:t>= 2.8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m,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baseline="-25000" dirty="0" err="1" smtClean="0"/>
              <a:t>v</a:t>
            </a:r>
            <a:r>
              <a:rPr lang="en-US" dirty="0" smtClean="0"/>
              <a:t> = 2.6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60115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01" y="1443789"/>
            <a:ext cx="7825999" cy="519831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/>
              <a:t>Emittances</a:t>
            </a:r>
            <a:r>
              <a:rPr lang="en-US" dirty="0" smtClean="0"/>
              <a:t> versus bunch intensity: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60159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95" y="1383319"/>
            <a:ext cx="7304504" cy="525878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 shift versus bunch intensity: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60201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53" y="1468260"/>
            <a:ext cx="7339597" cy="50341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15.4.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839544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06:00: Physics fill for the night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Plan for the morning:</a:t>
            </a:r>
          </a:p>
          <a:p>
            <a:pPr lvl="1"/>
            <a:r>
              <a:rPr lang="en-US" dirty="0" smtClean="0"/>
              <a:t>Continue preparation of ‘stable beam’ operation with squeezed optics.</a:t>
            </a:r>
          </a:p>
          <a:p>
            <a:pPr lvl="0"/>
            <a:r>
              <a:rPr lang="en-US" dirty="0" smtClean="0"/>
              <a:t>Afternoon:</a:t>
            </a:r>
          </a:p>
          <a:p>
            <a:pPr lvl="1"/>
            <a:r>
              <a:rPr lang="en-US" dirty="0" smtClean="0"/>
              <a:t>access: Quench heater problem in S67, </a:t>
            </a:r>
            <a:r>
              <a:rPr lang="en-US" dirty="0" err="1" smtClean="0"/>
              <a:t>Cryo</a:t>
            </a:r>
            <a:r>
              <a:rPr lang="en-US" dirty="0" smtClean="0"/>
              <a:t> temperature sensor for RQTL9.67; PO for missing orbit correctors</a:t>
            </a:r>
            <a:r>
              <a:rPr lang="en-US" smtClean="0"/>
              <a:t>; CMS, </a:t>
            </a:r>
            <a:r>
              <a:rPr lang="en-US" dirty="0" smtClean="0"/>
              <a:t>ALICE, and TOTEM; </a:t>
            </a:r>
            <a:r>
              <a:rPr lang="en-US" dirty="0" err="1" smtClean="0"/>
              <a:t>LBDS</a:t>
            </a:r>
            <a:r>
              <a:rPr lang="en-US" dirty="0" smtClean="0"/>
              <a:t>. All access should be finished within 3h; Compensator Pt8 (switch ON).</a:t>
            </a:r>
          </a:p>
          <a:p>
            <a:pPr lvl="1"/>
            <a:r>
              <a:rPr lang="en-US" dirty="0" smtClean="0"/>
              <a:t>Continuation of </a:t>
            </a:r>
            <a:r>
              <a:rPr lang="en-US" dirty="0" err="1" smtClean="0"/>
              <a:t>LBDS</a:t>
            </a:r>
            <a:r>
              <a:rPr lang="en-US" dirty="0" smtClean="0"/>
              <a:t> studies or second ramp with squeeze.</a:t>
            </a:r>
          </a:p>
          <a:p>
            <a:pPr lvl="0"/>
            <a:r>
              <a:rPr lang="en-US" dirty="0" smtClean="0"/>
              <a:t>Night:</a:t>
            </a:r>
          </a:p>
          <a:p>
            <a:pPr lvl="1"/>
            <a:r>
              <a:rPr lang="en-US" dirty="0" smtClean="0"/>
              <a:t>Physics fill.</a:t>
            </a:r>
          </a:p>
          <a:p>
            <a:pPr lvl="0"/>
            <a:r>
              <a:rPr lang="en-US" dirty="0" smtClean="0"/>
              <a:t>Weekend:</a:t>
            </a:r>
          </a:p>
          <a:p>
            <a:pPr lvl="1"/>
            <a:r>
              <a:rPr lang="en-US" dirty="0" smtClean="0"/>
              <a:t>Continuation with preparations for higher beam intensities.</a:t>
            </a:r>
          </a:p>
          <a:p>
            <a:pPr lvl="1"/>
            <a:r>
              <a:rPr lang="en-US" dirty="0" smtClean="0"/>
              <a:t>Physics fills over night.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92DA489-35B9-7F48-916F-BBC1F9537E10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Tunes during IR1 and IR5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 descr="201004151143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2" y="1417224"/>
            <a:ext cx="8156081" cy="521083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Tune coupling, </a:t>
            </a:r>
            <a:r>
              <a:rPr lang="en-US" dirty="0" err="1" smtClean="0"/>
              <a:t>Eigenmode</a:t>
            </a:r>
            <a:r>
              <a:rPr lang="en-US" dirty="0" smtClean="0"/>
              <a:t> frequencies and amplitudes during morning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51409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6541"/>
            <a:ext cx="9144000" cy="28956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smtClean="0"/>
              <a:t>Losses during AC dipole measurements: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51454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317"/>
            <a:ext cx="9144000" cy="36480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Beam1 during IR8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51517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14" y="1296737"/>
            <a:ext cx="7419107" cy="534536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Beam2 during IR8 squeeze: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 descr="20100415151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274" y="1386010"/>
            <a:ext cx="7220285" cy="520211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Beam1 with Q5 correction via knob implementation: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" name="Picture 6" descr="201004151813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2" y="1412052"/>
            <a:ext cx="7259054" cy="523004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88496" y="866280"/>
            <a:ext cx="8915400" cy="5334000"/>
          </a:xfrm>
        </p:spPr>
        <p:txBody>
          <a:bodyPr/>
          <a:lstStyle/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Beam2 with Q5 correction via knob implementation: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 descr="201004151813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27" y="1338969"/>
            <a:ext cx="7360492" cy="53031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15.4.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842208"/>
            <a:ext cx="8915400" cy="5334000"/>
          </a:xfrm>
        </p:spPr>
        <p:txBody>
          <a:bodyPr/>
          <a:lstStyle/>
          <a:p>
            <a:r>
              <a:rPr lang="en-US" dirty="0" smtClean="0"/>
              <a:t>15:00: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measurements in IR8 indicate again 40% beating: </a:t>
            </a:r>
          </a:p>
          <a:p>
            <a:pPr lvl="1"/>
            <a:r>
              <a:rPr lang="en-US" dirty="0" smtClean="0"/>
              <a:t>Incorporate corrections from yesterday even though not necessarily ultimate solution in order to reduce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-beat before squeeze in IR2.</a:t>
            </a:r>
          </a:p>
          <a:p>
            <a:r>
              <a:rPr lang="en-US" dirty="0" smtClean="0"/>
              <a:t>16:30: Starting squeeze in IR2: </a:t>
            </a:r>
          </a:p>
          <a:p>
            <a:pPr lvl="1"/>
            <a:r>
              <a:rPr lang="en-US" dirty="0" smtClean="0"/>
              <a:t>Have to stop at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* = 9m due to current limitation </a:t>
            </a:r>
            <a:r>
              <a:rPr lang="en-US" smtClean="0">
                <a:cs typeface="Symbol" charset="2"/>
              </a:rPr>
              <a:t>for </a:t>
            </a:r>
            <a:r>
              <a:rPr lang="en-US" smtClean="0">
                <a:cs typeface="Symbol" charset="2"/>
              </a:rPr>
              <a:t>RQTL11 </a:t>
            </a:r>
            <a:r>
              <a:rPr lang="en-US" dirty="0" smtClean="0">
                <a:cs typeface="Symbol" charset="2"/>
              </a:rPr>
              <a:t>on the power converter side.</a:t>
            </a:r>
            <a:r>
              <a:rPr lang="en-US" dirty="0" smtClean="0"/>
              <a:t> End squeeze studies for the day.</a:t>
            </a:r>
          </a:p>
          <a:p>
            <a:r>
              <a:rPr lang="en-US" dirty="0" smtClean="0"/>
              <a:t>18:00</a:t>
            </a:r>
            <a:r>
              <a:rPr lang="en-US" dirty="0" smtClean="0"/>
              <a:t>: Beams dumped by switching RQ5.LR7 off and provoking an emergency dump.</a:t>
            </a:r>
          </a:p>
          <a:p>
            <a:r>
              <a:rPr lang="en-US" dirty="0" smtClean="0"/>
              <a:t>20:00: Starting injections for LBDS studies</a:t>
            </a:r>
          </a:p>
          <a:p>
            <a:r>
              <a:rPr lang="en-US" dirty="0" smtClean="0"/>
              <a:t>21:15: Static VAR compensator Pt8 off. </a:t>
            </a:r>
          </a:p>
          <a:p>
            <a:pPr lvl="1"/>
            <a:r>
              <a:rPr lang="en-US" dirty="0" smtClean="0"/>
              <a:t>Kept off – will be looked at on Friday morning.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682</Words>
  <Application>Microsoft Office PowerPoint</Application>
  <PresentationFormat>On-screen Show (4:3)</PresentationFormat>
  <Paragraphs>108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Thursday 15.4.</vt:lpstr>
      <vt:lpstr>LHC ring losses with over-injection</vt:lpstr>
      <vt:lpstr>Thursday 15.4.</vt:lpstr>
      <vt:lpstr>Thursday 15.4.</vt:lpstr>
      <vt:lpstr>Thursday 15.4.</vt:lpstr>
      <vt:lpstr>15.4.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jwenning</cp:lastModifiedBy>
  <cp:revision>139</cp:revision>
  <dcterms:created xsi:type="dcterms:W3CDTF">2010-04-16T04:55:47Z</dcterms:created>
  <dcterms:modified xsi:type="dcterms:W3CDTF">2010-04-16T07:30:04Z</dcterms:modified>
</cp:coreProperties>
</file>