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408" r:id="rId2"/>
    <p:sldId id="443" r:id="rId3"/>
    <p:sldId id="429" r:id="rId4"/>
    <p:sldId id="432" r:id="rId5"/>
    <p:sldId id="434" r:id="rId6"/>
    <p:sldId id="440" r:id="rId7"/>
    <p:sldId id="444" r:id="rId8"/>
    <p:sldId id="447" r:id="rId9"/>
    <p:sldId id="448" r:id="rId10"/>
    <p:sldId id="449" r:id="rId11"/>
    <p:sldId id="450" r:id="rId12"/>
    <p:sldId id="451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9" autoAdjust="0"/>
    <p:restoredTop sz="94753" autoAdjust="0"/>
  </p:normalViewPr>
  <p:slideViewPr>
    <p:cSldViewPr>
      <p:cViewPr varScale="1">
        <p:scale>
          <a:sx n="103" d="100"/>
          <a:sy n="103" d="100"/>
        </p:scale>
        <p:origin x="-2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9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2826" y="-114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E5F4D0C-50F1-41F1-B9D7-FC1B49A79CF8}" type="datetimeFigureOut">
              <a:rPr lang="en-US" smtClean="0"/>
              <a:pPr/>
              <a:t>12/1/2009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4A68CB8-7F79-40C4-94BD-5C974A4D4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919A2-9CF6-48BD-89F5-AFF64EA0E31F}" type="datetime1">
              <a:rPr lang="en-US" smtClean="0"/>
              <a:pPr/>
              <a:t>12/1/2009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B4EDF-7DE6-4369-B527-B79B2EF002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8D460-B85E-475F-9F8F-478C8A497F76}" type="datetime1">
              <a:rPr lang="en-US" smtClean="0"/>
              <a:pPr/>
              <a:t>12/1/2009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B4EDF-7DE6-4369-B527-B79B2EF002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FAE94-170B-40A7-9D1B-1F4C31A6F96D}" type="datetime1">
              <a:rPr lang="en-US" smtClean="0"/>
              <a:pPr/>
              <a:t>12/1/2009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B4EDF-7DE6-4369-B527-B79B2EF002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"/>
            <a:ext cx="7772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066800"/>
            <a:ext cx="40386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5600" y="6245225"/>
            <a:ext cx="3352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R.Bailey, Elba, May 2008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64BBD-8A76-4EB1-93E0-50A3E13ED2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5FBFA-7B31-4126-9800-31024AF81B8A}" type="datetime1">
              <a:rPr lang="en-US" smtClean="0"/>
              <a:pPr/>
              <a:t>12/1/2009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B4EDF-7DE6-4369-B527-B79B2EF002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D802E-49E4-4350-8662-C71B49E51246}" type="datetime1">
              <a:rPr lang="en-US" smtClean="0"/>
              <a:pPr/>
              <a:t>12/1/2009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B4EDF-7DE6-4369-B527-B79B2EF002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A35D5-A42E-47FF-824C-C3C91110692A}" type="datetime1">
              <a:rPr lang="en-US" smtClean="0"/>
              <a:pPr/>
              <a:t>12/1/2009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B4EDF-7DE6-4369-B527-B79B2EF002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F3CF7-C596-43A9-9BC5-4D64DAEC8733}" type="datetime1">
              <a:rPr lang="en-US" smtClean="0"/>
              <a:pPr/>
              <a:t>12/1/2009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B4EDF-7DE6-4369-B527-B79B2EF002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5CB40-A893-4948-B858-2CB3C6F12D87}" type="datetime1">
              <a:rPr lang="en-US" smtClean="0"/>
              <a:pPr/>
              <a:t>12/1/2009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B4EDF-7DE6-4369-B527-B79B2EF002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DB910-41F0-4DAF-B119-D0D4A5FE2483}" type="datetime1">
              <a:rPr lang="en-US" smtClean="0"/>
              <a:pPr/>
              <a:t>12/1/2009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B4EDF-7DE6-4369-B527-B79B2EF002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1C8A2-7211-46C0-B3C1-5A7E1B70A40A}" type="datetime1">
              <a:rPr lang="en-US" smtClean="0"/>
              <a:pPr/>
              <a:t>12/1/2009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B4EDF-7DE6-4369-B527-B79B2EF002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B5843-CB70-4032-96A6-E6E715570F1C}" type="datetime1">
              <a:rPr lang="en-US" smtClean="0"/>
              <a:pPr/>
              <a:t>12/1/2009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B4EDF-7DE6-4369-B527-B79B2EF002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14400"/>
            <a:ext cx="82296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03D02-9A24-43CD-A99F-FB08490CED3F}" type="datetime1">
              <a:rPr lang="en-US" smtClean="0"/>
              <a:pPr/>
              <a:t>12/1/2009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B4EDF-7DE6-4369-B527-B79B2EF0026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at 5 o’clock meeting Friday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5CB40-A893-4948-B858-2CB3C6F12D87}" type="datetime1">
              <a:rPr lang="en-US" smtClean="0"/>
              <a:pPr/>
              <a:t>12/1/2009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B4EDF-7DE6-4369-B527-B79B2EF0026D}" type="slidenum">
              <a:rPr lang="en-US" smtClean="0"/>
              <a:pPr/>
              <a:t>1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8600" y="838200"/>
          <a:ext cx="8763000" cy="5427490"/>
        </p:xfrm>
        <a:graphic>
          <a:graphicData uri="http://schemas.openxmlformats.org/drawingml/2006/table">
            <a:tbl>
              <a:tblPr/>
              <a:tblGrid>
                <a:gridCol w="505384"/>
                <a:gridCol w="424161"/>
                <a:gridCol w="589614"/>
                <a:gridCol w="462041"/>
                <a:gridCol w="5422075"/>
                <a:gridCol w="1359725"/>
              </a:tblGrid>
              <a:tr h="2224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Arial"/>
                        </a:rPr>
                        <a:t>FR</a:t>
                      </a:r>
                    </a:p>
                  </a:txBody>
                  <a:tcPr marL="6104" marR="6104" marT="61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M</a:t>
                      </a:r>
                    </a:p>
                  </a:txBody>
                  <a:tcPr marL="6104" marR="6104" marT="61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8</a:t>
                      </a:r>
                    </a:p>
                  </a:txBody>
                  <a:tcPr marL="6104" marR="6104" marT="61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66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104" marR="6104" marT="61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latin typeface="Arial"/>
                        </a:rPr>
                        <a:t>Access</a:t>
                      </a:r>
                    </a:p>
                  </a:txBody>
                  <a:tcPr marL="6104" marR="6104" marT="61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6104" marR="6104" marT="61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059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FR</a:t>
                      </a:r>
                    </a:p>
                  </a:txBody>
                  <a:tcPr marL="6104" marR="6104" marT="61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A</a:t>
                      </a:r>
                    </a:p>
                  </a:txBody>
                  <a:tcPr marL="6104" marR="6104" marT="61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8</a:t>
                      </a:r>
                    </a:p>
                  </a:txBody>
                  <a:tcPr marL="6104" marR="6104" marT="61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8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104" marR="6104" marT="61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latin typeface="Arial"/>
                        </a:rPr>
                        <a:t>Recover</a:t>
                      </a:r>
                    </a:p>
                  </a:txBody>
                  <a:tcPr marL="6104" marR="6104" marT="61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6104" marR="6104" marT="61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24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FR</a:t>
                      </a:r>
                    </a:p>
                  </a:txBody>
                  <a:tcPr marL="6104" marR="6104" marT="61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 marL="6104" marR="6104" marT="61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6104" marR="6104" marT="61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66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104" marR="6104" marT="61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solidFill>
                            <a:srgbClr val="FF6600"/>
                          </a:solidFill>
                          <a:latin typeface="Arial"/>
                        </a:rPr>
                        <a:t>Kick-response campaign</a:t>
                      </a:r>
                      <a:endParaRPr lang="en-US" sz="1400" b="1" i="0" u="none" strike="noStrike" dirty="0">
                        <a:solidFill>
                          <a:srgbClr val="FF6600"/>
                        </a:solidFill>
                        <a:latin typeface="Arial"/>
                      </a:endParaRPr>
                    </a:p>
                  </a:txBody>
                  <a:tcPr marL="6104" marR="6104" marT="61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6104" marR="6104" marT="61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306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SA</a:t>
                      </a:r>
                    </a:p>
                  </a:txBody>
                  <a:tcPr marL="6104" marR="6104" marT="61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M</a:t>
                      </a:r>
                    </a:p>
                  </a:txBody>
                  <a:tcPr marL="6104" marR="6104" marT="61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8</a:t>
                      </a:r>
                    </a:p>
                  </a:txBody>
                  <a:tcPr marL="6104" marR="6104" marT="61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66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104" marR="6104" marT="61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latin typeface="Arial"/>
                        </a:rPr>
                        <a:t>Initial commissioning of beam dumping system, beam 1 and 2</a:t>
                      </a:r>
                    </a:p>
                  </a:txBody>
                  <a:tcPr marL="6104" marR="6104" marT="61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Arial"/>
                        </a:rPr>
                        <a:t>B1/B2</a:t>
                      </a:r>
                    </a:p>
                  </a:txBody>
                  <a:tcPr marL="6104" marR="6104" marT="61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695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SA</a:t>
                      </a:r>
                    </a:p>
                  </a:txBody>
                  <a:tcPr marL="6104" marR="6104" marT="61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A</a:t>
                      </a:r>
                    </a:p>
                  </a:txBody>
                  <a:tcPr marL="6104" marR="6104" marT="61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8</a:t>
                      </a:r>
                    </a:p>
                  </a:txBody>
                  <a:tcPr marL="6104" marR="6104" marT="61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66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104" marR="6104" marT="61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8000"/>
                          </a:solidFill>
                          <a:latin typeface="Arial"/>
                        </a:rPr>
                        <a:t>Key beam parameters revisited - beam 1 &amp; 2, beam size etc. measure &amp; correct tune, chromacity, coupling both beams</a:t>
                      </a:r>
                    </a:p>
                  </a:txBody>
                  <a:tcPr marL="6104" marR="6104" marT="61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Arial"/>
                        </a:rPr>
                        <a:t>B1/B2, pilot</a:t>
                      </a:r>
                    </a:p>
                  </a:txBody>
                  <a:tcPr marL="6104" marR="6104" marT="61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306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SA</a:t>
                      </a:r>
                    </a:p>
                  </a:txBody>
                  <a:tcPr marL="6104" marR="6104" marT="61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 marL="6104" marR="6104" marT="61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6104" marR="6104" marT="61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66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104" marR="6104" marT="61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solidFill>
                            <a:srgbClr val="FF6600"/>
                          </a:solidFill>
                          <a:latin typeface="Arial"/>
                        </a:rPr>
                        <a:t>Optics measurements (beta beating </a:t>
                      </a:r>
                      <a:r>
                        <a:rPr lang="en-US" sz="1400" b="1" i="0" u="none" strike="noStrike" dirty="0" err="1" smtClean="0">
                          <a:solidFill>
                            <a:srgbClr val="FF6600"/>
                          </a:solidFill>
                          <a:latin typeface="Arial"/>
                        </a:rPr>
                        <a:t>meas</a:t>
                      </a:r>
                      <a:r>
                        <a:rPr lang="en-US" sz="1400" b="1" i="0" u="none" strike="noStrike" dirty="0" smtClean="0">
                          <a:solidFill>
                            <a:srgbClr val="FF6600"/>
                          </a:solidFill>
                          <a:latin typeface="Arial"/>
                        </a:rPr>
                        <a:t> and correct)</a:t>
                      </a:r>
                      <a:endParaRPr lang="en-US" sz="1400" b="1" i="0" u="none" strike="noStrike" dirty="0">
                        <a:solidFill>
                          <a:srgbClr val="FF6600"/>
                        </a:solidFill>
                        <a:latin typeface="Arial"/>
                      </a:endParaRPr>
                    </a:p>
                  </a:txBody>
                  <a:tcPr marL="6104" marR="6104" marT="61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6104" marR="6104" marT="61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306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SU</a:t>
                      </a:r>
                    </a:p>
                  </a:txBody>
                  <a:tcPr marL="6104" marR="6104" marT="61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M</a:t>
                      </a:r>
                    </a:p>
                  </a:txBody>
                  <a:tcPr marL="6104" marR="6104" marT="61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8</a:t>
                      </a:r>
                    </a:p>
                  </a:txBody>
                  <a:tcPr marL="6104" marR="6104" marT="61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66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104" marR="6104" marT="61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Arial"/>
                        </a:rPr>
                        <a:t>Protection devices and collimator setting-up - b2/b1</a:t>
                      </a:r>
                    </a:p>
                  </a:txBody>
                  <a:tcPr marL="6104" marR="6104" marT="61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Arial"/>
                        </a:rPr>
                        <a:t>B1/B2, pilot</a:t>
                      </a:r>
                    </a:p>
                  </a:txBody>
                  <a:tcPr marL="6104" marR="6104" marT="61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306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SU</a:t>
                      </a:r>
                    </a:p>
                  </a:txBody>
                  <a:tcPr marL="6104" marR="6104" marT="61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A</a:t>
                      </a:r>
                    </a:p>
                  </a:txBody>
                  <a:tcPr marL="6104" marR="6104" marT="61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4</a:t>
                      </a:r>
                    </a:p>
                  </a:txBody>
                  <a:tcPr marL="6104" marR="6104" marT="61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66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104" marR="6104" marT="61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60497B"/>
                          </a:solidFill>
                          <a:latin typeface="Arial"/>
                        </a:rPr>
                        <a:t>MPS tests: FMCM, time delays</a:t>
                      </a:r>
                    </a:p>
                  </a:txBody>
                  <a:tcPr marL="6104" marR="6104" marT="61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Arial"/>
                        </a:rPr>
                        <a:t>B1/B2</a:t>
                      </a:r>
                    </a:p>
                  </a:txBody>
                  <a:tcPr marL="6104" marR="6104" marT="61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306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SU</a:t>
                      </a:r>
                    </a:p>
                  </a:txBody>
                  <a:tcPr marL="6104" marR="6104" marT="61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A</a:t>
                      </a:r>
                    </a:p>
                  </a:txBody>
                  <a:tcPr marL="6104" marR="6104" marT="61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4</a:t>
                      </a:r>
                    </a:p>
                  </a:txBody>
                  <a:tcPr marL="6104" marR="6104" marT="61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66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104" marR="6104" marT="61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Arial"/>
                        </a:rPr>
                        <a:t>Trial </a:t>
                      </a:r>
                      <a:r>
                        <a:rPr lang="en-US" sz="1400" b="1" i="0" u="none" strike="noStrike" dirty="0" smtClean="0">
                          <a:latin typeface="Arial"/>
                        </a:rPr>
                        <a:t>ramps</a:t>
                      </a:r>
                      <a:endParaRPr lang="en-US" sz="1400" b="1" i="0" u="none" strike="noStrike" dirty="0">
                        <a:latin typeface="Arial"/>
                      </a:endParaRPr>
                    </a:p>
                  </a:txBody>
                  <a:tcPr marL="6104" marR="6104" marT="61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Arial"/>
                        </a:rPr>
                        <a:t>B1, pilot</a:t>
                      </a:r>
                    </a:p>
                  </a:txBody>
                  <a:tcPr marL="6104" marR="6104" marT="61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306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SU</a:t>
                      </a:r>
                    </a:p>
                  </a:txBody>
                  <a:tcPr marL="6104" marR="6104" marT="61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 marL="6104" marR="6104" marT="61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104" marR="6104" marT="61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smtClean="0">
                          <a:solidFill>
                            <a:srgbClr val="FF6600"/>
                          </a:solidFill>
                          <a:latin typeface="Arial"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FF6600"/>
                        </a:solidFill>
                        <a:latin typeface="Arial"/>
                      </a:endParaRPr>
                    </a:p>
                  </a:txBody>
                  <a:tcPr marL="6104" marR="6104" marT="61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solidFill>
                            <a:srgbClr val="FF6600"/>
                          </a:solidFill>
                          <a:latin typeface="Arial"/>
                        </a:rPr>
                        <a:t>Kick-response campaign</a:t>
                      </a:r>
                      <a:endParaRPr lang="en-US" sz="1400" b="1" i="0" u="none" strike="noStrike" dirty="0">
                        <a:solidFill>
                          <a:srgbClr val="FF6600"/>
                        </a:solidFill>
                        <a:latin typeface="Arial"/>
                      </a:endParaRPr>
                    </a:p>
                  </a:txBody>
                  <a:tcPr marL="6104" marR="6104" marT="61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6104" marR="6104" marT="61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516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MO</a:t>
                      </a:r>
                    </a:p>
                  </a:txBody>
                  <a:tcPr marL="6104" marR="6104" marT="61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M</a:t>
                      </a:r>
                    </a:p>
                  </a:txBody>
                  <a:tcPr marL="6104" marR="6104" marT="61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8</a:t>
                      </a:r>
                    </a:p>
                  </a:txBody>
                  <a:tcPr marL="6104" marR="6104" marT="61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latin typeface="Arial"/>
                      </a:endParaRPr>
                    </a:p>
                  </a:txBody>
                  <a:tcPr marL="6104" marR="6104" marT="61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latin typeface="Arial"/>
                        </a:rPr>
                        <a:t>Solenoids/coupling compensation</a:t>
                      </a:r>
                    </a:p>
                  </a:txBody>
                  <a:tcPr marL="6104" marR="6104" marT="61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Arial"/>
                        </a:rPr>
                        <a:t>pilot, b1</a:t>
                      </a:r>
                    </a:p>
                  </a:txBody>
                  <a:tcPr marL="6104" marR="6104" marT="61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MO</a:t>
                      </a:r>
                    </a:p>
                  </a:txBody>
                  <a:tcPr marL="6104" marR="6104" marT="61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A</a:t>
                      </a:r>
                    </a:p>
                  </a:txBody>
                  <a:tcPr marL="6104" marR="6104" marT="61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8</a:t>
                      </a:r>
                    </a:p>
                  </a:txBody>
                  <a:tcPr marL="6104" marR="6104" marT="61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latin typeface="Arial"/>
                      </a:endParaRPr>
                    </a:p>
                  </a:txBody>
                  <a:tcPr marL="6104" marR="6104" marT="61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60497B"/>
                          </a:solidFill>
                          <a:latin typeface="Arial"/>
                        </a:rPr>
                        <a:t>MPS:  BLM thresholds - check plus thresholds and checks on beam dump BLMs</a:t>
                      </a:r>
                    </a:p>
                  </a:txBody>
                  <a:tcPr marL="6104" marR="6104" marT="61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Arial"/>
                        </a:rPr>
                        <a:t>B1/B2 pilots</a:t>
                      </a:r>
                    </a:p>
                  </a:txBody>
                  <a:tcPr marL="6104" marR="6104" marT="61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4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MO</a:t>
                      </a:r>
                    </a:p>
                  </a:txBody>
                  <a:tcPr marL="6104" marR="6104" marT="61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 marL="6104" marR="6104" marT="61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6104" marR="6104" marT="61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FF66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104" marR="6104" marT="61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Aperture measurements</a:t>
                      </a:r>
                    </a:p>
                  </a:txBody>
                  <a:tcPr marL="6104" marR="6104" marT="61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latin typeface="Arial"/>
                        </a:rPr>
                        <a:t>pilot, B2</a:t>
                      </a:r>
                    </a:p>
                  </a:txBody>
                  <a:tcPr marL="6104" marR="6104" marT="61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4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TU</a:t>
                      </a:r>
                    </a:p>
                  </a:txBody>
                  <a:tcPr marL="6104" marR="6104" marT="61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M</a:t>
                      </a:r>
                    </a:p>
                  </a:txBody>
                  <a:tcPr marL="6104" marR="6104" marT="61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8</a:t>
                      </a:r>
                    </a:p>
                  </a:txBody>
                  <a:tcPr marL="6104" marR="6104" marT="61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8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104" marR="6104" marT="61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8000"/>
                          </a:solidFill>
                          <a:latin typeface="Arial"/>
                        </a:rPr>
                        <a:t>Two Beam Operation setting-up - 450 GeV - bumps</a:t>
                      </a:r>
                    </a:p>
                  </a:txBody>
                  <a:tcPr marL="6104" marR="6104" marT="61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Arial"/>
                        </a:rPr>
                        <a:t>2x2, 5e9</a:t>
                      </a:r>
                    </a:p>
                  </a:txBody>
                  <a:tcPr marL="6104" marR="6104" marT="61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5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TU</a:t>
                      </a:r>
                    </a:p>
                  </a:txBody>
                  <a:tcPr marL="6104" marR="6104" marT="61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A</a:t>
                      </a:r>
                    </a:p>
                  </a:txBody>
                  <a:tcPr marL="6104" marR="6104" marT="61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8</a:t>
                      </a:r>
                    </a:p>
                  </a:txBody>
                  <a:tcPr marL="6104" marR="6104" marT="61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8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104" marR="6104" marT="61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7030A0"/>
                          </a:solidFill>
                          <a:latin typeface="Arial"/>
                        </a:rPr>
                        <a:t>MPS: aperture in insertion regions, Calibration/check of triplet BLMs, experiment dump tests with BCM</a:t>
                      </a:r>
                    </a:p>
                  </a:txBody>
                  <a:tcPr marL="6104" marR="6104" marT="61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Arial"/>
                        </a:rPr>
                        <a:t>pilot</a:t>
                      </a:r>
                    </a:p>
                  </a:txBody>
                  <a:tcPr marL="6104" marR="6104" marT="61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4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TU</a:t>
                      </a:r>
                    </a:p>
                  </a:txBody>
                  <a:tcPr marL="6104" marR="6104" marT="61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 marL="6104" marR="6104" marT="61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6104" marR="6104" marT="61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8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104" marR="6104" marT="61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solidFill>
                            <a:srgbClr val="FF0000"/>
                          </a:solidFill>
                          <a:latin typeface="Arial"/>
                        </a:rPr>
                        <a:t>Aperture measurements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6104" marR="6104" marT="61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538ED5"/>
                          </a:solidFill>
                          <a:latin typeface="Arial"/>
                        </a:rPr>
                        <a:t>Solenoids &amp; dipoles ON</a:t>
                      </a:r>
                    </a:p>
                  </a:txBody>
                  <a:tcPr marL="6104" marR="6104" marT="61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WE</a:t>
                      </a:r>
                    </a:p>
                  </a:txBody>
                  <a:tcPr marL="6104" marR="6104" marT="61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M</a:t>
                      </a:r>
                    </a:p>
                  </a:txBody>
                  <a:tcPr marL="6104" marR="6104" marT="61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8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6104" marR="6104" marT="61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8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104" marR="6104" marT="61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7030A0"/>
                          </a:solidFill>
                          <a:latin typeface="Arial"/>
                        </a:rPr>
                        <a:t>MPS: provoke magnet 'trip' and check adequate protection by collimators</a:t>
                      </a:r>
                    </a:p>
                  </a:txBody>
                  <a:tcPr marL="6104" marR="6104" marT="61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Arial"/>
                        </a:rPr>
                        <a:t>pilot</a:t>
                      </a:r>
                    </a:p>
                  </a:txBody>
                  <a:tcPr marL="6104" marR="6104" marT="61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4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WE</a:t>
                      </a:r>
                    </a:p>
                  </a:txBody>
                  <a:tcPr marL="6104" marR="6104" marT="61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A</a:t>
                      </a:r>
                    </a:p>
                  </a:txBody>
                  <a:tcPr marL="6104" marR="6104" marT="61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8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6104" marR="6104" marT="61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8000"/>
                        </a:solidFill>
                        <a:latin typeface="Arial"/>
                      </a:endParaRPr>
                    </a:p>
                  </a:txBody>
                  <a:tcPr marL="6104" marR="6104" marT="61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8000"/>
                          </a:solidFill>
                          <a:latin typeface="Arial"/>
                        </a:rPr>
                        <a:t>450 GeV collision setting-up - experiments</a:t>
                      </a:r>
                    </a:p>
                  </a:txBody>
                  <a:tcPr marL="6104" marR="6104" marT="61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2x2, 2e10</a:t>
                      </a:r>
                    </a:p>
                  </a:txBody>
                  <a:tcPr marL="6104" marR="6104" marT="61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4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WE</a:t>
                      </a:r>
                    </a:p>
                  </a:txBody>
                  <a:tcPr marL="6104" marR="6104" marT="61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 marL="6104" marR="6104" marT="61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6104" marR="6104" marT="61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104" marR="6104" marT="61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450 GeV collisions</a:t>
                      </a:r>
                    </a:p>
                  </a:txBody>
                  <a:tcPr marL="6104" marR="6104" marT="61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2x2, 2e10</a:t>
                      </a:r>
                    </a:p>
                  </a:txBody>
                  <a:tcPr marL="6104" marR="6104" marT="61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Ramp 2 tunes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5CB40-A893-4948-B858-2CB3C6F12D87}" type="datetime1">
              <a:rPr lang="en-US" smtClean="0"/>
              <a:pPr/>
              <a:t>12/1/2009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B4EDF-7DE6-4369-B527-B79B2EF0026D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25601" name="Picture 1" descr="https://ab-dep-op-elogbook.web.cern.ch/ab-dep-op-elogbook/elogbook/attach.php?attachId=1055681&amp;type=png&amp;fname=200911292219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762000"/>
            <a:ext cx="7191375" cy="60376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Ramp 3 tunes B1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5CB40-A893-4948-B858-2CB3C6F12D87}" type="datetime1">
              <a:rPr lang="en-US" smtClean="0"/>
              <a:pPr/>
              <a:t>12/1/2009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B4EDF-7DE6-4369-B527-B79B2EF0026D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3073" name="Picture 1" descr="https://ab-dep-op-elogbook.web.cern.ch/ab-dep-op-elogbook/elogbook/attach.php?attachId=1055697&amp;type=png&amp;fname=2009113001011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809095"/>
            <a:ext cx="7419975" cy="58965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Ramp 3 tunes B2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5CB40-A893-4948-B858-2CB3C6F12D87}" type="datetime1">
              <a:rPr lang="en-US" smtClean="0"/>
              <a:pPr/>
              <a:t>12/1/2009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B4EDF-7DE6-4369-B527-B79B2EF0026D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2049" name="Picture 1" descr="https://ab-dep-op-elogbook.web.cern.ch/ab-dep-op-elogbook/elogbook/attach.php?attachId=1055699&amp;type=png&amp;fname=2009113001054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685800"/>
            <a:ext cx="7267575" cy="60955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Recovering from </a:t>
            </a:r>
            <a:r>
              <a:rPr lang="en-US" dirty="0" err="1" smtClean="0"/>
              <a:t>cryo</a:t>
            </a:r>
            <a:r>
              <a:rPr lang="en-US" dirty="0" smtClean="0"/>
              <a:t> PLC problem S34 (02.00)</a:t>
            </a:r>
          </a:p>
          <a:p>
            <a:r>
              <a:rPr lang="en-US" dirty="0" smtClean="0"/>
              <a:t>Limited access in the shadow for essential things</a:t>
            </a:r>
          </a:p>
          <a:p>
            <a:r>
              <a:rPr lang="en-US" dirty="0" smtClean="0"/>
              <a:t>TCDQ issue understood (IN&lt;-&gt;OUT)</a:t>
            </a:r>
          </a:p>
          <a:p>
            <a:r>
              <a:rPr lang="en-US" dirty="0" err="1" smtClean="0"/>
              <a:t>Cryo</a:t>
            </a:r>
            <a:r>
              <a:rPr lang="en-US" dirty="0" smtClean="0"/>
              <a:t> S34 back at 18.00</a:t>
            </a:r>
          </a:p>
          <a:p>
            <a:r>
              <a:rPr lang="en-US" dirty="0" smtClean="0"/>
              <a:t>Still problems to get all QPS OK</a:t>
            </a:r>
          </a:p>
          <a:p>
            <a:pPr lvl="1"/>
            <a:r>
              <a:rPr lang="en-US" dirty="0" smtClean="0"/>
              <a:t>S45 access needed</a:t>
            </a:r>
          </a:p>
          <a:p>
            <a:r>
              <a:rPr lang="en-US" dirty="0" smtClean="0"/>
              <a:t>Pre-cycling sectors when possible</a:t>
            </a:r>
          </a:p>
          <a:p>
            <a:r>
              <a:rPr lang="en-US" dirty="0" smtClean="0"/>
              <a:t>Finally all (needed) circuits OK at 23.00</a:t>
            </a:r>
          </a:p>
          <a:p>
            <a:r>
              <a:rPr lang="en-US" dirty="0" smtClean="0"/>
              <a:t>Struggled with the injection interlock system</a:t>
            </a:r>
          </a:p>
          <a:p>
            <a:r>
              <a:rPr lang="en-US" dirty="0" smtClean="0"/>
              <a:t>Beam in around 01.30</a:t>
            </a:r>
          </a:p>
          <a:p>
            <a:r>
              <a:rPr lang="en-US" dirty="0" smtClean="0"/>
              <a:t>Overnight</a:t>
            </a:r>
          </a:p>
          <a:p>
            <a:pPr lvl="1"/>
            <a:r>
              <a:rPr lang="en-US" dirty="0" smtClean="0"/>
              <a:t>Re-established conditions for beams 1 and 2</a:t>
            </a:r>
          </a:p>
          <a:p>
            <a:pPr lvl="1"/>
            <a:r>
              <a:rPr lang="en-US" dirty="0" smtClean="0"/>
              <a:t>Kick response beam 2 (sectors 12 23 34 45 done)</a:t>
            </a:r>
          </a:p>
          <a:p>
            <a:pPr lvl="1"/>
            <a:r>
              <a:rPr lang="en-US" dirty="0" smtClean="0"/>
              <a:t>Beam dumps due to beam loss when starting sector 56</a:t>
            </a:r>
          </a:p>
          <a:p>
            <a:pPr lvl="1"/>
            <a:r>
              <a:rPr lang="en-US" dirty="0" smtClean="0"/>
              <a:t>PS off from 04-07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5FBFA-7B31-4126-9800-31024AF81B8A}" type="datetime1">
              <a:rPr lang="en-US" smtClean="0"/>
              <a:pPr/>
              <a:t>12/1/2009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B4EDF-7DE6-4369-B527-B79B2EF0026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Beam dump studies started around 08.00</a:t>
            </a:r>
          </a:p>
          <a:p>
            <a:pPr lvl="1"/>
            <a:r>
              <a:rPr lang="en-US" sz="2000" dirty="0" err="1" smtClean="0"/>
              <a:t>Synchronisation</a:t>
            </a:r>
            <a:r>
              <a:rPr lang="en-US" sz="2000" dirty="0" smtClean="0"/>
              <a:t> checked with beam by scanning RF bucket through sweeps for B1 and B2: </a:t>
            </a:r>
            <a:r>
              <a:rPr lang="en-US" sz="2000" dirty="0" smtClean="0">
                <a:solidFill>
                  <a:srgbClr val="FF0000"/>
                </a:solidFill>
              </a:rPr>
              <a:t>beam 2</a:t>
            </a:r>
            <a:r>
              <a:rPr lang="en-US" sz="2000" dirty="0" smtClean="0"/>
              <a:t> system looks spot on, </a:t>
            </a:r>
            <a:r>
              <a:rPr lang="en-US" sz="2000" dirty="0" smtClean="0">
                <a:solidFill>
                  <a:srgbClr val="0070C0"/>
                </a:solidFill>
              </a:rPr>
              <a:t>beam 1</a:t>
            </a:r>
            <a:r>
              <a:rPr lang="en-US" sz="2000" dirty="0" smtClean="0"/>
              <a:t> kick is too late by about 1</a:t>
            </a:r>
            <a:r>
              <a:rPr lang="en-US" sz="2000" dirty="0" smtClean="0">
                <a:latin typeface="Symbol" pitchFamily="18" charset="2"/>
              </a:rPr>
              <a:t>m</a:t>
            </a:r>
            <a:r>
              <a:rPr lang="en-US" sz="2000" dirty="0" smtClean="0"/>
              <a:t>s - need to adjust to exact value with access to UA when opportune - in the meantime should use RF bucket 500 to make sure beam is extracted (bucket 1 ends up on TCDS and will provoke interlock).</a:t>
            </a:r>
          </a:p>
          <a:p>
            <a:endParaRPr lang="en-US" sz="2400" dirty="0" smtClean="0"/>
          </a:p>
          <a:p>
            <a:r>
              <a:rPr lang="en-US" sz="2400" dirty="0" smtClean="0"/>
              <a:t>Protection devices and aperture scans</a:t>
            </a:r>
          </a:p>
          <a:p>
            <a:pPr lvl="1"/>
            <a:r>
              <a:rPr lang="en-US" sz="2000" dirty="0" smtClean="0"/>
              <a:t>Aperture scanned for B1 extraction channel </a:t>
            </a:r>
          </a:p>
          <a:p>
            <a:pPr lvl="1"/>
            <a:r>
              <a:rPr lang="en-US" sz="2000" dirty="0" smtClean="0"/>
              <a:t>Apertures look similar to those obtained for B2 on Monday</a:t>
            </a:r>
          </a:p>
          <a:p>
            <a:pPr lvl="1"/>
            <a:r>
              <a:rPr lang="en-US" sz="2000" dirty="0" smtClean="0"/>
              <a:t>Physical apertures seem OK on both planes</a:t>
            </a:r>
          </a:p>
          <a:p>
            <a:pPr lvl="1"/>
            <a:endParaRPr lang="en-GB" sz="1800" dirty="0" smtClean="0"/>
          </a:p>
          <a:p>
            <a:r>
              <a:rPr lang="en-GB" sz="2400" dirty="0" smtClean="0"/>
              <a:t>Verification of the protection in case of asynchronous dump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Saturday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Orbit</a:t>
            </a:r>
          </a:p>
          <a:p>
            <a:pPr lvl="1"/>
            <a:r>
              <a:rPr lang="en-US" sz="2000" dirty="0" smtClean="0"/>
              <a:t>Reference orbit B1 and B2 using common correctors</a:t>
            </a:r>
          </a:p>
          <a:p>
            <a:endParaRPr lang="en-GB" sz="2400" dirty="0" smtClean="0"/>
          </a:p>
          <a:p>
            <a:r>
              <a:rPr lang="en-GB" sz="2400" dirty="0" smtClean="0"/>
              <a:t>Tune, coupling and chromaticity measurement and correction</a:t>
            </a:r>
          </a:p>
          <a:p>
            <a:pPr lvl="1"/>
            <a:r>
              <a:rPr lang="en-GB" sz="2000" dirty="0" smtClean="0"/>
              <a:t>C_ down to ~0.005 (</a:t>
            </a:r>
            <a:r>
              <a:rPr lang="en-GB" sz="2000" dirty="0" smtClean="0">
                <a:solidFill>
                  <a:srgbClr val="0070C0"/>
                </a:solidFill>
              </a:rPr>
              <a:t>Beam 1</a:t>
            </a:r>
            <a:r>
              <a:rPr lang="en-GB" sz="2000" dirty="0" smtClean="0"/>
              <a:t>)/0.0025 (</a:t>
            </a:r>
            <a:r>
              <a:rPr lang="en-GB" sz="2000" dirty="0" smtClean="0">
                <a:solidFill>
                  <a:srgbClr val="FF0000"/>
                </a:solidFill>
              </a:rPr>
              <a:t>Beam 2</a:t>
            </a:r>
            <a:r>
              <a:rPr lang="en-GB" sz="2000" dirty="0" smtClean="0"/>
              <a:t>) after correction</a:t>
            </a:r>
          </a:p>
          <a:p>
            <a:pPr lvl="1"/>
            <a:r>
              <a:rPr lang="en-US" sz="2000" dirty="0" smtClean="0"/>
              <a:t>Chromaticity</a:t>
            </a:r>
          </a:p>
          <a:p>
            <a:pPr lvl="2"/>
            <a:r>
              <a:rPr lang="en-US" sz="1600" dirty="0" smtClean="0"/>
              <a:t>Measured values from +- 100, 50,0 trims off ref</a:t>
            </a:r>
            <a:br>
              <a:rPr lang="en-US" sz="1600" dirty="0" smtClean="0"/>
            </a:br>
            <a:r>
              <a:rPr lang="en-US" sz="1600" dirty="0" smtClean="0">
                <a:solidFill>
                  <a:srgbClr val="0070C0"/>
                </a:solidFill>
              </a:rPr>
              <a:t>Beam 1</a:t>
            </a:r>
            <a:r>
              <a:rPr lang="en-US" sz="1600" dirty="0" smtClean="0"/>
              <a:t> </a:t>
            </a:r>
            <a:r>
              <a:rPr lang="en-US" sz="1600" dirty="0" smtClean="0">
                <a:sym typeface="Wingdings" pitchFamily="2" charset="2"/>
              </a:rPr>
              <a:t></a:t>
            </a:r>
            <a:r>
              <a:rPr lang="en-US" sz="1600" dirty="0" smtClean="0"/>
              <a:t> Q’</a:t>
            </a:r>
            <a:r>
              <a:rPr lang="en-US" sz="1600" baseline="-25000" dirty="0" smtClean="0"/>
              <a:t>H</a:t>
            </a:r>
            <a:r>
              <a:rPr lang="en-US" sz="1600" dirty="0" smtClean="0"/>
              <a:t>=+5 - Q’</a:t>
            </a:r>
            <a:r>
              <a:rPr lang="en-US" sz="1600" baseline="-25000" dirty="0" smtClean="0"/>
              <a:t>V</a:t>
            </a:r>
            <a:r>
              <a:rPr lang="en-US" sz="1600" dirty="0" smtClean="0"/>
              <a:t>=+7</a:t>
            </a:r>
            <a:br>
              <a:rPr lang="en-US" sz="1600" dirty="0" smtClean="0"/>
            </a:br>
            <a:r>
              <a:rPr lang="en-US" sz="1600" dirty="0" smtClean="0">
                <a:solidFill>
                  <a:srgbClr val="FF0000"/>
                </a:solidFill>
              </a:rPr>
              <a:t>Beam 2</a:t>
            </a:r>
            <a:r>
              <a:rPr lang="en-US" sz="1600" dirty="0" smtClean="0"/>
              <a:t> </a:t>
            </a:r>
            <a:r>
              <a:rPr lang="en-US" sz="1600" dirty="0" smtClean="0">
                <a:sym typeface="Wingdings" pitchFamily="2" charset="2"/>
              </a:rPr>
              <a:t> </a:t>
            </a:r>
            <a:r>
              <a:rPr lang="en-US" sz="1600" dirty="0" smtClean="0"/>
              <a:t>Q’</a:t>
            </a:r>
            <a:r>
              <a:rPr lang="en-US" sz="1600" baseline="-25000" dirty="0" smtClean="0"/>
              <a:t>H</a:t>
            </a:r>
            <a:r>
              <a:rPr lang="en-US" sz="1600" dirty="0" smtClean="0"/>
              <a:t>=+9 - Q’</a:t>
            </a:r>
            <a:r>
              <a:rPr lang="en-US" sz="1600" baseline="-25000" dirty="0" smtClean="0"/>
              <a:t>H</a:t>
            </a:r>
            <a:r>
              <a:rPr lang="en-US" sz="1600" dirty="0" smtClean="0"/>
              <a:t>=+8</a:t>
            </a:r>
            <a:endParaRPr lang="en-GB" sz="2000" dirty="0" smtClean="0"/>
          </a:p>
          <a:p>
            <a:endParaRPr lang="en-GB" sz="2400" dirty="0" smtClean="0"/>
          </a:p>
          <a:p>
            <a:r>
              <a:rPr lang="en-GB" sz="2400" dirty="0" err="1" smtClean="0"/>
              <a:t>Undulator</a:t>
            </a:r>
            <a:r>
              <a:rPr lang="en-GB" sz="2400" dirty="0" smtClean="0"/>
              <a:t> RU.L4 ON at 50 A: </a:t>
            </a:r>
          </a:p>
          <a:p>
            <a:pPr lvl="1"/>
            <a:r>
              <a:rPr lang="en-GB" sz="2000" dirty="0" smtClean="0"/>
              <a:t>no effect on orbit/tune (</a:t>
            </a:r>
            <a:r>
              <a:rPr lang="en-US" sz="2000" dirty="0" smtClean="0">
                <a:solidFill>
                  <a:srgbClr val="FF0000"/>
                </a:solidFill>
              </a:rPr>
              <a:t>Beam 2</a:t>
            </a:r>
            <a:r>
              <a:rPr lang="en-GB" sz="2000" dirty="0" smtClean="0"/>
              <a:t>) </a:t>
            </a:r>
            <a:r>
              <a:rPr lang="en-GB" sz="2000" dirty="0" smtClean="0">
                <a:sym typeface="Wingdings" pitchFamily="2" charset="2"/>
              </a:rPr>
              <a:t> but not sufficient to see synch light  HW commissioning to be continued</a:t>
            </a:r>
            <a:endParaRPr lang="en-GB" sz="2000" dirty="0" smtClean="0"/>
          </a:p>
          <a:p>
            <a:endParaRPr lang="en-GB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Saturday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BI commissioning summary</a:t>
            </a:r>
          </a:p>
          <a:p>
            <a:pPr lvl="1"/>
            <a:r>
              <a:rPr lang="en-GB" sz="2000" dirty="0" smtClean="0"/>
              <a:t>phased in horizontal and vertical MKQA tune kicker for B1 and B2 </a:t>
            </a:r>
          </a:p>
          <a:p>
            <a:pPr lvl="1"/>
            <a:r>
              <a:rPr lang="en-GB" sz="2000" dirty="0" smtClean="0"/>
              <a:t>measured and corrected PLL beam transfer function for B1 and B2 system (B2 requires some polarity/mapping checks)</a:t>
            </a:r>
          </a:p>
          <a:p>
            <a:pPr lvl="2"/>
            <a:r>
              <a:rPr lang="en-GB" sz="1600" dirty="0" smtClean="0"/>
              <a:t>tested continuous radial modulation via the orbit feedback controller and verified switch on/off procedures, frequency and amplitudes behaviour</a:t>
            </a:r>
          </a:p>
          <a:p>
            <a:pPr lvl="2"/>
            <a:r>
              <a:rPr lang="en-GB" sz="1600" dirty="0" smtClean="0"/>
              <a:t>performed initial PLL lock studies with B1, initial results look very promising, further assessment </a:t>
            </a:r>
            <a:r>
              <a:rPr lang="en-GB" sz="1600" dirty="0" err="1" smtClean="0"/>
              <a:t>w.r.t</a:t>
            </a:r>
            <a:r>
              <a:rPr lang="en-GB" sz="1600" dirty="0" smtClean="0"/>
              <a:t>. nominal PLL performance (bandwidth/sensitivity to resolve </a:t>
            </a:r>
            <a:r>
              <a:rPr lang="en-GB" sz="1600" dirty="0" err="1" smtClean="0"/>
              <a:t>dp</a:t>
            </a:r>
            <a:r>
              <a:rPr lang="en-GB" sz="1600" dirty="0" smtClean="0"/>
              <a:t>/p changes in the order of 1e-5) is needed </a:t>
            </a:r>
          </a:p>
          <a:p>
            <a:pPr lvl="2"/>
            <a:r>
              <a:rPr lang="en-GB" sz="1600" dirty="0" smtClean="0"/>
              <a:t>performed semi-automatic chromaticity measurements and preliminary tune modulation/de-modulation studies in view of continuous Q' tracking -&gt; some FESA/SW issues have been identified that need to be addressed</a:t>
            </a:r>
          </a:p>
          <a:p>
            <a:pPr lvl="2"/>
            <a:r>
              <a:rPr lang="en-GB" sz="1600" dirty="0" smtClean="0"/>
              <a:t>Not yet ready for tune/chromaticity feedback </a:t>
            </a:r>
            <a:r>
              <a:rPr lang="en-GB" sz="1200" dirty="0" smtClean="0"/>
              <a:t/>
            </a:r>
            <a:br>
              <a:rPr lang="en-GB" sz="1200" dirty="0" smtClean="0"/>
            </a:br>
            <a:endParaRPr lang="en-GB" sz="1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Saturday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Summary of beta-beating studies:</a:t>
            </a:r>
          </a:p>
          <a:p>
            <a:pPr lvl="1"/>
            <a:r>
              <a:rPr lang="en-GB" sz="1800" dirty="0" smtClean="0"/>
              <a:t>The beta-beating in beam2 was very different to the beta-beating measured before the ramp (most likely due to the lack of </a:t>
            </a:r>
            <a:r>
              <a:rPr lang="en-GB" sz="1800" dirty="0" err="1" smtClean="0"/>
              <a:t>precycling</a:t>
            </a:r>
            <a:r>
              <a:rPr lang="en-GB" sz="1800" dirty="0" smtClean="0"/>
              <a:t> then). </a:t>
            </a:r>
          </a:p>
          <a:p>
            <a:pPr lvl="1"/>
            <a:r>
              <a:rPr lang="en-GB" sz="1800" dirty="0" smtClean="0"/>
              <a:t>For Beam1 the initial beta beating agrees with the measured after the ramp (Friday 00:00 am), proving no changes in time with proper pre-cycling.</a:t>
            </a:r>
          </a:p>
          <a:p>
            <a:pPr lvl="1"/>
            <a:r>
              <a:rPr lang="en-GB" sz="1800" dirty="0" smtClean="0"/>
              <a:t>The first local error was found and successfully corrected in IP2 (MQXB2.R2 + 7e-5 and MQXB2.L2 -5e-5). A reduction of the peak vertical beta-beating in beam 1 of 10% was observed. No change was observed in the peak b-beat in beam 2 and the horizontal of beam1. </a:t>
            </a:r>
          </a:p>
          <a:p>
            <a:pPr lvl="1"/>
            <a:r>
              <a:rPr lang="en-GB" sz="1800" dirty="0" smtClean="0"/>
              <a:t>We removed all the trims and re-measured the initial conditions without observing any change (no hysteresis effects). </a:t>
            </a:r>
          </a:p>
          <a:p>
            <a:pPr lvl="1"/>
            <a:r>
              <a:rPr lang="en-GB" sz="1800" dirty="0" smtClean="0"/>
              <a:t>Another study in IP7 was started but due to lack of time and frequent beam absence was not conclusive. </a:t>
            </a:r>
            <a:br>
              <a:rPr lang="en-GB" sz="1800" dirty="0" smtClean="0"/>
            </a:br>
            <a:endParaRPr lang="en-GB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Saturday/Sunday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Summary collimation setup: 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600" dirty="0" smtClean="0"/>
              <a:t>BEAM1: </a:t>
            </a:r>
            <a:br>
              <a:rPr lang="en-US" sz="1600" dirty="0" smtClean="0"/>
            </a:br>
            <a:r>
              <a:rPr lang="en-US" sz="1600" dirty="0" smtClean="0"/>
              <a:t>=&gt; All IR3, IR7 to nominal settings (primary aperture about 5.7 sigma) ==&gt; multi-stage collimation is set up </a:t>
            </a:r>
            <a:br>
              <a:rPr lang="en-US" sz="1600" dirty="0" smtClean="0"/>
            </a:br>
            <a:r>
              <a:rPr lang="en-US" sz="1600" dirty="0" smtClean="0"/>
              <a:t>==&gt; Dump protection IR6 set up </a:t>
            </a:r>
            <a:br>
              <a:rPr lang="en-US" sz="1600" dirty="0" smtClean="0"/>
            </a:br>
            <a:r>
              <a:rPr lang="en-US" sz="1600" dirty="0" smtClean="0"/>
              <a:t>==&gt; TCT's in IR1 cross-checked: rough setting confirmed </a:t>
            </a:r>
            <a:br>
              <a:rPr lang="en-US" sz="1600" dirty="0" smtClean="0"/>
            </a:br>
            <a:r>
              <a:rPr lang="en-US" sz="1600" dirty="0" smtClean="0"/>
              <a:t>==&gt; Other TCT's not touched: at +-15 mm around +-15-25 sigma </a:t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BEAM2: </a:t>
            </a:r>
            <a:br>
              <a:rPr lang="en-US" sz="1600" dirty="0" smtClean="0"/>
            </a:br>
            <a:r>
              <a:rPr lang="en-US" sz="1600" dirty="0" smtClean="0"/>
              <a:t>==&gt; All IR3, IR7 to nominal settings (primary aperture about 5.7 sigma) ==&gt; </a:t>
            </a:r>
            <a:r>
              <a:rPr lang="en-US" sz="1600" dirty="0" err="1" smtClean="0"/>
              <a:t>mutli</a:t>
            </a:r>
            <a:r>
              <a:rPr lang="en-US" sz="1600" dirty="0" smtClean="0"/>
              <a:t>-stage collimation is set up </a:t>
            </a:r>
            <a:br>
              <a:rPr lang="en-US" sz="1600" dirty="0" smtClean="0"/>
            </a:br>
            <a:r>
              <a:rPr lang="en-US" sz="1600" dirty="0" smtClean="0"/>
              <a:t>==&gt; Dump protection IR6 set up </a:t>
            </a:r>
            <a:br>
              <a:rPr lang="en-US" sz="1600" dirty="0" smtClean="0"/>
            </a:br>
            <a:r>
              <a:rPr lang="en-US" sz="1600" dirty="0" smtClean="0"/>
              <a:t>==&gt; TCT's not touched: at +-15 mm around +-15-25 sigma </a:t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Additional tests: </a:t>
            </a:r>
            <a:br>
              <a:rPr lang="en-US" sz="1600" dirty="0" smtClean="0"/>
            </a:br>
            <a:r>
              <a:rPr lang="en-US" sz="1600" dirty="0" smtClean="0"/>
              <a:t>==&gt; Check on interlock threshold for tungsten collimators (see logbook entry) </a:t>
            </a:r>
            <a:br>
              <a:rPr lang="en-US" sz="1600" dirty="0" smtClean="0"/>
            </a:br>
            <a:r>
              <a:rPr lang="en-US" sz="1600" dirty="0" smtClean="0"/>
              <a:t>==&gt; Movement and beam loss response check for vertical Roman Pots, beam1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5FBFA-7B31-4126-9800-31024AF81B8A}" type="datetime1">
              <a:rPr lang="en-US" smtClean="0"/>
              <a:pPr/>
              <a:t>12/1/2009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B4EDF-7DE6-4369-B527-B79B2EF0026D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Sunday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MPS checks</a:t>
            </a:r>
          </a:p>
          <a:p>
            <a:pPr lvl="1"/>
            <a:r>
              <a:rPr lang="en-US" dirty="0" smtClean="0"/>
              <a:t>FMCM reaction checks etc</a:t>
            </a:r>
          </a:p>
          <a:p>
            <a:r>
              <a:rPr lang="en-US" dirty="0" smtClean="0"/>
              <a:t>Ramp tests</a:t>
            </a:r>
          </a:p>
          <a:p>
            <a:pPr lvl="1"/>
            <a:r>
              <a:rPr lang="en-US" dirty="0" smtClean="0"/>
              <a:t>Second LHC ramp with beam 1 to 1.04 </a:t>
            </a:r>
            <a:r>
              <a:rPr lang="en-US" dirty="0" err="1" smtClean="0"/>
              <a:t>TeV</a:t>
            </a:r>
            <a:endParaRPr lang="en-US" dirty="0" smtClean="0"/>
          </a:p>
          <a:p>
            <a:pPr lvl="1"/>
            <a:r>
              <a:rPr lang="en-US" dirty="0" smtClean="0"/>
              <a:t>Tunes feed forward for next time</a:t>
            </a:r>
          </a:p>
          <a:p>
            <a:pPr lvl="1"/>
            <a:r>
              <a:rPr lang="en-US" dirty="0" smtClean="0"/>
              <a:t>Machine did not come back (no pre-cycle)</a:t>
            </a:r>
          </a:p>
          <a:p>
            <a:pPr lvl="2"/>
            <a:r>
              <a:rPr lang="en-US" dirty="0" smtClean="0"/>
              <a:t>Tunes off for beam 1</a:t>
            </a:r>
          </a:p>
          <a:p>
            <a:pPr lvl="1"/>
            <a:r>
              <a:rPr lang="en-US" dirty="0" smtClean="0"/>
              <a:t>Tunes trimmed (beam 1) and incorporated into ramp</a:t>
            </a:r>
          </a:p>
          <a:p>
            <a:pPr lvl="1"/>
            <a:r>
              <a:rPr lang="en-US" dirty="0" smtClean="0"/>
              <a:t>Third ramp with both beams to 1.18 </a:t>
            </a:r>
            <a:r>
              <a:rPr lang="en-US" dirty="0" err="1" smtClean="0"/>
              <a:t>TeV</a:t>
            </a:r>
            <a:r>
              <a:rPr lang="en-US" dirty="0" smtClean="0"/>
              <a:t> !!</a:t>
            </a:r>
          </a:p>
          <a:p>
            <a:r>
              <a:rPr lang="en-US" dirty="0" smtClean="0"/>
              <a:t>Problem with patrol box in ATLAS 2-4</a:t>
            </a:r>
          </a:p>
          <a:p>
            <a:r>
              <a:rPr lang="en-US" dirty="0" smtClean="0"/>
              <a:t>Injected again around 6</a:t>
            </a:r>
          </a:p>
          <a:p>
            <a:pPr lvl="1"/>
            <a:r>
              <a:rPr lang="en-US" dirty="0" smtClean="0"/>
              <a:t>Beam 2 OK</a:t>
            </a:r>
          </a:p>
          <a:p>
            <a:pPr lvl="1"/>
            <a:r>
              <a:rPr lang="en-US" dirty="0" smtClean="0"/>
              <a:t>Beam 1 tunes wrong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5FBFA-7B31-4126-9800-31024AF81B8A}" type="datetime1">
              <a:rPr lang="en-US" smtClean="0"/>
              <a:pPr/>
              <a:t>12/1/2009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B4EDF-7DE6-4369-B527-B79B2EF0026D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Sunday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Ramp 2 orbits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5CB40-A893-4948-B858-2CB3C6F12D87}" type="datetime1">
              <a:rPr lang="en-US" smtClean="0"/>
              <a:pPr/>
              <a:t>12/1/2009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B4EDF-7DE6-4369-B527-B79B2EF0026D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1025" name="Picture 1" descr="https://ab-dep-op-elogbook.web.cern.ch/ab-dep-op-elogbook/elogbook/attach.php?attachId=1055679&amp;type=gif&amp;fname=OrbitDiff.FirstRamp.1038GeV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685800"/>
            <a:ext cx="7972425" cy="3182566"/>
          </a:xfrm>
          <a:prstGeom prst="rect">
            <a:avLst/>
          </a:prstGeom>
          <a:noFill/>
        </p:spPr>
      </p:pic>
      <p:pic>
        <p:nvPicPr>
          <p:cNvPr id="1026" name="Picture 2" descr="https://ab-dep-op-elogbook.web.cern.ch/ab-dep-op-elogbook/elogbook/attach.php?attachId=1055680&amp;type=gif&amp;fname=OrbitEvol.FirstRamp.1038GeV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1" y="3657600"/>
            <a:ext cx="7924799" cy="31635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3726</TotalTime>
  <Words>871</Words>
  <Application>Microsoft Office PowerPoint</Application>
  <PresentationFormat>On-screen Show (4:3)</PresentationFormat>
  <Paragraphs>200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Planning at 5 o’clock meeting Friday</vt:lpstr>
      <vt:lpstr>Friday</vt:lpstr>
      <vt:lpstr>Saturday</vt:lpstr>
      <vt:lpstr>Saturday</vt:lpstr>
      <vt:lpstr>Saturday</vt:lpstr>
      <vt:lpstr>Saturday/Sunday</vt:lpstr>
      <vt:lpstr>Sunday</vt:lpstr>
      <vt:lpstr>Sunday</vt:lpstr>
      <vt:lpstr>Ramp 2 orbits</vt:lpstr>
      <vt:lpstr>Ramp 2 tunes</vt:lpstr>
      <vt:lpstr>Ramp 3 tunes B1</vt:lpstr>
      <vt:lpstr>Ramp 3 tunes B2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roger bailey</dc:creator>
  <cp:lastModifiedBy>Lamont</cp:lastModifiedBy>
  <cp:revision>289</cp:revision>
  <dcterms:created xsi:type="dcterms:W3CDTF">2009-09-22T11:39:58Z</dcterms:created>
  <dcterms:modified xsi:type="dcterms:W3CDTF">2009-12-01T08:20:43Z</dcterms:modified>
</cp:coreProperties>
</file>