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35"/>
  </p:notesMasterIdLst>
  <p:handoutMasterIdLst>
    <p:handoutMasterId r:id="rId36"/>
  </p:handoutMasterIdLst>
  <p:sldIdLst>
    <p:sldId id="1396" r:id="rId3"/>
    <p:sldId id="1397" r:id="rId4"/>
    <p:sldId id="1398" r:id="rId5"/>
    <p:sldId id="1399" r:id="rId6"/>
    <p:sldId id="1343" r:id="rId7"/>
    <p:sldId id="1357" r:id="rId8"/>
    <p:sldId id="1321" r:id="rId9"/>
    <p:sldId id="1303" r:id="rId10"/>
    <p:sldId id="1342" r:id="rId11"/>
    <p:sldId id="1348" r:id="rId12"/>
    <p:sldId id="1393" r:id="rId13"/>
    <p:sldId id="1374" r:id="rId14"/>
    <p:sldId id="1376" r:id="rId15"/>
    <p:sldId id="1379" r:id="rId16"/>
    <p:sldId id="1389" r:id="rId17"/>
    <p:sldId id="1390" r:id="rId18"/>
    <p:sldId id="1395" r:id="rId19"/>
    <p:sldId id="1407" r:id="rId20"/>
    <p:sldId id="1408" r:id="rId21"/>
    <p:sldId id="1371" r:id="rId22"/>
    <p:sldId id="1372" r:id="rId23"/>
    <p:sldId id="1377" r:id="rId24"/>
    <p:sldId id="1406" r:id="rId25"/>
    <p:sldId id="1380" r:id="rId26"/>
    <p:sldId id="1405" r:id="rId27"/>
    <p:sldId id="1368" r:id="rId28"/>
    <p:sldId id="1369" r:id="rId29"/>
    <p:sldId id="1394" r:id="rId30"/>
    <p:sldId id="1302" r:id="rId31"/>
    <p:sldId id="1401" r:id="rId32"/>
    <p:sldId id="1404" r:id="rId33"/>
    <p:sldId id="138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26" autoAdjust="0"/>
    <p:restoredTop sz="97335" autoAdjust="0"/>
  </p:normalViewPr>
  <p:slideViewPr>
    <p:cSldViewPr>
      <p:cViewPr varScale="1">
        <p:scale>
          <a:sx n="130" d="100"/>
          <a:sy n="130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file:///\\cern.ch\dfs\Departments\AB\Projects\beaminterlocks\Individual_Folders\BTodd\presentations\TEMPLATE\BTODD_MOVIE_END_LOGO.wmv" TargetMode="External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1-6-2015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Blois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Link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Animated G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LHC machine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LHCC 3</a:t>
            </a:r>
            <a:r>
              <a:rPr lang="en-US" baseline="30000" dirty="0" smtClean="0"/>
              <a:t>rd</a:t>
            </a:r>
            <a:r>
              <a:rPr lang="en-US" dirty="0" smtClean="0"/>
              <a:t> June 2015</a:t>
            </a:r>
          </a:p>
          <a:p>
            <a:r>
              <a:rPr lang="en-US" dirty="0" smtClean="0"/>
              <a:t>Mike Lamont for the LHC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5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" y="1143000"/>
            <a:ext cx="9144000" cy="547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Q3/Q4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352800"/>
            <a:ext cx="1371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25 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latest schedule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8628"/>
              </p:ext>
            </p:extLst>
          </p:nvPr>
        </p:nvGraphicFramePr>
        <p:xfrm>
          <a:off x="533400" y="1483982"/>
          <a:ext cx="8077200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8782"/>
                <a:gridCol w="1878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Initial Commissioning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Scrubbing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1 (</a:t>
                      </a:r>
                      <a:r>
                        <a:rPr lang="en-US" sz="2000" dirty="0" err="1" smtClean="0"/>
                        <a:t>LHCf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50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9 + 21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2 (</a:t>
                      </a:r>
                      <a:r>
                        <a:rPr lang="en-US" sz="2000" dirty="0" smtClean="0"/>
                        <a:t>TOTEM/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 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development (MD)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 recovery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Ion setup/Ion</a:t>
                      </a:r>
                      <a:r>
                        <a:rPr lang="en-US" sz="2000" baseline="0" dirty="0" smtClean="0"/>
                        <a:t> run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  + 24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(36 weeks)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Picked up some 4 weeks delay from:</a:t>
            </a:r>
          </a:p>
          <a:p>
            <a:pPr lvl="1"/>
            <a:r>
              <a:rPr lang="en-US" dirty="0" smtClean="0"/>
              <a:t>Powering tests/quench training overrun</a:t>
            </a:r>
          </a:p>
          <a:p>
            <a:pPr lvl="1"/>
            <a:r>
              <a:rPr lang="en-US" dirty="0" smtClean="0"/>
              <a:t>Earth fault resolution</a:t>
            </a:r>
          </a:p>
          <a:p>
            <a:r>
              <a:rPr lang="en-US" dirty="0" smtClean="0"/>
              <a:t>Proton-proton physics down to 70 days</a:t>
            </a:r>
          </a:p>
          <a:p>
            <a:pPr lvl="1"/>
            <a:r>
              <a:rPr lang="en-US" dirty="0" smtClean="0"/>
              <a:t>Decrease in beta</a:t>
            </a:r>
            <a:r>
              <a:rPr lang="en-US" dirty="0" smtClean="0"/>
              <a:t>* to </a:t>
            </a:r>
            <a:r>
              <a:rPr lang="en-US" dirty="0" smtClean="0"/>
              <a:t>be reviewed after gaining some experience (although considerable progress made during commissioning)</a:t>
            </a:r>
          </a:p>
          <a:p>
            <a:r>
              <a:rPr lang="en-US" dirty="0" smtClean="0"/>
              <a:t>Ion program unaffected</a:t>
            </a:r>
          </a:p>
          <a:p>
            <a:pPr lvl="1"/>
            <a:r>
              <a:rPr lang="en-US" dirty="0" smtClean="0"/>
              <a:t>Proton-proton reference data will be difficult to squeeze 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35402"/>
            <a:ext cx="5257800" cy="5217798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System commissioning with beam</a:t>
            </a:r>
          </a:p>
          <a:p>
            <a:pPr lvl="1"/>
            <a:r>
              <a:rPr lang="en-GB" dirty="0" smtClean="0"/>
              <a:t>Collimation</a:t>
            </a:r>
          </a:p>
          <a:p>
            <a:pPr lvl="1"/>
            <a:r>
              <a:rPr lang="en-GB" dirty="0" smtClean="0"/>
              <a:t>Beam dump</a:t>
            </a:r>
          </a:p>
          <a:p>
            <a:pPr lvl="1"/>
            <a:r>
              <a:rPr lang="en-GB" dirty="0" smtClean="0"/>
              <a:t>Feedbacks</a:t>
            </a:r>
          </a:p>
          <a:p>
            <a:pPr lvl="1"/>
            <a:r>
              <a:rPr lang="en-GB" dirty="0" smtClean="0"/>
              <a:t>Beam instrumentation</a:t>
            </a:r>
          </a:p>
          <a:p>
            <a:pPr lvl="1"/>
            <a:r>
              <a:rPr lang="en-GB" dirty="0" smtClean="0"/>
              <a:t>Machine protection</a:t>
            </a:r>
          </a:p>
          <a:p>
            <a:pPr lvl="1"/>
            <a:r>
              <a:rPr lang="en-GB" dirty="0" smtClean="0"/>
              <a:t>RF</a:t>
            </a:r>
          </a:p>
          <a:p>
            <a:pPr lvl="1"/>
            <a:r>
              <a:rPr lang="en-GB" dirty="0" smtClean="0"/>
              <a:t>Transverse damper</a:t>
            </a:r>
          </a:p>
          <a:p>
            <a:pPr lvl="1"/>
            <a:r>
              <a:rPr lang="en-GB" dirty="0" smtClean="0"/>
              <a:t>Injection</a:t>
            </a:r>
          </a:p>
          <a:p>
            <a:r>
              <a:rPr lang="en-GB" b="1" dirty="0" smtClean="0"/>
              <a:t>Machine characterization</a:t>
            </a:r>
          </a:p>
          <a:p>
            <a:pPr lvl="1"/>
            <a:r>
              <a:rPr lang="en-GB" dirty="0" smtClean="0"/>
              <a:t>Optics measurement and correction</a:t>
            </a:r>
          </a:p>
          <a:p>
            <a:pPr lvl="1"/>
            <a:r>
              <a:rPr lang="en-GB" dirty="0" smtClean="0"/>
              <a:t>Magnetic machine</a:t>
            </a:r>
          </a:p>
          <a:p>
            <a:r>
              <a:rPr lang="en-GB" b="1" dirty="0" smtClean="0"/>
              <a:t>Operations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igh intensity injection</a:t>
            </a:r>
          </a:p>
          <a:p>
            <a:pPr lvl="1"/>
            <a:r>
              <a:rPr lang="en-GB" dirty="0" smtClean="0"/>
              <a:t>Ramp to 6.5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Squeeze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0" y="2881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probe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1026672"/>
            <a:ext cx="2895600" cy="5334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probe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0" y="178867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probe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0" y="323443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nominal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0" y="55045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nominal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399034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96000" y="2493164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probe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96000" y="4755026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nominal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6201460"/>
            <a:ext cx="2895600" cy="540000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Collide &amp; validation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6019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Complete</a:t>
            </a:r>
          </a:p>
          <a:p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Ongoing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07611"/>
              </p:ext>
            </p:extLst>
          </p:nvPr>
        </p:nvGraphicFramePr>
        <p:xfrm>
          <a:off x="457200" y="1295400"/>
          <a:ext cx="8077200" cy="2316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74392"/>
                <a:gridCol w="43028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Circulating</a:t>
                      </a:r>
                      <a:r>
                        <a:rPr lang="en-US" sz="3200" baseline="0" dirty="0" smtClean="0"/>
                        <a:t> beam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Sunday 5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Ramp to 6.5 </a:t>
                      </a:r>
                      <a:r>
                        <a:rPr lang="en-US" sz="3200" dirty="0" err="1" smtClean="0"/>
                        <a:t>TeV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Friday 10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baseline="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First 13 </a:t>
                      </a:r>
                      <a:r>
                        <a:rPr lang="en-US" sz="3200" dirty="0" err="1" smtClean="0"/>
                        <a:t>TeV</a:t>
                      </a:r>
                      <a:r>
                        <a:rPr lang="en-US" sz="3200" dirty="0" smtClean="0"/>
                        <a:t> collisions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Wednesday 20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May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First Stable beams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Wednesday 3</a:t>
                      </a:r>
                      <a:r>
                        <a:rPr lang="en-US" sz="3200" baseline="30000" dirty="0" smtClean="0">
                          <a:solidFill>
                            <a:srgbClr val="FF0000"/>
                          </a:solidFill>
                        </a:rPr>
                        <a:t>rd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 June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39624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Working throughout with: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probes (5e9 protons per bunch) or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1 or 2 </a:t>
            </a:r>
            <a:r>
              <a:rPr lang="en-US" sz="2000" b="1" dirty="0" err="1" smtClean="0">
                <a:solidFill>
                  <a:srgbClr val="008000"/>
                </a:solidFill>
              </a:rPr>
              <a:t>nominals</a:t>
            </a:r>
            <a:r>
              <a:rPr lang="en-US" sz="2000" b="1" dirty="0" smtClean="0">
                <a:solidFill>
                  <a:srgbClr val="008000"/>
                </a:solidFill>
              </a:rPr>
              <a:t> (1.2e11 protons per bunch)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5410200"/>
            <a:ext cx="42672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THIS IS NOT BAD!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714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6.5 </a:t>
            </a:r>
            <a:r>
              <a:rPr lang="en-US" dirty="0" err="1" smtClean="0"/>
              <a:t>TeV</a:t>
            </a:r>
            <a:r>
              <a:rPr lang="en-US" dirty="0" smtClean="0"/>
              <a:t> for the first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44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324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01:03 10</a:t>
            </a:r>
            <a:r>
              <a:rPr lang="en-US" baseline="30000" dirty="0" smtClean="0"/>
              <a:t>th</a:t>
            </a:r>
            <a:r>
              <a:rPr lang="en-US" dirty="0" smtClean="0"/>
              <a:t> April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Screen Shot 2015-05-31 at 9.5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766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2578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 nominal bunches per beam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De-squeezed to 19 m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5958" y="442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21</a:t>
            </a:r>
            <a:r>
              <a:rPr lang="en-GB" sz="2400" baseline="30000" dirty="0" smtClean="0">
                <a:solidFill>
                  <a:schemeClr val="bg1"/>
                </a:solidFill>
              </a:rPr>
              <a:t>st</a:t>
            </a:r>
            <a:r>
              <a:rPr lang="en-GB" sz="2400" dirty="0" smtClean="0">
                <a:solidFill>
                  <a:schemeClr val="bg1"/>
                </a:solidFill>
              </a:rPr>
              <a:t> May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Stable Beams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783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07:00 Injection delayed </a:t>
            </a:r>
          </a:p>
          <a:p>
            <a:pPr lvl="1"/>
            <a:r>
              <a:rPr lang="en-GB" dirty="0"/>
              <a:t>Issue with </a:t>
            </a:r>
            <a:r>
              <a:rPr lang="en-GB" dirty="0" smtClean="0"/>
              <a:t>interlocked BPM</a:t>
            </a:r>
          </a:p>
          <a:p>
            <a:pPr lvl="1"/>
            <a:r>
              <a:rPr lang="en-GB" dirty="0" smtClean="0"/>
              <a:t>SPS beam dump kicker fault</a:t>
            </a:r>
          </a:p>
          <a:p>
            <a:r>
              <a:rPr lang="en-GB" dirty="0" smtClean="0"/>
              <a:t>08:25 Start ramp</a:t>
            </a:r>
          </a:p>
          <a:p>
            <a:r>
              <a:rPr lang="en-GB" dirty="0" smtClean="0"/>
              <a:t>08:38 Beams dump at 4.1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Software interlock related to interlock BPM fix!</a:t>
            </a:r>
          </a:p>
          <a:p>
            <a:r>
              <a:rPr lang="en-GB" dirty="0" smtClean="0"/>
              <a:t>09:46 Start ramp </a:t>
            </a:r>
          </a:p>
          <a:p>
            <a:r>
              <a:rPr lang="en-GB" dirty="0" smtClean="0"/>
              <a:t>10:15 Start squeeze</a:t>
            </a:r>
          </a:p>
          <a:p>
            <a:r>
              <a:rPr lang="en-GB" dirty="0" smtClean="0"/>
              <a:t>10:40 Stable beams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914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This morning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10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62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015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In parallel with sector by sector cool-down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90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lot of lessons learnt from Run 1</a:t>
            </a:r>
          </a:p>
          <a:p>
            <a:r>
              <a:rPr lang="en-US" dirty="0" smtClean="0"/>
              <a:t>Excellent and </a:t>
            </a:r>
            <a:r>
              <a:rPr lang="en-US" dirty="0" smtClean="0">
                <a:solidFill>
                  <a:srgbClr val="FF0000"/>
                </a:solidFill>
              </a:rPr>
              <a:t>improved</a:t>
            </a:r>
            <a:r>
              <a:rPr lang="en-US" dirty="0" smtClean="0"/>
              <a:t> system performance:</a:t>
            </a:r>
          </a:p>
          <a:p>
            <a:pPr lvl="1"/>
            <a:r>
              <a:rPr lang="en-US" dirty="0" smtClean="0"/>
              <a:t>Beam Instrumentation</a:t>
            </a:r>
          </a:p>
          <a:p>
            <a:pPr lvl="1"/>
            <a:r>
              <a:rPr lang="en-US" dirty="0" smtClean="0"/>
              <a:t>Transverse feedback </a:t>
            </a:r>
          </a:p>
          <a:p>
            <a:pPr lvl="1"/>
            <a:r>
              <a:rPr lang="en-US" dirty="0" smtClean="0"/>
              <a:t>RF</a:t>
            </a:r>
          </a:p>
          <a:p>
            <a:pPr lvl="1"/>
            <a:r>
              <a:rPr lang="en-US" dirty="0" smtClean="0"/>
              <a:t>Collimation</a:t>
            </a:r>
          </a:p>
          <a:p>
            <a:pPr lvl="1"/>
            <a:r>
              <a:rPr lang="en-US" dirty="0" smtClean="0"/>
              <a:t>Injection and beam dump systems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Machine protection</a:t>
            </a:r>
          </a:p>
          <a:p>
            <a:r>
              <a:rPr lang="en-US" dirty="0" smtClean="0"/>
              <a:t>Improved software &amp; analysis tools</a:t>
            </a:r>
          </a:p>
          <a:p>
            <a:r>
              <a:rPr lang="en-US" dirty="0" smtClean="0"/>
              <a:t>Experience!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 descr="C:\Users\jwenning\AppData\Local\Temp\DampingTime_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87" y="2531669"/>
            <a:ext cx="1694217" cy="20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wenning\AppData\Local\Temp\Dampingtime_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87" y="4684910"/>
            <a:ext cx="1694217" cy="20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191000" y="2819400"/>
            <a:ext cx="2819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Magnetically reproducible as ever</a:t>
            </a:r>
          </a:p>
          <a:p>
            <a:r>
              <a:rPr lang="en-US" dirty="0" smtClean="0"/>
              <a:t>Optically good, corrected to excellent</a:t>
            </a:r>
          </a:p>
          <a:p>
            <a:r>
              <a:rPr lang="en-US" dirty="0" smtClean="0"/>
              <a:t>Aperture </a:t>
            </a:r>
          </a:p>
          <a:p>
            <a:pPr lvl="1"/>
            <a:r>
              <a:rPr lang="en-GB" dirty="0" smtClean="0"/>
              <a:t>measurements </a:t>
            </a:r>
            <a:r>
              <a:rPr lang="en-GB" dirty="0"/>
              <a:t>at top energy, 80cm, before and after collision indicate that the aperture is ok and compatible with the present collimation hierarchy. This is a very good result.</a:t>
            </a:r>
            <a:endParaRPr lang="en-US" dirty="0" smtClean="0"/>
          </a:p>
          <a:p>
            <a:r>
              <a:rPr lang="en-US" dirty="0" smtClean="0"/>
              <a:t>Behaving well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One additional training quench so far</a:t>
            </a:r>
          </a:p>
          <a:p>
            <a:r>
              <a:rPr lang="en-US" dirty="0" smtClean="0"/>
              <a:t>Operationally well under control</a:t>
            </a:r>
          </a:p>
          <a:p>
            <a:pPr lvl="1"/>
            <a:r>
              <a:rPr lang="en-US" dirty="0" smtClean="0"/>
              <a:t>Injection, ramp, squeeze, de-squeeze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257800"/>
            <a:ext cx="84582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Still have to face the intensity ramp-up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UFOs, e-cloud, vacuum, beam induced heating, instabilities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1400" y="6488668"/>
            <a:ext cx="124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OMC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Optics -  40 cm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8983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Off momentum loss map 6.5 </a:t>
            </a:r>
            <a:r>
              <a:rPr lang="en-GB" dirty="0" err="1"/>
              <a:t>T</a:t>
            </a:r>
            <a:r>
              <a:rPr lang="en-GB" dirty="0" err="1" smtClean="0"/>
              <a:t>eV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2563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943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Novel features of collimation system – BPM equipped tertiary collimators, automatic beam based set-up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Aperture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821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3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MUFOs in 15R8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457200" y="4800600"/>
            <a:ext cx="8226854" cy="16029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</a:t>
            </a:r>
            <a:r>
              <a:rPr lang="en-US" dirty="0" smtClean="0"/>
              <a:t>ultiple loss events after a short time at 6.5 </a:t>
            </a:r>
            <a:r>
              <a:rPr lang="en-US" dirty="0" err="1" smtClean="0"/>
              <a:t>TeV</a:t>
            </a:r>
            <a:r>
              <a:rPr lang="en-US" dirty="0" smtClean="0"/>
              <a:t> compatible with particles falling into the beam</a:t>
            </a:r>
          </a:p>
          <a:p>
            <a:pPr lvl="1"/>
            <a:r>
              <a:rPr lang="en-US" dirty="0" smtClean="0"/>
              <a:t>loss patterns point to a specific position in the middle of a dipole magnet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Quenched twice, numerous BLM triggered dumps…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507" b="1"/>
          <a:stretch/>
        </p:blipFill>
        <p:spPr>
          <a:xfrm>
            <a:off x="879722" y="1124744"/>
            <a:ext cx="7364686" cy="3277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73149" y="1635385"/>
            <a:ext cx="6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Q14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6007" y="1635385"/>
            <a:ext cx="58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Q15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8433" y="2438580"/>
            <a:ext cx="91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ysClr val="windowText" lastClr="000000"/>
                </a:solidFill>
              </a:rPr>
              <a:t>h</a:t>
            </a:r>
            <a:r>
              <a:rPr kumimoji="0" lang="en-GB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ighest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34312" y="1047112"/>
            <a:ext cx="85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ysClr val="windowText" lastClr="000000"/>
                </a:solidFill>
              </a:rPr>
              <a:t>q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uench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69925" y="130636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effectLst/>
                <a:latin typeface="+mn-lt"/>
              </a:rPr>
              <a:t>X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1609118"/>
            <a:ext cx="838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32712" y="1445938"/>
            <a:ext cx="823392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12822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B1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3440" y="109890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B2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Aperture restriction in 15R8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25264"/>
            <a:ext cx="4724400" cy="43065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Aperture restriction measured at injection and 6.5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resently running with orbit bumps</a:t>
            </a:r>
            <a:endParaRPr lang="en-US" dirty="0"/>
          </a:p>
          <a:p>
            <a:pPr lvl="1"/>
            <a:r>
              <a:rPr lang="en-US" dirty="0" smtClean="0"/>
              <a:t>-3 mm in H, +1 in V, to optimize available aperture</a:t>
            </a:r>
          </a:p>
          <a:p>
            <a:pPr lvl="1"/>
            <a:r>
              <a:rPr lang="en-US" dirty="0" smtClean="0"/>
              <a:t>aperture probably not limiting for operation</a:t>
            </a:r>
            <a:endParaRPr lang="en-US" dirty="0"/>
          </a:p>
          <a:p>
            <a:r>
              <a:rPr lang="en-US" dirty="0" err="1"/>
              <a:t>B</a:t>
            </a:r>
            <a:r>
              <a:rPr lang="en-US" dirty="0" err="1" smtClean="0"/>
              <a:t>ehaviour</a:t>
            </a:r>
            <a:r>
              <a:rPr lang="en-US" dirty="0" smtClean="0"/>
              <a:t> with higher intensities and bunch </a:t>
            </a:r>
            <a:r>
              <a:rPr lang="en-US" dirty="0"/>
              <a:t>trains still </a:t>
            </a:r>
            <a:r>
              <a:rPr lang="en-US" dirty="0" smtClean="0"/>
              <a:t>unknown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MUFOs went away but last week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79395" y="2213873"/>
            <a:ext cx="3667243" cy="3541895"/>
            <a:chOff x="5279395" y="1755311"/>
            <a:chExt cx="3667243" cy="3541895"/>
          </a:xfrm>
        </p:grpSpPr>
        <p:grpSp>
          <p:nvGrpSpPr>
            <p:cNvPr id="22" name="Group 21"/>
            <p:cNvGrpSpPr/>
            <p:nvPr/>
          </p:nvGrpSpPr>
          <p:grpSpPr>
            <a:xfrm>
              <a:off x="5279395" y="1755311"/>
              <a:ext cx="3667243" cy="3541895"/>
              <a:chOff x="5441261" y="908720"/>
              <a:chExt cx="3667243" cy="35418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441261" y="908720"/>
                <a:ext cx="3667243" cy="3541895"/>
                <a:chOff x="4804229" y="2079955"/>
                <a:chExt cx="3667243" cy="3541895"/>
              </a:xfrm>
            </p:grpSpPr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958" r="6940"/>
                <a:stretch/>
              </p:blipFill>
              <p:spPr bwMode="auto">
                <a:xfrm>
                  <a:off x="4804229" y="2079955"/>
                  <a:ext cx="3667243" cy="35418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Freeform 9"/>
                <p:cNvSpPr/>
                <p:nvPr/>
              </p:nvSpPr>
              <p:spPr>
                <a:xfrm>
                  <a:off x="6684614" y="4284132"/>
                  <a:ext cx="694419" cy="369003"/>
                </a:xfrm>
                <a:custGeom>
                  <a:avLst/>
                  <a:gdLst>
                    <a:gd name="connsiteX0" fmla="*/ 0 w 568388"/>
                    <a:gd name="connsiteY0" fmla="*/ 135467 h 232834"/>
                    <a:gd name="connsiteX1" fmla="*/ 0 w 568388"/>
                    <a:gd name="connsiteY1" fmla="*/ 135467 h 232834"/>
                    <a:gd name="connsiteX2" fmla="*/ 12700 w 568388"/>
                    <a:gd name="connsiteY2" fmla="*/ 97367 h 232834"/>
                    <a:gd name="connsiteX3" fmla="*/ 21167 w 568388"/>
                    <a:gd name="connsiteY3" fmla="*/ 84667 h 232834"/>
                    <a:gd name="connsiteX4" fmla="*/ 25400 w 568388"/>
                    <a:gd name="connsiteY4" fmla="*/ 71967 h 232834"/>
                    <a:gd name="connsiteX5" fmla="*/ 42334 w 568388"/>
                    <a:gd name="connsiteY5" fmla="*/ 46567 h 232834"/>
                    <a:gd name="connsiteX6" fmla="*/ 50800 w 568388"/>
                    <a:gd name="connsiteY6" fmla="*/ 33867 h 232834"/>
                    <a:gd name="connsiteX7" fmla="*/ 63500 w 568388"/>
                    <a:gd name="connsiteY7" fmla="*/ 29634 h 232834"/>
                    <a:gd name="connsiteX8" fmla="*/ 67734 w 568388"/>
                    <a:gd name="connsiteY8" fmla="*/ 16934 h 232834"/>
                    <a:gd name="connsiteX9" fmla="*/ 93134 w 568388"/>
                    <a:gd name="connsiteY9" fmla="*/ 8467 h 232834"/>
                    <a:gd name="connsiteX10" fmla="*/ 97367 w 568388"/>
                    <a:gd name="connsiteY10" fmla="*/ 0 h 232834"/>
                    <a:gd name="connsiteX11" fmla="*/ 97367 w 568388"/>
                    <a:gd name="connsiteY11" fmla="*/ 0 h 232834"/>
                    <a:gd name="connsiteX12" fmla="*/ 381000 w 568388"/>
                    <a:gd name="connsiteY12" fmla="*/ 4234 h 232834"/>
                    <a:gd name="connsiteX13" fmla="*/ 381000 w 568388"/>
                    <a:gd name="connsiteY13" fmla="*/ 4234 h 232834"/>
                    <a:gd name="connsiteX14" fmla="*/ 410634 w 568388"/>
                    <a:gd name="connsiteY14" fmla="*/ 25400 h 232834"/>
                    <a:gd name="connsiteX15" fmla="*/ 436034 w 568388"/>
                    <a:gd name="connsiteY15" fmla="*/ 38100 h 232834"/>
                    <a:gd name="connsiteX16" fmla="*/ 448734 w 568388"/>
                    <a:gd name="connsiteY16" fmla="*/ 50800 h 232834"/>
                    <a:gd name="connsiteX17" fmla="*/ 474134 w 568388"/>
                    <a:gd name="connsiteY17" fmla="*/ 67734 h 232834"/>
                    <a:gd name="connsiteX18" fmla="*/ 486834 w 568388"/>
                    <a:gd name="connsiteY18" fmla="*/ 76200 h 232834"/>
                    <a:gd name="connsiteX19" fmla="*/ 495300 w 568388"/>
                    <a:gd name="connsiteY19" fmla="*/ 118534 h 232834"/>
                    <a:gd name="connsiteX20" fmla="*/ 499534 w 568388"/>
                    <a:gd name="connsiteY20" fmla="*/ 131234 h 232834"/>
                    <a:gd name="connsiteX21" fmla="*/ 512234 w 568388"/>
                    <a:gd name="connsiteY21" fmla="*/ 139700 h 232834"/>
                    <a:gd name="connsiteX22" fmla="*/ 533400 w 568388"/>
                    <a:gd name="connsiteY22" fmla="*/ 169334 h 232834"/>
                    <a:gd name="connsiteX23" fmla="*/ 541867 w 568388"/>
                    <a:gd name="connsiteY23" fmla="*/ 194734 h 232834"/>
                    <a:gd name="connsiteX24" fmla="*/ 554567 w 568388"/>
                    <a:gd name="connsiteY24" fmla="*/ 207434 h 232834"/>
                    <a:gd name="connsiteX25" fmla="*/ 567267 w 568388"/>
                    <a:gd name="connsiteY25" fmla="*/ 215900 h 232834"/>
                    <a:gd name="connsiteX26" fmla="*/ 567267 w 568388"/>
                    <a:gd name="connsiteY26" fmla="*/ 232834 h 232834"/>
                    <a:gd name="connsiteX27" fmla="*/ 567267 w 568388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5269 w 610157"/>
                    <a:gd name="connsiteY7" fmla="*/ 29634 h 232834"/>
                    <a:gd name="connsiteX8" fmla="*/ 109503 w 610157"/>
                    <a:gd name="connsiteY8" fmla="*/ 16934 h 232834"/>
                    <a:gd name="connsiteX9" fmla="*/ 134903 w 610157"/>
                    <a:gd name="connsiteY9" fmla="*/ 8467 h 232834"/>
                    <a:gd name="connsiteX10" fmla="*/ 139136 w 610157"/>
                    <a:gd name="connsiteY10" fmla="*/ 0 h 232834"/>
                    <a:gd name="connsiteX11" fmla="*/ 139136 w 610157"/>
                    <a:gd name="connsiteY11" fmla="*/ 0 h 232834"/>
                    <a:gd name="connsiteX12" fmla="*/ 422769 w 610157"/>
                    <a:gd name="connsiteY12" fmla="*/ 4234 h 232834"/>
                    <a:gd name="connsiteX13" fmla="*/ 422769 w 610157"/>
                    <a:gd name="connsiteY13" fmla="*/ 4234 h 232834"/>
                    <a:gd name="connsiteX14" fmla="*/ 452403 w 610157"/>
                    <a:gd name="connsiteY14" fmla="*/ 25400 h 232834"/>
                    <a:gd name="connsiteX15" fmla="*/ 477803 w 610157"/>
                    <a:gd name="connsiteY15" fmla="*/ 38100 h 232834"/>
                    <a:gd name="connsiteX16" fmla="*/ 490503 w 610157"/>
                    <a:gd name="connsiteY16" fmla="*/ 50800 h 232834"/>
                    <a:gd name="connsiteX17" fmla="*/ 515903 w 610157"/>
                    <a:gd name="connsiteY17" fmla="*/ 67734 h 232834"/>
                    <a:gd name="connsiteX18" fmla="*/ 528603 w 610157"/>
                    <a:gd name="connsiteY18" fmla="*/ 76200 h 232834"/>
                    <a:gd name="connsiteX19" fmla="*/ 537069 w 610157"/>
                    <a:gd name="connsiteY19" fmla="*/ 118534 h 232834"/>
                    <a:gd name="connsiteX20" fmla="*/ 541303 w 610157"/>
                    <a:gd name="connsiteY20" fmla="*/ 131234 h 232834"/>
                    <a:gd name="connsiteX21" fmla="*/ 554003 w 610157"/>
                    <a:gd name="connsiteY21" fmla="*/ 139700 h 232834"/>
                    <a:gd name="connsiteX22" fmla="*/ 575169 w 610157"/>
                    <a:gd name="connsiteY22" fmla="*/ 169334 h 232834"/>
                    <a:gd name="connsiteX23" fmla="*/ 583636 w 610157"/>
                    <a:gd name="connsiteY23" fmla="*/ 194734 h 232834"/>
                    <a:gd name="connsiteX24" fmla="*/ 596336 w 610157"/>
                    <a:gd name="connsiteY24" fmla="*/ 207434 h 232834"/>
                    <a:gd name="connsiteX25" fmla="*/ 609036 w 610157"/>
                    <a:gd name="connsiteY25" fmla="*/ 215900 h 232834"/>
                    <a:gd name="connsiteX26" fmla="*/ 609036 w 610157"/>
                    <a:gd name="connsiteY26" fmla="*/ 232834 h 232834"/>
                    <a:gd name="connsiteX27" fmla="*/ 609036 w 610157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4903 w 610157"/>
                    <a:gd name="connsiteY8" fmla="*/ 8467 h 232834"/>
                    <a:gd name="connsiteX9" fmla="*/ 139136 w 610157"/>
                    <a:gd name="connsiteY9" fmla="*/ 0 h 232834"/>
                    <a:gd name="connsiteX10" fmla="*/ 139136 w 610157"/>
                    <a:gd name="connsiteY10" fmla="*/ 0 h 232834"/>
                    <a:gd name="connsiteX11" fmla="*/ 422769 w 610157"/>
                    <a:gd name="connsiteY11" fmla="*/ 4234 h 232834"/>
                    <a:gd name="connsiteX12" fmla="*/ 422769 w 610157"/>
                    <a:gd name="connsiteY12" fmla="*/ 4234 h 232834"/>
                    <a:gd name="connsiteX13" fmla="*/ 452403 w 610157"/>
                    <a:gd name="connsiteY13" fmla="*/ 25400 h 232834"/>
                    <a:gd name="connsiteX14" fmla="*/ 477803 w 610157"/>
                    <a:gd name="connsiteY14" fmla="*/ 38100 h 232834"/>
                    <a:gd name="connsiteX15" fmla="*/ 490503 w 610157"/>
                    <a:gd name="connsiteY15" fmla="*/ 50800 h 232834"/>
                    <a:gd name="connsiteX16" fmla="*/ 515903 w 610157"/>
                    <a:gd name="connsiteY16" fmla="*/ 67734 h 232834"/>
                    <a:gd name="connsiteX17" fmla="*/ 528603 w 610157"/>
                    <a:gd name="connsiteY17" fmla="*/ 76200 h 232834"/>
                    <a:gd name="connsiteX18" fmla="*/ 537069 w 610157"/>
                    <a:gd name="connsiteY18" fmla="*/ 118534 h 232834"/>
                    <a:gd name="connsiteX19" fmla="*/ 541303 w 610157"/>
                    <a:gd name="connsiteY19" fmla="*/ 131234 h 232834"/>
                    <a:gd name="connsiteX20" fmla="*/ 554003 w 610157"/>
                    <a:gd name="connsiteY20" fmla="*/ 139700 h 232834"/>
                    <a:gd name="connsiteX21" fmla="*/ 575169 w 610157"/>
                    <a:gd name="connsiteY21" fmla="*/ 169334 h 232834"/>
                    <a:gd name="connsiteX22" fmla="*/ 583636 w 610157"/>
                    <a:gd name="connsiteY22" fmla="*/ 194734 h 232834"/>
                    <a:gd name="connsiteX23" fmla="*/ 596336 w 610157"/>
                    <a:gd name="connsiteY23" fmla="*/ 207434 h 232834"/>
                    <a:gd name="connsiteX24" fmla="*/ 609036 w 610157"/>
                    <a:gd name="connsiteY24" fmla="*/ 215900 h 232834"/>
                    <a:gd name="connsiteX25" fmla="*/ 609036 w 610157"/>
                    <a:gd name="connsiteY25" fmla="*/ 232834 h 232834"/>
                    <a:gd name="connsiteX26" fmla="*/ 609036 w 610157"/>
                    <a:gd name="connsiteY26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9136 w 610157"/>
                    <a:gd name="connsiteY8" fmla="*/ 0 h 232834"/>
                    <a:gd name="connsiteX9" fmla="*/ 139136 w 610157"/>
                    <a:gd name="connsiteY9" fmla="*/ 0 h 232834"/>
                    <a:gd name="connsiteX10" fmla="*/ 422769 w 610157"/>
                    <a:gd name="connsiteY10" fmla="*/ 4234 h 232834"/>
                    <a:gd name="connsiteX11" fmla="*/ 422769 w 610157"/>
                    <a:gd name="connsiteY11" fmla="*/ 4234 h 232834"/>
                    <a:gd name="connsiteX12" fmla="*/ 452403 w 610157"/>
                    <a:gd name="connsiteY12" fmla="*/ 25400 h 232834"/>
                    <a:gd name="connsiteX13" fmla="*/ 477803 w 610157"/>
                    <a:gd name="connsiteY13" fmla="*/ 38100 h 232834"/>
                    <a:gd name="connsiteX14" fmla="*/ 490503 w 610157"/>
                    <a:gd name="connsiteY14" fmla="*/ 50800 h 232834"/>
                    <a:gd name="connsiteX15" fmla="*/ 515903 w 610157"/>
                    <a:gd name="connsiteY15" fmla="*/ 67734 h 232834"/>
                    <a:gd name="connsiteX16" fmla="*/ 528603 w 610157"/>
                    <a:gd name="connsiteY16" fmla="*/ 76200 h 232834"/>
                    <a:gd name="connsiteX17" fmla="*/ 537069 w 610157"/>
                    <a:gd name="connsiteY17" fmla="*/ 118534 h 232834"/>
                    <a:gd name="connsiteX18" fmla="*/ 541303 w 610157"/>
                    <a:gd name="connsiteY18" fmla="*/ 131234 h 232834"/>
                    <a:gd name="connsiteX19" fmla="*/ 554003 w 610157"/>
                    <a:gd name="connsiteY19" fmla="*/ 139700 h 232834"/>
                    <a:gd name="connsiteX20" fmla="*/ 575169 w 610157"/>
                    <a:gd name="connsiteY20" fmla="*/ 169334 h 232834"/>
                    <a:gd name="connsiteX21" fmla="*/ 583636 w 610157"/>
                    <a:gd name="connsiteY21" fmla="*/ 194734 h 232834"/>
                    <a:gd name="connsiteX22" fmla="*/ 596336 w 610157"/>
                    <a:gd name="connsiteY22" fmla="*/ 207434 h 232834"/>
                    <a:gd name="connsiteX23" fmla="*/ 609036 w 610157"/>
                    <a:gd name="connsiteY23" fmla="*/ 215900 h 232834"/>
                    <a:gd name="connsiteX24" fmla="*/ 609036 w 610157"/>
                    <a:gd name="connsiteY24" fmla="*/ 232834 h 232834"/>
                    <a:gd name="connsiteX25" fmla="*/ 609036 w 610157"/>
                    <a:gd name="connsiteY25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28603 w 610157"/>
                    <a:gd name="connsiteY15" fmla="*/ 76200 h 232834"/>
                    <a:gd name="connsiteX16" fmla="*/ 537069 w 610157"/>
                    <a:gd name="connsiteY16" fmla="*/ 118534 h 232834"/>
                    <a:gd name="connsiteX17" fmla="*/ 541303 w 610157"/>
                    <a:gd name="connsiteY17" fmla="*/ 131234 h 232834"/>
                    <a:gd name="connsiteX18" fmla="*/ 554003 w 610157"/>
                    <a:gd name="connsiteY18" fmla="*/ 139700 h 232834"/>
                    <a:gd name="connsiteX19" fmla="*/ 575169 w 610157"/>
                    <a:gd name="connsiteY19" fmla="*/ 169334 h 232834"/>
                    <a:gd name="connsiteX20" fmla="*/ 583636 w 610157"/>
                    <a:gd name="connsiteY20" fmla="*/ 194734 h 232834"/>
                    <a:gd name="connsiteX21" fmla="*/ 596336 w 610157"/>
                    <a:gd name="connsiteY21" fmla="*/ 207434 h 232834"/>
                    <a:gd name="connsiteX22" fmla="*/ 609036 w 610157"/>
                    <a:gd name="connsiteY22" fmla="*/ 215900 h 232834"/>
                    <a:gd name="connsiteX23" fmla="*/ 609036 w 610157"/>
                    <a:gd name="connsiteY23" fmla="*/ 232834 h 232834"/>
                    <a:gd name="connsiteX24" fmla="*/ 609036 w 610157"/>
                    <a:gd name="connsiteY24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37069 w 610157"/>
                    <a:gd name="connsiteY15" fmla="*/ 118534 h 232834"/>
                    <a:gd name="connsiteX16" fmla="*/ 541303 w 610157"/>
                    <a:gd name="connsiteY16" fmla="*/ 131234 h 232834"/>
                    <a:gd name="connsiteX17" fmla="*/ 554003 w 610157"/>
                    <a:gd name="connsiteY17" fmla="*/ 139700 h 232834"/>
                    <a:gd name="connsiteX18" fmla="*/ 575169 w 610157"/>
                    <a:gd name="connsiteY18" fmla="*/ 169334 h 232834"/>
                    <a:gd name="connsiteX19" fmla="*/ 583636 w 610157"/>
                    <a:gd name="connsiteY19" fmla="*/ 194734 h 232834"/>
                    <a:gd name="connsiteX20" fmla="*/ 596336 w 610157"/>
                    <a:gd name="connsiteY20" fmla="*/ 207434 h 232834"/>
                    <a:gd name="connsiteX21" fmla="*/ 609036 w 610157"/>
                    <a:gd name="connsiteY21" fmla="*/ 215900 h 232834"/>
                    <a:gd name="connsiteX22" fmla="*/ 609036 w 610157"/>
                    <a:gd name="connsiteY22" fmla="*/ 232834 h 232834"/>
                    <a:gd name="connsiteX23" fmla="*/ 609036 w 610157"/>
                    <a:gd name="connsiteY23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96336 w 610157"/>
                    <a:gd name="connsiteY18" fmla="*/ 207434 h 232834"/>
                    <a:gd name="connsiteX19" fmla="*/ 609036 w 610157"/>
                    <a:gd name="connsiteY19" fmla="*/ 215900 h 232834"/>
                    <a:gd name="connsiteX20" fmla="*/ 609036 w 610157"/>
                    <a:gd name="connsiteY20" fmla="*/ 232834 h 232834"/>
                    <a:gd name="connsiteX21" fmla="*/ 609036 w 610157"/>
                    <a:gd name="connsiteY21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41303 w 609036"/>
                    <a:gd name="connsiteY15" fmla="*/ 131234 h 232834"/>
                    <a:gd name="connsiteX16" fmla="*/ 554003 w 609036"/>
                    <a:gd name="connsiteY16" fmla="*/ 139700 h 232834"/>
                    <a:gd name="connsiteX17" fmla="*/ 575169 w 609036"/>
                    <a:gd name="connsiteY17" fmla="*/ 169334 h 232834"/>
                    <a:gd name="connsiteX18" fmla="*/ 596336 w 609036"/>
                    <a:gd name="connsiteY18" fmla="*/ 207434 h 232834"/>
                    <a:gd name="connsiteX19" fmla="*/ 609036 w 609036"/>
                    <a:gd name="connsiteY19" fmla="*/ 232834 h 232834"/>
                    <a:gd name="connsiteX20" fmla="*/ 609036 w 609036"/>
                    <a:gd name="connsiteY20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54003 w 609036"/>
                    <a:gd name="connsiteY15" fmla="*/ 139700 h 232834"/>
                    <a:gd name="connsiteX16" fmla="*/ 575169 w 609036"/>
                    <a:gd name="connsiteY16" fmla="*/ 169334 h 232834"/>
                    <a:gd name="connsiteX17" fmla="*/ 596336 w 609036"/>
                    <a:gd name="connsiteY17" fmla="*/ 207434 h 232834"/>
                    <a:gd name="connsiteX18" fmla="*/ 609036 w 609036"/>
                    <a:gd name="connsiteY18" fmla="*/ 232834 h 232834"/>
                    <a:gd name="connsiteX19" fmla="*/ 609036 w 609036"/>
                    <a:gd name="connsiteY19" fmla="*/ 232834 h 23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09036" h="232834">
                      <a:moveTo>
                        <a:pt x="41769" y="135467"/>
                      </a:moveTo>
                      <a:lnTo>
                        <a:pt x="0" y="227622"/>
                      </a:lnTo>
                      <a:cubicBezTo>
                        <a:pt x="4233" y="214922"/>
                        <a:pt x="43274" y="123310"/>
                        <a:pt x="54469" y="97367"/>
                      </a:cubicBezTo>
                      <a:cubicBezTo>
                        <a:pt x="65664" y="71425"/>
                        <a:pt x="62230" y="80434"/>
                        <a:pt x="67169" y="71967"/>
                      </a:cubicBezTo>
                      <a:cubicBezTo>
                        <a:pt x="72108" y="63500"/>
                        <a:pt x="78458" y="55034"/>
                        <a:pt x="84103" y="46567"/>
                      </a:cubicBezTo>
                      <a:cubicBezTo>
                        <a:pt x="86925" y="42334"/>
                        <a:pt x="87742" y="35476"/>
                        <a:pt x="92569" y="33867"/>
                      </a:cubicBezTo>
                      <a:cubicBezTo>
                        <a:pt x="98214" y="28223"/>
                        <a:pt x="101742" y="22579"/>
                        <a:pt x="109503" y="16934"/>
                      </a:cubicBezTo>
                      <a:cubicBezTo>
                        <a:pt x="117264" y="11290"/>
                        <a:pt x="134197" y="2822"/>
                        <a:pt x="139136" y="0"/>
                      </a:cubicBezTo>
                      <a:lnTo>
                        <a:pt x="139136" y="0"/>
                      </a:lnTo>
                      <a:cubicBezTo>
                        <a:pt x="318318" y="5974"/>
                        <a:pt x="223779" y="4234"/>
                        <a:pt x="422769" y="4234"/>
                      </a:cubicBezTo>
                      <a:lnTo>
                        <a:pt x="422769" y="4234"/>
                      </a:lnTo>
                      <a:cubicBezTo>
                        <a:pt x="428636" y="6760"/>
                        <a:pt x="447563" y="13145"/>
                        <a:pt x="457972" y="19390"/>
                      </a:cubicBezTo>
                      <a:cubicBezTo>
                        <a:pt x="485241" y="35751"/>
                        <a:pt x="472381" y="32865"/>
                        <a:pt x="477803" y="38100"/>
                      </a:cubicBezTo>
                      <a:cubicBezTo>
                        <a:pt x="483225" y="43335"/>
                        <a:pt x="480625" y="37394"/>
                        <a:pt x="490503" y="50800"/>
                      </a:cubicBezTo>
                      <a:cubicBezTo>
                        <a:pt x="500381" y="64206"/>
                        <a:pt x="526486" y="103717"/>
                        <a:pt x="537069" y="118534"/>
                      </a:cubicBezTo>
                      <a:cubicBezTo>
                        <a:pt x="547652" y="133351"/>
                        <a:pt x="547653" y="131233"/>
                        <a:pt x="554003" y="139700"/>
                      </a:cubicBezTo>
                      <a:cubicBezTo>
                        <a:pt x="560353" y="148167"/>
                        <a:pt x="568114" y="158045"/>
                        <a:pt x="575169" y="169334"/>
                      </a:cubicBezTo>
                      <a:cubicBezTo>
                        <a:pt x="582224" y="180623"/>
                        <a:pt x="590692" y="196851"/>
                        <a:pt x="596336" y="207434"/>
                      </a:cubicBezTo>
                      <a:cubicBezTo>
                        <a:pt x="601980" y="218017"/>
                        <a:pt x="606919" y="228601"/>
                        <a:pt x="609036" y="232834"/>
                      </a:cubicBezTo>
                      <a:lnTo>
                        <a:pt x="609036" y="232834"/>
                      </a:lnTo>
                    </a:path>
                  </a:pathLst>
                </a:custGeom>
                <a:ln w="28575">
                  <a:solidFill>
                    <a:srgbClr val="1F497D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400" b="0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 bwMode="auto">
              <a:xfrm>
                <a:off x="6588224" y="3284984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588224" y="1772816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Rounded Rectangle 15"/>
            <p:cNvSpPr/>
            <p:nvPr/>
          </p:nvSpPr>
          <p:spPr>
            <a:xfrm>
              <a:off x="7670066" y="4576548"/>
              <a:ext cx="1114706" cy="267268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2"/>
                  </a:solidFill>
                </a:rPr>
                <a:t>D. </a:t>
              </a:r>
              <a:r>
                <a:rPr lang="en-US" sz="1400" dirty="0" err="1" smtClean="0">
                  <a:solidFill>
                    <a:schemeClr val="tx2"/>
                  </a:solidFill>
                </a:rPr>
                <a:t>Mirarchi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19200" y="838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ULO (Unidentified Lying Object)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3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5" y="5562600"/>
            <a:ext cx="678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This following a 15R8 aperture scan. </a:t>
            </a:r>
            <a:r>
              <a:rPr lang="en-US" sz="2800" b="1" dirty="0" smtClean="0">
                <a:solidFill>
                  <a:srgbClr val="FF0000"/>
                </a:solidFill>
              </a:rPr>
              <a:t>A worry.</a:t>
            </a:r>
          </a:p>
        </p:txBody>
      </p:sp>
    </p:spTree>
    <p:extLst>
      <p:ext uri="{BB962C8B-B14F-4D97-AF65-F5344CB8AC3E}">
        <p14:creationId xmlns:p14="http://schemas.microsoft.com/office/powerpoint/2010/main" val="25303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62131"/>
              </p:ext>
            </p:extLst>
          </p:nvPr>
        </p:nvGraphicFramePr>
        <p:xfrm>
          <a:off x="228600" y="3200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4.8e33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25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7.1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 fb</a:t>
                      </a:r>
                      <a:r>
                        <a:rPr lang="en-US" sz="2000" baseline="30000" dirty="0" smtClean="0"/>
                        <a:t>-1 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21 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2015.2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2448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1.2e11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1.2e34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~5 fb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sz="2000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2015: ATLAS and CMS performance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245970" y="12192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beta* to start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bunch population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Assume same machine availability as 2012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748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Official GPD luminosity target for the year was 10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Now on the challenging side – let’s say 5 to </a:t>
            </a:r>
            <a:r>
              <a:rPr lang="en-US" sz="2400" b="1" dirty="0">
                <a:solidFill>
                  <a:srgbClr val="FF0000"/>
                </a:solidFill>
              </a:rPr>
              <a:t>10 fb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362200"/>
            <a:ext cx="7086600" cy="43818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training 1/2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90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154 dipoles per sector, powered in series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amp the current until single magnet quenches -  “training quench”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Usually quench 3 – 4 other dipoles at the same time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Cryogenics recovery time:  6 – 8 hours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 physics runs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First run 5 day run </a:t>
            </a:r>
            <a:r>
              <a:rPr lang="en-GB" dirty="0" smtClean="0"/>
              <a:t>scheduled </a:t>
            </a:r>
            <a:r>
              <a:rPr lang="en-GB" dirty="0" smtClean="0"/>
              <a:t>for next week</a:t>
            </a:r>
          </a:p>
          <a:p>
            <a:pPr lvl="1"/>
            <a:r>
              <a:rPr lang="en-GB" dirty="0" err="1" smtClean="0"/>
              <a:t>LHCf</a:t>
            </a:r>
            <a:r>
              <a:rPr lang="en-GB" dirty="0" smtClean="0"/>
              <a:t> and luminosity calibration with </a:t>
            </a:r>
            <a:r>
              <a:rPr lang="en-GB" dirty="0" err="1" smtClean="0"/>
              <a:t>VdM</a:t>
            </a:r>
            <a:r>
              <a:rPr lang="en-GB" dirty="0" smtClean="0"/>
              <a:t> scans. TOTEM and ALFA to piggy-back.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De-squeeze to 19-19-19-24 m commissioned (and test collision delivered)</a:t>
            </a:r>
          </a:p>
          <a:p>
            <a:pPr lvl="1"/>
            <a:r>
              <a:rPr lang="en-GB" dirty="0" smtClean="0"/>
              <a:t>Roman Pot </a:t>
            </a:r>
            <a:r>
              <a:rPr lang="en-GB" dirty="0" smtClean="0"/>
              <a:t>set-up and validation still to do </a:t>
            </a:r>
          </a:p>
          <a:p>
            <a:pPr lvl="1"/>
            <a:r>
              <a:rPr lang="en-GB" dirty="0" smtClean="0"/>
              <a:t>Pilot </a:t>
            </a:r>
            <a:r>
              <a:rPr lang="en-GB" dirty="0"/>
              <a:t>physics and ~10 pb</a:t>
            </a:r>
            <a:r>
              <a:rPr lang="en-GB" baseline="30000" dirty="0"/>
              <a:t>-1</a:t>
            </a:r>
            <a:r>
              <a:rPr lang="en-GB" dirty="0"/>
              <a:t> to </a:t>
            </a:r>
            <a:r>
              <a:rPr lang="en-GB" dirty="0" smtClean="0"/>
              <a:t>be </a:t>
            </a:r>
            <a:r>
              <a:rPr lang="en-GB" dirty="0" smtClean="0"/>
              <a:t>delivered </a:t>
            </a:r>
            <a:r>
              <a:rPr lang="en-GB" dirty="0" smtClean="0"/>
              <a:t> </a:t>
            </a:r>
            <a:r>
              <a:rPr lang="en-GB" dirty="0" smtClean="0"/>
              <a:t>before but in good shape</a:t>
            </a:r>
          </a:p>
          <a:p>
            <a:r>
              <a:rPr lang="en-GB" dirty="0" smtClean="0"/>
              <a:t>Second 7 day run for later in year</a:t>
            </a:r>
          </a:p>
          <a:p>
            <a:pPr lvl="1"/>
            <a:r>
              <a:rPr lang="en-GB" dirty="0" err="1" smtClean="0"/>
              <a:t>VdM</a:t>
            </a:r>
            <a:r>
              <a:rPr lang="en-GB" dirty="0" smtClean="0"/>
              <a:t> and 90 m run for TOTEM and ALFA</a:t>
            </a:r>
          </a:p>
          <a:p>
            <a:pPr lvl="1"/>
            <a:r>
              <a:rPr lang="en-GB" dirty="0" smtClean="0"/>
              <a:t>Procedures and tools for set-up in good shape – should allow effective exploitation of </a:t>
            </a:r>
            <a:r>
              <a:rPr lang="en-GB" dirty="0" smtClean="0"/>
              <a:t>scheduled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1393505"/>
            <a:ext cx="8624456" cy="531266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410059" y="1919924"/>
            <a:ext cx="1838294" cy="133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6811357" y="2787423"/>
            <a:ext cx="447786" cy="1818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55700">
            <a:off x="6417341" y="2452150"/>
            <a:ext cx="9938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50 ns 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Scrubbing</a:t>
            </a:r>
            <a:endParaRPr lang="en-US" sz="1200" b="1" dirty="0">
              <a:solidFill>
                <a:srgbClr val="00B05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223927" y="2404727"/>
            <a:ext cx="2655230" cy="345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105646">
            <a:off x="4854220" y="2611562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25 ns Scrubbing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840047" y="2546385"/>
            <a:ext cx="1332267" cy="231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1019862">
            <a:off x="2287117" y="2757241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Doublet Scrubbing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Multiply 28"/>
          <p:cNvSpPr/>
          <p:nvPr/>
        </p:nvSpPr>
        <p:spPr>
          <a:xfrm>
            <a:off x="4111109" y="2351969"/>
            <a:ext cx="150917" cy="159793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Multiply 29"/>
          <p:cNvSpPr/>
          <p:nvPr/>
        </p:nvSpPr>
        <p:spPr>
          <a:xfrm>
            <a:off x="2706316" y="2610580"/>
            <a:ext cx="150917" cy="159793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Multiply 31"/>
          <p:cNvSpPr/>
          <p:nvPr/>
        </p:nvSpPr>
        <p:spPr>
          <a:xfrm>
            <a:off x="2706316" y="5141159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33910" y="4679494"/>
            <a:ext cx="109572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No e-cloud in the dipoles </a:t>
            </a:r>
            <a:r>
              <a:rPr lang="en-US" sz="12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26180" y="5842442"/>
            <a:ext cx="360759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PyECLOUD simulations for the LHC arc dipoles 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15785" y="4900474"/>
            <a:ext cx="1236236" cy="730151"/>
            <a:chOff x="7615785" y="4626154"/>
            <a:chExt cx="1236236" cy="730151"/>
          </a:xfrm>
        </p:grpSpPr>
        <p:sp>
          <p:nvSpPr>
            <p:cNvPr id="17" name="Rectangle 16"/>
            <p:cNvSpPr/>
            <p:nvPr/>
          </p:nvSpPr>
          <p:spPr>
            <a:xfrm>
              <a:off x="7615785" y="4709974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Doublet beam</a:t>
              </a:r>
            </a:p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~900 doublets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7814803" y="4626154"/>
              <a:ext cx="838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02964" y="3539341"/>
            <a:ext cx="1236236" cy="730151"/>
            <a:chOff x="7602964" y="3425041"/>
            <a:chExt cx="1236236" cy="730151"/>
          </a:xfrm>
        </p:grpSpPr>
        <p:sp>
          <p:nvSpPr>
            <p:cNvPr id="36" name="Rectangle 35"/>
            <p:cNvSpPr/>
            <p:nvPr/>
          </p:nvSpPr>
          <p:spPr>
            <a:xfrm>
              <a:off x="7602964" y="3508861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~2800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1.15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801982" y="3425041"/>
              <a:ext cx="8382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616064" y="2178208"/>
            <a:ext cx="1236236" cy="730151"/>
            <a:chOff x="7616064" y="2307748"/>
            <a:chExt cx="1236236" cy="730151"/>
          </a:xfrm>
        </p:grpSpPr>
        <p:sp>
          <p:nvSpPr>
            <p:cNvPr id="39" name="Rectangle 38"/>
            <p:cNvSpPr/>
            <p:nvPr/>
          </p:nvSpPr>
          <p:spPr>
            <a:xfrm>
              <a:off x="7616064" y="2391568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~1400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815082" y="2307748"/>
              <a:ext cx="8382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“Doublet” scrubbing beam: PyECLOUD simulation results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1" name="Rettangolo 12"/>
          <p:cNvSpPr/>
          <p:nvPr/>
        </p:nvSpPr>
        <p:spPr>
          <a:xfrm>
            <a:off x="1365485" y="694721"/>
            <a:ext cx="7207015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737"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Buildup simulations show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a substantial enhancement of the e-cloud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with the “doublet”  bunch pattern </a:t>
            </a:r>
            <a:endParaRPr lang="en-US" sz="1600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7259143" y="2846887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y 44"/>
          <p:cNvSpPr/>
          <p:nvPr/>
        </p:nvSpPr>
        <p:spPr>
          <a:xfrm>
            <a:off x="6803699" y="3005900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y 45"/>
          <p:cNvSpPr/>
          <p:nvPr/>
        </p:nvSpPr>
        <p:spPr>
          <a:xfrm>
            <a:off x="6811357" y="2224108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y 46"/>
          <p:cNvSpPr/>
          <p:nvPr/>
        </p:nvSpPr>
        <p:spPr>
          <a:xfrm>
            <a:off x="4109657" y="2548583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04975" y="2404727"/>
            <a:ext cx="56287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691588" y="2088222"/>
            <a:ext cx="360759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</a:rPr>
              <a:t>Cryogenics limit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Giovanni </a:t>
            </a:r>
            <a:r>
              <a:rPr lang="en-US" sz="1400" dirty="0" err="1" smtClean="0"/>
              <a:t>Iadarola</a:t>
            </a:r>
            <a:r>
              <a:rPr lang="en-US" sz="1400" dirty="0" smtClean="0"/>
              <a:t> and Giovanni </a:t>
            </a:r>
            <a:r>
              <a:rPr lang="en-US" sz="1400" dirty="0" err="1" smtClean="0"/>
              <a:t>Rumolo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790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Looking good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Great </a:t>
            </a:r>
            <a:r>
              <a:rPr lang="en-US" dirty="0"/>
              <a:t>job done in LS1 and during powering </a:t>
            </a:r>
            <a:r>
              <a:rPr lang="en-US" dirty="0" smtClean="0"/>
              <a:t>tests</a:t>
            </a:r>
            <a:endParaRPr lang="en-US" dirty="0" smtClean="0"/>
          </a:p>
          <a:p>
            <a:pPr lvl="1"/>
            <a:r>
              <a:rPr lang="en-US" dirty="0" smtClean="0"/>
              <a:t>Impressive </a:t>
            </a:r>
            <a:r>
              <a:rPr lang="en-US" dirty="0" smtClean="0"/>
              <a:t>progress so </a:t>
            </a:r>
            <a:r>
              <a:rPr lang="en-US" dirty="0"/>
              <a:t>far, </a:t>
            </a:r>
            <a:r>
              <a:rPr lang="en-US" dirty="0" smtClean="0"/>
              <a:t>lot </a:t>
            </a:r>
            <a:r>
              <a:rPr lang="en-US" dirty="0"/>
              <a:t>of lessons learnt in Run 1 and </a:t>
            </a:r>
            <a:r>
              <a:rPr lang="en-US" dirty="0" smtClean="0"/>
              <a:t>fed-forward</a:t>
            </a:r>
          </a:p>
          <a:p>
            <a:r>
              <a:rPr lang="en-US" dirty="0" smtClean="0"/>
              <a:t>Fundamentals </a:t>
            </a:r>
            <a:r>
              <a:rPr lang="en-US" dirty="0" smtClean="0"/>
              <a:t>look sound, no show stoppers for the moment</a:t>
            </a:r>
          </a:p>
          <a:p>
            <a:pPr lvl="1"/>
            <a:r>
              <a:rPr lang="en-US" dirty="0" smtClean="0"/>
              <a:t>Some irritants – resolution cost time </a:t>
            </a:r>
            <a:endParaRPr lang="en-US" dirty="0" smtClean="0"/>
          </a:p>
          <a:p>
            <a:r>
              <a:rPr lang="en-US" dirty="0"/>
              <a:t>Next challenge - higher intensity and e-cloud </a:t>
            </a:r>
            <a:endParaRPr lang="en-US" dirty="0" smtClean="0"/>
          </a:p>
          <a:p>
            <a:r>
              <a:rPr lang="en-US" dirty="0" smtClean="0"/>
              <a:t>2015 will be a short year for proton physics but lay foundations for production for the rest of Run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257800" cy="868362"/>
          </a:xfrm>
        </p:spPr>
        <p:txBody>
          <a:bodyPr/>
          <a:lstStyle/>
          <a:p>
            <a:r>
              <a:rPr lang="en-US" dirty="0" smtClean="0"/>
              <a:t>Dipole training 2/2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52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Campaign summary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0"/>
            <a:ext cx="84582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All magnets have been trained to well over 7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in SM18 before installation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Extensive re-training in situ was not expected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64" y="1066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Training: frictional energy </a:t>
            </a:r>
            <a:r>
              <a:rPr lang="en-US" dirty="0"/>
              <a:t>released </a:t>
            </a:r>
            <a:r>
              <a:rPr lang="en-US" dirty="0" smtClean="0"/>
              <a:t>during </a:t>
            </a:r>
            <a:r>
              <a:rPr lang="en-US" dirty="0"/>
              <a:t>conductor motion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0"/>
            <a:ext cx="2984500" cy="2439612"/>
          </a:xfrm>
          <a:prstGeom prst="rect">
            <a:avLst/>
          </a:prstGeom>
        </p:spPr>
      </p:pic>
      <p:pic>
        <p:nvPicPr>
          <p:cNvPr id="8" name="Picture 7" descr="Screen Shot 2015-05-31 at 4.41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" y="2141274"/>
            <a:ext cx="9144000" cy="37121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- 2015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54928"/>
            <a:ext cx="8763000" cy="240267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Target energy: </a:t>
            </a:r>
            <a:r>
              <a:rPr lang="en-US" sz="2800" dirty="0" smtClean="0">
                <a:solidFill>
                  <a:srgbClr val="FF0000"/>
                </a:solidFill>
              </a:rPr>
              <a:t>6.5 </a:t>
            </a:r>
            <a:r>
              <a:rPr lang="en-US" sz="2800" dirty="0" err="1" smtClean="0">
                <a:solidFill>
                  <a:srgbClr val="FF0000"/>
                </a:solidFill>
              </a:rPr>
              <a:t>TeV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looking good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Bunch spacing: </a:t>
            </a:r>
            <a:r>
              <a:rPr lang="en-US" sz="2800" dirty="0" smtClean="0">
                <a:solidFill>
                  <a:srgbClr val="FF0000"/>
                </a:solidFill>
              </a:rPr>
              <a:t>25 ns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strongly </a:t>
            </a:r>
            <a:r>
              <a:rPr lang="en-US" sz="2400" dirty="0"/>
              <a:t>favored by experiments (pile-up </a:t>
            </a:r>
            <a:r>
              <a:rPr lang="en-US" sz="2400" dirty="0" smtClean="0"/>
              <a:t>limit </a:t>
            </a:r>
            <a:r>
              <a:rPr lang="en-US" sz="2400" dirty="0"/>
              <a:t>around 50</a:t>
            </a:r>
            <a:r>
              <a:rPr lang="en-US" sz="2400" dirty="0" smtClean="0"/>
              <a:t>) </a:t>
            </a:r>
          </a:p>
          <a:p>
            <a:r>
              <a:rPr lang="en-US" sz="2800" dirty="0"/>
              <a:t>Beta</a:t>
            </a:r>
            <a:r>
              <a:rPr lang="en-US" sz="2800" dirty="0" smtClean="0"/>
              <a:t>* in ATLAS and CMS: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80 to 40 </a:t>
            </a:r>
            <a:r>
              <a:rPr lang="en-US" sz="2800" dirty="0" smtClean="0">
                <a:solidFill>
                  <a:srgbClr val="FF0000"/>
                </a:solidFill>
              </a:rPr>
              <a:t>cm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3886200"/>
            <a:ext cx="4267200" cy="1612106"/>
            <a:chOff x="228600" y="3886200"/>
            <a:chExt cx="4267200" cy="1612106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267200"/>
              <a:ext cx="4267200" cy="1231106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quench margins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tolerance to beam </a:t>
              </a:r>
              <a:r>
                <a:rPr lang="en-US" sz="2000" dirty="0" smtClean="0">
                  <a:solidFill>
                    <a:srgbClr val="008000"/>
                  </a:solidFill>
                </a:rPr>
                <a:t>loss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Hardware </a:t>
              </a:r>
              <a:r>
                <a:rPr lang="en-US" sz="2000" dirty="0">
                  <a:solidFill>
                    <a:srgbClr val="008000"/>
                  </a:solidFill>
                </a:rPr>
                <a:t>closer to maximum (beam dumps, power converters etc.)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Energy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3886200"/>
            <a:ext cx="4114800" cy="2227659"/>
            <a:chOff x="4876800" y="3886200"/>
            <a:chExt cx="4114800" cy="2227659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4267200"/>
              <a:ext cx="4114800" cy="184665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Electron-cloud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UFOs 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ore </a:t>
              </a:r>
              <a:r>
                <a:rPr lang="en-US" sz="2000" dirty="0">
                  <a:solidFill>
                    <a:srgbClr val="0000FF"/>
                  </a:solidFill>
                </a:rPr>
                <a:t>long range collisions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</a:rPr>
                <a:t>arger </a:t>
              </a:r>
              <a:r>
                <a:rPr lang="en-US" sz="2000" dirty="0">
                  <a:solidFill>
                    <a:srgbClr val="0000FF"/>
                  </a:solidFill>
                </a:rPr>
                <a:t>crossing angle, higher beta*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total beam </a:t>
              </a:r>
              <a:r>
                <a:rPr lang="en-US" sz="2000" dirty="0" smtClean="0">
                  <a:solidFill>
                    <a:srgbClr val="0000FF"/>
                  </a:solidFill>
                </a:rPr>
                <a:t>current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intensity per </a:t>
              </a:r>
              <a:r>
                <a:rPr lang="en-US" sz="2000" dirty="0" smtClean="0">
                  <a:solidFill>
                    <a:srgbClr val="0000FF"/>
                  </a:solidFill>
                </a:rPr>
                <a:t>injection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25 ns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- 2015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(288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2800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3509" y="3096386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(72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 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~2800 bunches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bunch intensity 1.15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8153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New limits of ~2 PS batches per injection from the </a:t>
            </a:r>
            <a:r>
              <a:rPr lang="en-US" sz="2000" b="1" dirty="0" smtClean="0">
                <a:solidFill>
                  <a:srgbClr val="008000"/>
                </a:solidFill>
              </a:rPr>
              <a:t>injection protection absorbers</a:t>
            </a:r>
            <a:r>
              <a:rPr lang="en-US" sz="2000" b="1" dirty="0" smtClean="0">
                <a:solidFill>
                  <a:srgbClr val="FF0000"/>
                </a:solidFill>
              </a:rPr>
              <a:t> – will reduce the maximum number of bunches to around 2500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beta* in IPs 1 and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Many </a:t>
            </a:r>
            <a:r>
              <a:rPr lang="en-US" dirty="0"/>
              <a:t>things have changed. </a:t>
            </a:r>
            <a:r>
              <a:rPr lang="en-US" dirty="0">
                <a:solidFill>
                  <a:srgbClr val="0070C0"/>
                </a:solidFill>
              </a:rPr>
              <a:t>Start carefully </a:t>
            </a:r>
            <a:r>
              <a:rPr lang="en-US" dirty="0"/>
              <a:t>and push performance later. </a:t>
            </a:r>
          </a:p>
          <a:p>
            <a:r>
              <a:rPr lang="en-US" dirty="0" smtClean="0"/>
              <a:t>Start</a:t>
            </a:r>
            <a:r>
              <a:rPr lang="en-US" dirty="0"/>
              <a:t>-up</a:t>
            </a:r>
            <a:r>
              <a:rPr lang="en-US" dirty="0" smtClean="0"/>
              <a:t>: </a:t>
            </a:r>
            <a:r>
              <a:rPr lang="el-GR" b="1" dirty="0" smtClean="0">
                <a:solidFill>
                  <a:srgbClr val="0070C0"/>
                </a:solidFill>
              </a:rPr>
              <a:t>β</a:t>
            </a:r>
            <a:r>
              <a:rPr lang="en-US" b="1" dirty="0" smtClean="0">
                <a:solidFill>
                  <a:srgbClr val="0070C0"/>
                </a:solidFill>
              </a:rPr>
              <a:t>*=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80 cm – (very) relaxed</a:t>
            </a:r>
            <a:endParaRPr lang="en-US" dirty="0" smtClean="0"/>
          </a:p>
          <a:p>
            <a:pPr lvl="1"/>
            <a:r>
              <a:rPr lang="en-US" dirty="0" smtClean="0"/>
              <a:t>2012 </a:t>
            </a:r>
            <a:r>
              <a:rPr lang="en-US" dirty="0"/>
              <a:t>collimator </a:t>
            </a:r>
            <a:r>
              <a:rPr lang="en-US" dirty="0" smtClean="0"/>
              <a:t>settings</a:t>
            </a:r>
          </a:p>
          <a:p>
            <a:pPr lvl="1"/>
            <a:r>
              <a:rPr lang="en-US" dirty="0"/>
              <a:t>11 sigma long range </a:t>
            </a:r>
            <a:r>
              <a:rPr lang="en-US" dirty="0" smtClean="0"/>
              <a:t>separation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perture</a:t>
            </a:r>
            <a:r>
              <a:rPr lang="en-US" dirty="0"/>
              <a:t>, </a:t>
            </a:r>
            <a:r>
              <a:rPr lang="en-US" dirty="0" smtClean="0"/>
              <a:t>orbit stability… checks ongoing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Ultimate in 2015</a:t>
            </a:r>
            <a:r>
              <a:rPr lang="en-US" dirty="0" smtClean="0"/>
              <a:t>: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= 40 cm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Possible reduction later in the year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31" y="5311392"/>
            <a:ext cx="2413000" cy="1549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smtClean="0"/>
              <a:t>commissioning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Low intensity commissioning of full cycle – </a:t>
            </a:r>
            <a:r>
              <a:rPr lang="en-US" b="1" dirty="0" smtClean="0">
                <a:solidFill>
                  <a:srgbClr val="008000"/>
                </a:solidFill>
              </a:rPr>
              <a:t>8 weeks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Pilot physics </a:t>
            </a:r>
            <a:r>
              <a:rPr lang="en-US" dirty="0">
                <a:solidFill>
                  <a:srgbClr val="0000FF"/>
                </a:solidFill>
              </a:rPr>
              <a:t>– low number of bunches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Special physics run: </a:t>
            </a:r>
            <a:r>
              <a:rPr lang="en-US" dirty="0" err="1" smtClean="0">
                <a:solidFill>
                  <a:srgbClr val="0000FF"/>
                </a:solidFill>
              </a:rPr>
              <a:t>LHCf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and l</a:t>
            </a:r>
            <a:r>
              <a:rPr lang="en-US" dirty="0" smtClean="0">
                <a:solidFill>
                  <a:srgbClr val="0000FF"/>
                </a:solidFill>
              </a:rPr>
              <a:t>uminosity calibration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Scrubbing for 50 ns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Intensity ramp-up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50 </a:t>
            </a:r>
            <a:r>
              <a:rPr lang="en-US" dirty="0" smtClean="0">
                <a:solidFill>
                  <a:srgbClr val="FF0000"/>
                </a:solidFill>
              </a:rPr>
              <a:t>ns</a:t>
            </a:r>
          </a:p>
          <a:p>
            <a:pPr lvl="1"/>
            <a:r>
              <a:rPr lang="en-US" dirty="0" smtClean="0"/>
              <a:t>Characterize </a:t>
            </a:r>
            <a:r>
              <a:rPr lang="en-US" dirty="0"/>
              <a:t>vacuum, heat load, electron cloud, losses, instabilities, UFOs, impedance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25 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Ramp-up 25 </a:t>
            </a:r>
            <a:r>
              <a:rPr lang="en-US" dirty="0">
                <a:solidFill>
                  <a:srgbClr val="0000FF"/>
                </a:solidFill>
              </a:rPr>
              <a:t>ns operation </a:t>
            </a:r>
            <a:r>
              <a:rPr lang="en-US" dirty="0" smtClean="0">
                <a:solidFill>
                  <a:srgbClr val="0000FF"/>
                </a:solidFill>
              </a:rPr>
              <a:t>with </a:t>
            </a:r>
            <a:r>
              <a:rPr lang="en-US" dirty="0">
                <a:solidFill>
                  <a:srgbClr val="0000FF"/>
                </a:solidFill>
              </a:rPr>
              <a:t>relaxed </a:t>
            </a:r>
            <a:r>
              <a:rPr lang="en-US" dirty="0" smtClean="0">
                <a:solidFill>
                  <a:srgbClr val="0000FF"/>
                </a:solidFill>
              </a:rPr>
              <a:t>beta*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Possibly commission </a:t>
            </a:r>
            <a:r>
              <a:rPr lang="en-US" dirty="0">
                <a:solidFill>
                  <a:srgbClr val="008000"/>
                </a:solidFill>
              </a:rPr>
              <a:t>lower beta*</a:t>
            </a:r>
          </a:p>
          <a:p>
            <a:r>
              <a:rPr lang="en-US" dirty="0">
                <a:solidFill>
                  <a:srgbClr val="0000FF"/>
                </a:solidFill>
              </a:rPr>
              <a:t>25 ns </a:t>
            </a:r>
            <a:r>
              <a:rPr lang="en-US" dirty="0" smtClean="0">
                <a:solidFill>
                  <a:srgbClr val="0000FF"/>
                </a:solidFill>
              </a:rPr>
              <a:t>operation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7" y="1143000"/>
            <a:ext cx="9144000" cy="2669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1148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5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APRIL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19200" y="3581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2400" y="41148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50 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610600" y="31242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4038600"/>
            <a:ext cx="213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STABLE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JUNE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53200" y="25908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46482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PILOT PHYSICS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8000" y="32004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6705600" y="2492182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53340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 weeks beam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Pilot physics – up to at least 40 bunches per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5 days special physics at beta* = 19 m (</a:t>
            </a:r>
            <a:r>
              <a:rPr lang="en-GB" sz="2000" dirty="0" err="1" smtClean="0"/>
              <a:t>VdM</a:t>
            </a:r>
            <a:r>
              <a:rPr lang="en-GB" sz="2000" dirty="0" smtClean="0"/>
              <a:t>, </a:t>
            </a:r>
            <a:r>
              <a:rPr lang="en-GB" sz="2000" dirty="0" err="1" smtClean="0"/>
              <a:t>LHCf</a:t>
            </a:r>
            <a:r>
              <a:rPr lang="en-GB" sz="2000" dirty="0" smtClean="0"/>
              <a:t>, TOTEM &amp; ALFA)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Start technical stop  – 15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June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8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6418344</TotalTime>
  <Words>1369</Words>
  <Application>Microsoft Office PowerPoint</Application>
  <PresentationFormat>On-screen Show (4:3)</PresentationFormat>
  <Paragraphs>321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BTODD primary master</vt:lpstr>
      <vt:lpstr>LHC machine status</vt:lpstr>
      <vt:lpstr>PowerPoint Presentation</vt:lpstr>
      <vt:lpstr>Dipole training 1/2</vt:lpstr>
      <vt:lpstr>Dipole training 2/2</vt:lpstr>
      <vt:lpstr>LHC - 2015 </vt:lpstr>
      <vt:lpstr>PowerPoint Presentation</vt:lpstr>
      <vt:lpstr>2015: beta* in IPs 1 and 5</vt:lpstr>
      <vt:lpstr>2015 commissioning strategy</vt:lpstr>
      <vt:lpstr>2015 Q2</vt:lpstr>
      <vt:lpstr>Q3/Q4 2015</vt:lpstr>
      <vt:lpstr>2015 – latest schedule</vt:lpstr>
      <vt:lpstr>Schedule - comments</vt:lpstr>
      <vt:lpstr>Commissioning</vt:lpstr>
      <vt:lpstr>Milestones</vt:lpstr>
      <vt:lpstr>PowerPoint Presentation</vt:lpstr>
      <vt:lpstr>6.5 TeV for the first time</vt:lpstr>
      <vt:lpstr>PowerPoint Presentation</vt:lpstr>
      <vt:lpstr>First Stable Beams</vt:lpstr>
      <vt:lpstr>PowerPoint Presentation</vt:lpstr>
      <vt:lpstr>Of note 1/2</vt:lpstr>
      <vt:lpstr>Of note 2/2</vt:lpstr>
      <vt:lpstr>PowerPoint Presentation</vt:lpstr>
      <vt:lpstr>PowerPoint Presentation</vt:lpstr>
      <vt:lpstr>Off momentum loss map 6.5 TeV</vt:lpstr>
      <vt:lpstr>Aperture</vt:lpstr>
      <vt:lpstr>MUFOs in 15R8</vt:lpstr>
      <vt:lpstr>Aperture restriction in 15R8</vt:lpstr>
      <vt:lpstr>PowerPoint Presentation</vt:lpstr>
      <vt:lpstr>2015: ATLAS and CMS performance</vt:lpstr>
      <vt:lpstr>Special physics runs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2726</cp:revision>
  <dcterms:created xsi:type="dcterms:W3CDTF">2011-01-18T19:25:28Z</dcterms:created>
  <dcterms:modified xsi:type="dcterms:W3CDTF">2015-06-03T08:43:42Z</dcterms:modified>
</cp:coreProperties>
</file>