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4" r:id="rId2"/>
  </p:sldMasterIdLst>
  <p:notesMasterIdLst>
    <p:notesMasterId r:id="rId39"/>
  </p:notesMasterIdLst>
  <p:handoutMasterIdLst>
    <p:handoutMasterId r:id="rId40"/>
  </p:handoutMasterIdLst>
  <p:sldIdLst>
    <p:sldId id="1396" r:id="rId3"/>
    <p:sldId id="1343" r:id="rId4"/>
    <p:sldId id="1357" r:id="rId5"/>
    <p:sldId id="1421" r:id="rId6"/>
    <p:sldId id="1409" r:id="rId7"/>
    <p:sldId id="1427" r:id="rId8"/>
    <p:sldId id="1424" r:id="rId9"/>
    <p:sldId id="1321" r:id="rId10"/>
    <p:sldId id="1303" r:id="rId11"/>
    <p:sldId id="1410" r:id="rId12"/>
    <p:sldId id="1376" r:id="rId13"/>
    <p:sldId id="1379" r:id="rId14"/>
    <p:sldId id="1390" r:id="rId15"/>
    <p:sldId id="1419" r:id="rId16"/>
    <p:sldId id="1426" r:id="rId17"/>
    <p:sldId id="1425" r:id="rId18"/>
    <p:sldId id="1371" r:id="rId19"/>
    <p:sldId id="1372" r:id="rId20"/>
    <p:sldId id="1377" r:id="rId21"/>
    <p:sldId id="1406" r:id="rId22"/>
    <p:sldId id="1380" r:id="rId23"/>
    <p:sldId id="1405" r:id="rId24"/>
    <p:sldId id="1368" r:id="rId25"/>
    <p:sldId id="1369" r:id="rId26"/>
    <p:sldId id="1394" r:id="rId27"/>
    <p:sldId id="1428" r:id="rId28"/>
    <p:sldId id="1429" r:id="rId29"/>
    <p:sldId id="1430" r:id="rId30"/>
    <p:sldId id="1412" r:id="rId31"/>
    <p:sldId id="1413" r:id="rId32"/>
    <p:sldId id="1415" r:id="rId33"/>
    <p:sldId id="1416" r:id="rId34"/>
    <p:sldId id="1417" r:id="rId35"/>
    <p:sldId id="1418" r:id="rId36"/>
    <p:sldId id="1414" r:id="rId37"/>
    <p:sldId id="138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FF80"/>
    <a:srgbClr val="FFCC66"/>
    <a:srgbClr val="66FFFF"/>
    <a:srgbClr val="800080"/>
    <a:srgbClr val="00FFFF"/>
    <a:srgbClr val="00FF00"/>
    <a:srgbClr val="F76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7" autoAdjust="0"/>
    <p:restoredTop sz="97335" autoAdjust="0"/>
  </p:normalViewPr>
  <p:slideViewPr>
    <p:cSldViewPr>
      <p:cViewPr varScale="1">
        <p:scale>
          <a:sx n="162" d="100"/>
          <a:sy n="162" d="100"/>
        </p:scale>
        <p:origin x="-114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6/15/15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6/15/15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96E39-9CD5-48AF-B0A8-6F18F5BB2F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1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96E39-9CD5-48AF-B0A8-6F18F5BB2FD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96E39-9CD5-48AF-B0A8-6F18F5BB2FD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28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96E39-9CD5-48AF-B0A8-6F18F5BB2FD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85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image" Target="../media/image3.png"/><Relationship Id="rId1" Type="http://schemas.microsoft.com/office/2007/relationships/media" Target="file:///\\cern.ch\dfs\Departments\AB\Projects\beaminterlocks\Individual_Folders\BTodd\presentations\TEMPLATE\BTODD_MOVIE_END_LOGO.wmv" TargetMode="External"/><Relationship Id="rId2" Type="http://schemas.openxmlformats.org/officeDocument/2006/relationships/video" Target="file:///\\cern.ch\dfs\Departments\AB\Projects\beaminterlocks\Individual_Folders\BTodd\presentations\TEMPLATE\BTODD_MOVIE_END_LOGO.wmv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gi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455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1-6-2015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Blois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1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logue Link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TODD_MOVIE_END_LOGO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1674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logue Animated G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todd_animated_gif_delayed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6203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Aeria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47"/>
          <p:cNvSpPr>
            <a:spLocks noChangeArrowheads="1"/>
          </p:cNvSpPr>
          <p:nvPr userDrawn="1"/>
        </p:nvSpPr>
        <p:spPr bwMode="auto">
          <a:xfrm>
            <a:off x="1181100" y="2667000"/>
            <a:ext cx="6781800" cy="1524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257300" y="3048000"/>
            <a:ext cx="670560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SMP @ MPP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623105" y="3730079"/>
            <a:ext cx="127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TE/MPE/MI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174765" y="3730079"/>
            <a:ext cx="1309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March 2011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8458200" y="6581001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0v1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2925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9" grpId="0"/>
      <p:bldP spid="20" grpId="0"/>
      <p:bldP spid="2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7239000" y="6581001"/>
            <a:ext cx="190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>
                    <a:lumMod val="50000"/>
                  </a:srgbClr>
                </a:solidFill>
              </a:rPr>
              <a:t>18</a:t>
            </a:r>
            <a:r>
              <a:rPr lang="en-US" sz="1200" baseline="30000" dirty="0" smtClean="0">
                <a:solidFill>
                  <a:srgbClr val="FFFFFF">
                    <a:lumMod val="50000"/>
                  </a:srgbClr>
                </a:solidFill>
              </a:rPr>
              <a:t>th  </a:t>
            </a:r>
            <a:r>
              <a:rPr lang="en-US" sz="1200" dirty="0" smtClean="0">
                <a:solidFill>
                  <a:srgbClr val="FFFFFF">
                    <a:lumMod val="50000"/>
                  </a:srgbClr>
                </a:solidFill>
              </a:rPr>
              <a:t>June 2012 – 0v3</a:t>
            </a:r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902872" y="2828836"/>
            <a:ext cx="5338321" cy="120032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Availability Working Group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Proposal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491261" y="4452086"/>
            <a:ext cx="2161554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>
                    <a:lumMod val="65000"/>
                  </a:srgbClr>
                </a:solidFill>
              </a:rPr>
              <a:t>B. Todd   &amp;  L. Ponce</a:t>
            </a:r>
          </a:p>
        </p:txBody>
      </p:sp>
    </p:spTree>
    <p:extLst>
      <p:ext uri="{BB962C8B-B14F-4D97-AF65-F5344CB8AC3E}">
        <p14:creationId xmlns:p14="http://schemas.microsoft.com/office/powerpoint/2010/main" val="207860615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o Fade In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7"/>
          <p:cNvSpPr>
            <a:spLocks noChangeArrowheads="1"/>
          </p:cNvSpPr>
          <p:nvPr userDrawn="1"/>
        </p:nvSpPr>
        <p:spPr bwMode="auto">
          <a:xfrm>
            <a:off x="0" y="68580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matte">
            <a:bevelT w="0" h="0"/>
            <a:bevelB w="0" h="0"/>
            <a:extrusionClr>
              <a:srgbClr val="062F67"/>
            </a:extrusionClr>
            <a:contourClr>
              <a:srgbClr val="062F67"/>
            </a:contourClr>
          </a:sp3d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-838200"/>
            <a:ext cx="9144000" cy="8382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294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bis-smp-team@cern.ch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58" y="91440"/>
            <a:ext cx="62698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773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 userDrawn="1"/>
        </p:nvSpPr>
        <p:spPr>
          <a:xfrm>
            <a:off x="-12393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04568" y="0"/>
            <a:ext cx="8216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9" name="Rectangle 34"/>
          <p:cNvSpPr>
            <a:spLocks noChangeArrowheads="1"/>
          </p:cNvSpPr>
          <p:nvPr userDrawn="1"/>
        </p:nvSpPr>
        <p:spPr bwMode="auto">
          <a:xfrm>
            <a:off x="1819275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Evian Preparation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991475" y="6629400"/>
            <a:ext cx="1143000" cy="228600"/>
          </a:xfrm>
        </p:spPr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7967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0.1111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-0.0326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1" grpId="0"/>
      <p:bldP spid="17" grpId="0"/>
      <p:bldP spid="18" grpId="0"/>
      <p:bldP spid="29" grpId="0"/>
      <p:bldP spid="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f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29400"/>
            <a:ext cx="1143000" cy="228600"/>
          </a:xfrm>
        </p:spPr>
        <p:txBody>
          <a:bodyPr/>
          <a:lstStyle>
            <a:lvl1pPr>
              <a:defRPr sz="1100" b="1"/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540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atical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152400" y="3276600"/>
            <a:ext cx="876300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192333" y="838200"/>
            <a:ext cx="901209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3366FF"/>
                </a:solidFill>
              </a:rPr>
              <a:t>SPS SMP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77907" y="6019800"/>
            <a:ext cx="930062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3366FF"/>
                </a:solidFill>
              </a:rPr>
              <a:t>LHC SMP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1006475"/>
            <a:ext cx="87439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228600" y="1752600"/>
            <a:ext cx="952500" cy="124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1219200" y="2341563"/>
            <a:ext cx="1905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1219200" y="1219200"/>
            <a:ext cx="952500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2209800" y="1676400"/>
            <a:ext cx="914400" cy="16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4098925" y="884238"/>
            <a:ext cx="1516063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5646738" y="884238"/>
            <a:ext cx="2125662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 userDrawn="1"/>
        </p:nvSpPr>
        <p:spPr bwMode="auto">
          <a:xfrm>
            <a:off x="4633913" y="2043113"/>
            <a:ext cx="1684337" cy="623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 userDrawn="1"/>
        </p:nvSpPr>
        <p:spPr bwMode="auto">
          <a:xfrm>
            <a:off x="6354763" y="2043113"/>
            <a:ext cx="1943100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4098925" y="2043113"/>
            <a:ext cx="503238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 userDrawn="1"/>
        </p:nvSpPr>
        <p:spPr bwMode="auto">
          <a:xfrm>
            <a:off x="152400" y="3889375"/>
            <a:ext cx="1028700" cy="124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 userDrawn="1"/>
        </p:nvSpPr>
        <p:spPr bwMode="auto">
          <a:xfrm>
            <a:off x="1219200" y="4478338"/>
            <a:ext cx="1905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 userDrawn="1"/>
        </p:nvSpPr>
        <p:spPr bwMode="auto">
          <a:xfrm>
            <a:off x="1219200" y="3355975"/>
            <a:ext cx="952500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22"/>
          <p:cNvSpPr>
            <a:spLocks noChangeArrowheads="1"/>
          </p:cNvSpPr>
          <p:nvPr userDrawn="1"/>
        </p:nvSpPr>
        <p:spPr bwMode="auto">
          <a:xfrm>
            <a:off x="2209800" y="3813175"/>
            <a:ext cx="914400" cy="16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23"/>
          <p:cNvSpPr>
            <a:spLocks noChangeArrowheads="1"/>
          </p:cNvSpPr>
          <p:nvPr userDrawn="1"/>
        </p:nvSpPr>
        <p:spPr bwMode="auto">
          <a:xfrm>
            <a:off x="1219200" y="5102225"/>
            <a:ext cx="95250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24"/>
          <p:cNvSpPr>
            <a:spLocks noChangeArrowheads="1"/>
          </p:cNvSpPr>
          <p:nvPr userDrawn="1"/>
        </p:nvSpPr>
        <p:spPr bwMode="auto">
          <a:xfrm>
            <a:off x="2235200" y="5102225"/>
            <a:ext cx="88265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 userDrawn="1"/>
        </p:nvSpPr>
        <p:spPr bwMode="auto">
          <a:xfrm>
            <a:off x="4098925" y="3349625"/>
            <a:ext cx="1516063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 userDrawn="1"/>
        </p:nvSpPr>
        <p:spPr bwMode="auto">
          <a:xfrm>
            <a:off x="4622800" y="4438650"/>
            <a:ext cx="1701800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Rectangle 27"/>
          <p:cNvSpPr>
            <a:spLocks noChangeArrowheads="1"/>
          </p:cNvSpPr>
          <p:nvPr userDrawn="1"/>
        </p:nvSpPr>
        <p:spPr bwMode="auto">
          <a:xfrm>
            <a:off x="4622800" y="5414963"/>
            <a:ext cx="1930400" cy="1062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28"/>
          <p:cNvSpPr>
            <a:spLocks noChangeArrowheads="1"/>
          </p:cNvSpPr>
          <p:nvPr userDrawn="1"/>
        </p:nvSpPr>
        <p:spPr bwMode="auto">
          <a:xfrm>
            <a:off x="4098925" y="4446588"/>
            <a:ext cx="503238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Rectangle 29"/>
          <p:cNvSpPr>
            <a:spLocks noChangeArrowheads="1"/>
          </p:cNvSpPr>
          <p:nvPr userDrawn="1"/>
        </p:nvSpPr>
        <p:spPr bwMode="auto">
          <a:xfrm>
            <a:off x="5641975" y="3771900"/>
            <a:ext cx="944563" cy="201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Rectangle 30"/>
          <p:cNvSpPr>
            <a:spLocks noChangeArrowheads="1"/>
          </p:cNvSpPr>
          <p:nvPr userDrawn="1"/>
        </p:nvSpPr>
        <p:spPr bwMode="auto">
          <a:xfrm>
            <a:off x="6605588" y="5334000"/>
            <a:ext cx="2441575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Rectangle 31"/>
          <p:cNvSpPr>
            <a:spLocks noChangeArrowheads="1"/>
          </p:cNvSpPr>
          <p:nvPr userDrawn="1"/>
        </p:nvSpPr>
        <p:spPr bwMode="auto">
          <a:xfrm>
            <a:off x="3136900" y="3702050"/>
            <a:ext cx="952500" cy="1689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Rectangle 32"/>
          <p:cNvSpPr>
            <a:spLocks noChangeArrowheads="1"/>
          </p:cNvSpPr>
          <p:nvPr userDrawn="1"/>
        </p:nvSpPr>
        <p:spPr bwMode="auto">
          <a:xfrm>
            <a:off x="4633913" y="2667000"/>
            <a:ext cx="168433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Rectangle 33"/>
          <p:cNvSpPr>
            <a:spLocks noChangeArrowheads="1"/>
          </p:cNvSpPr>
          <p:nvPr userDrawn="1"/>
        </p:nvSpPr>
        <p:spPr bwMode="auto">
          <a:xfrm>
            <a:off x="6605588" y="51054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Rectangle 34"/>
          <p:cNvSpPr>
            <a:spLocks noChangeArrowheads="1"/>
          </p:cNvSpPr>
          <p:nvPr userDrawn="1"/>
        </p:nvSpPr>
        <p:spPr bwMode="auto">
          <a:xfrm>
            <a:off x="6605588" y="48768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Rectangle 35"/>
          <p:cNvSpPr>
            <a:spLocks noChangeArrowheads="1"/>
          </p:cNvSpPr>
          <p:nvPr userDrawn="1"/>
        </p:nvSpPr>
        <p:spPr bwMode="auto">
          <a:xfrm>
            <a:off x="6605588" y="46482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 userDrawn="1"/>
        </p:nvSpPr>
        <p:spPr bwMode="auto">
          <a:xfrm>
            <a:off x="6605588" y="44196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Rectangle 37"/>
          <p:cNvSpPr>
            <a:spLocks noChangeArrowheads="1"/>
          </p:cNvSpPr>
          <p:nvPr userDrawn="1"/>
        </p:nvSpPr>
        <p:spPr bwMode="auto">
          <a:xfrm>
            <a:off x="6605588" y="41910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Rectangle 38"/>
          <p:cNvSpPr>
            <a:spLocks noChangeArrowheads="1"/>
          </p:cNvSpPr>
          <p:nvPr userDrawn="1"/>
        </p:nvSpPr>
        <p:spPr bwMode="auto">
          <a:xfrm>
            <a:off x="6605588" y="39624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" name="Rectangle 39"/>
          <p:cNvSpPr>
            <a:spLocks noChangeArrowheads="1"/>
          </p:cNvSpPr>
          <p:nvPr userDrawn="1"/>
        </p:nvSpPr>
        <p:spPr bwMode="auto">
          <a:xfrm>
            <a:off x="6605588" y="37338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" name="Rectangle 40"/>
          <p:cNvSpPr>
            <a:spLocks noChangeArrowheads="1"/>
          </p:cNvSpPr>
          <p:nvPr userDrawn="1"/>
        </p:nvSpPr>
        <p:spPr bwMode="auto">
          <a:xfrm>
            <a:off x="6605588" y="35052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85021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Fade Out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39232"/>
            <a:ext cx="9144000" cy="225912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16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41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9525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51932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39232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51932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28034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Blank Page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" y="95247"/>
            <a:ext cx="623888" cy="62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39" y="161924"/>
            <a:ext cx="4837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9525" y="18875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62F67"/>
                </a:solidFill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000" b="1" dirty="0">
              <a:solidFill>
                <a:srgbClr val="062F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62F67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015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without spinnin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62F67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" y="95247"/>
            <a:ext cx="623888" cy="62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39" y="161924"/>
            <a:ext cx="4837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 userDrawn="1"/>
        </p:nvSpPr>
        <p:spPr>
          <a:xfrm>
            <a:off x="-9525" y="18875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62F67"/>
                </a:solidFill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000" b="1" dirty="0">
              <a:solidFill>
                <a:srgbClr val="062F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59611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3535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23158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Fade In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49064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4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09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19357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61764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49064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61764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56009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49064"/>
            <a:ext cx="1143000" cy="228600"/>
          </a:xfrm>
        </p:spPr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of 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49064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61764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bis-smp-team@cern.ch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8001000" y="6649064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C1C7F64-630B-4998-9764-685EC88B06E4}" type="slidenum">
              <a:rPr lang="en-US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61764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SMP @ MPP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4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09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19357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4"/>
          <p:cNvSpPr txBox="1">
            <a:spLocks noChangeArrowheads="1"/>
          </p:cNvSpPr>
          <p:nvPr userDrawn="1"/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800" kern="0" dirty="0" smtClean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3200400" y="2833469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fin</a:t>
            </a:r>
          </a:p>
        </p:txBody>
      </p:sp>
      <p:sp>
        <p:nvSpPr>
          <p:cNvPr id="19" name="Text Box 5"/>
          <p:cNvSpPr txBox="1">
            <a:spLocks noChangeArrowheads="1"/>
          </p:cNvSpPr>
          <p:nvPr userDrawn="1"/>
        </p:nvSpPr>
        <p:spPr bwMode="auto">
          <a:xfrm>
            <a:off x="1828800" y="3366869"/>
            <a:ext cx="54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372828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6" Type="http://schemas.openxmlformats.org/officeDocument/2006/relationships/image" Target="../media/image1.emf"/><Relationship Id="rId17" Type="http://schemas.openxmlformats.org/officeDocument/2006/relationships/image" Target="../media/image2.wmf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86868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316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7641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 userDrawn="1"/>
        </p:nvSpPr>
        <p:spPr>
          <a:xfrm>
            <a:off x="-9525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29400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2C1C7F64-630B-4998-9764-685EC88B06E4}" type="slidenum">
              <a:rPr lang="en-US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1828800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1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rgbClr val="062F67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008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News from the LHC machine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ATLAS Week: The First 13 </a:t>
            </a:r>
            <a:r>
              <a:rPr lang="en-US" b="1" dirty="0" err="1"/>
              <a:t>TeV</a:t>
            </a:r>
            <a:r>
              <a:rPr lang="en-US" b="1" dirty="0"/>
              <a:t> Data!</a:t>
            </a:r>
          </a:p>
          <a:p>
            <a:r>
              <a:rPr lang="en-US" dirty="0" smtClean="0"/>
              <a:t> 15</a:t>
            </a:r>
            <a:r>
              <a:rPr lang="en-US" baseline="30000" dirty="0" smtClean="0"/>
              <a:t>th</a:t>
            </a:r>
            <a:r>
              <a:rPr lang="en-US" dirty="0" smtClean="0"/>
              <a:t> June 2015</a:t>
            </a:r>
          </a:p>
          <a:p>
            <a:r>
              <a:rPr lang="en-US" dirty="0" smtClean="0"/>
              <a:t>Mike Lamont for the LHC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5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27" y="1143000"/>
            <a:ext cx="9144000" cy="2669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2015 Q2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4114800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FIRST BEAM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5</a:t>
            </a:r>
            <a:r>
              <a:rPr lang="en-US" b="1" baseline="30000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 APRIL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19200" y="358140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72400" y="3973704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SCRUBBING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FOR 50 ns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610600" y="312420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0" y="4038600"/>
            <a:ext cx="2133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FIRST STABLE BEAM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3</a:t>
            </a:r>
            <a:r>
              <a:rPr lang="en-US" b="1" baseline="30000" dirty="0" smtClean="0">
                <a:solidFill>
                  <a:srgbClr val="FF0000"/>
                </a:solidFill>
              </a:rPr>
              <a:t>rd</a:t>
            </a:r>
            <a:r>
              <a:rPr lang="en-US" b="1" dirty="0" smtClean="0">
                <a:solidFill>
                  <a:srgbClr val="FF0000"/>
                </a:solidFill>
              </a:rPr>
              <a:t> JUNE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553200" y="2590800"/>
            <a:ext cx="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3600" y="4648200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PILOT PHYSICS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858000" y="3200400"/>
            <a:ext cx="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8600" y="5334000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8 weeks beam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Pilot physics – up to </a:t>
            </a:r>
            <a:r>
              <a:rPr lang="en-GB" sz="2000" dirty="0"/>
              <a:t>~</a:t>
            </a:r>
            <a:r>
              <a:rPr lang="en-GB" sz="2000" dirty="0" smtClean="0"/>
              <a:t>40 bunches per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5 days special physics at beta* = 19 m </a:t>
            </a:r>
            <a:r>
              <a:rPr lang="en-GB" sz="2000" dirty="0" err="1" smtClean="0"/>
              <a:t>LHCf</a:t>
            </a:r>
            <a:r>
              <a:rPr lang="en-GB" sz="2000" dirty="0" smtClean="0"/>
              <a:t>, </a:t>
            </a:r>
            <a:r>
              <a:rPr lang="en-GB" sz="2000" dirty="0" smtClean="0">
                <a:solidFill>
                  <a:srgbClr val="FF0000"/>
                </a:solidFill>
              </a:rPr>
              <a:t>(</a:t>
            </a:r>
            <a:r>
              <a:rPr lang="en-GB" sz="2000" dirty="0" err="1" smtClean="0">
                <a:solidFill>
                  <a:srgbClr val="FF0000"/>
                </a:solidFill>
              </a:rPr>
              <a:t>VdM</a:t>
            </a:r>
            <a:r>
              <a:rPr lang="en-GB" sz="2000" dirty="0">
                <a:solidFill>
                  <a:srgbClr val="FF0000"/>
                </a:solidFill>
              </a:rPr>
              <a:t>, </a:t>
            </a:r>
            <a:r>
              <a:rPr lang="en-GB" sz="2000" dirty="0" smtClean="0">
                <a:solidFill>
                  <a:srgbClr val="FF0000"/>
                </a:solidFill>
              </a:rPr>
              <a:t>TOTEM &amp; ALFA - postponed)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Start technical stop  – 15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June </a:t>
            </a:r>
            <a:endParaRPr lang="en-GB" sz="2000" dirty="0"/>
          </a:p>
        </p:txBody>
      </p:sp>
      <p:sp>
        <p:nvSpPr>
          <p:cNvPr id="4" name="5-Point Star 3"/>
          <p:cNvSpPr/>
          <p:nvPr/>
        </p:nvSpPr>
        <p:spPr>
          <a:xfrm>
            <a:off x="7848600" y="1922410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17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Commissioning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5257800" cy="5029200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 smtClean="0"/>
              <a:t>System commissioning with beam</a:t>
            </a:r>
          </a:p>
          <a:p>
            <a:pPr lvl="1"/>
            <a:r>
              <a:rPr lang="en-GB" dirty="0" smtClean="0"/>
              <a:t>Collimation</a:t>
            </a:r>
          </a:p>
          <a:p>
            <a:pPr lvl="1"/>
            <a:r>
              <a:rPr lang="en-GB" dirty="0" smtClean="0"/>
              <a:t>Beam dump</a:t>
            </a:r>
          </a:p>
          <a:p>
            <a:pPr lvl="1"/>
            <a:r>
              <a:rPr lang="en-GB" dirty="0" smtClean="0"/>
              <a:t>Feedbacks</a:t>
            </a:r>
          </a:p>
          <a:p>
            <a:pPr lvl="1"/>
            <a:r>
              <a:rPr lang="en-GB" dirty="0" smtClean="0"/>
              <a:t>Beam instrumentation</a:t>
            </a:r>
          </a:p>
          <a:p>
            <a:pPr lvl="1"/>
            <a:r>
              <a:rPr lang="en-GB" dirty="0" smtClean="0"/>
              <a:t>Machine protection</a:t>
            </a:r>
          </a:p>
          <a:p>
            <a:pPr lvl="1"/>
            <a:r>
              <a:rPr lang="en-GB" dirty="0" smtClean="0"/>
              <a:t>RF</a:t>
            </a:r>
          </a:p>
          <a:p>
            <a:pPr lvl="1"/>
            <a:r>
              <a:rPr lang="en-GB" dirty="0" smtClean="0"/>
              <a:t>Transverse damper</a:t>
            </a:r>
          </a:p>
          <a:p>
            <a:pPr lvl="1"/>
            <a:r>
              <a:rPr lang="en-GB" dirty="0" smtClean="0"/>
              <a:t>Injection</a:t>
            </a:r>
          </a:p>
          <a:p>
            <a:r>
              <a:rPr lang="en-GB" b="1" dirty="0" smtClean="0"/>
              <a:t>Machine characterization</a:t>
            </a:r>
          </a:p>
          <a:p>
            <a:pPr lvl="1"/>
            <a:r>
              <a:rPr lang="en-GB" dirty="0" smtClean="0"/>
              <a:t>Optics measurement and correction</a:t>
            </a:r>
          </a:p>
          <a:p>
            <a:pPr lvl="1"/>
            <a:r>
              <a:rPr lang="en-GB" dirty="0" smtClean="0"/>
              <a:t>Magnetic machine</a:t>
            </a:r>
          </a:p>
          <a:p>
            <a:pPr lvl="1"/>
            <a:r>
              <a:rPr lang="en-GB" dirty="0" smtClean="0"/>
              <a:t>Aperture</a:t>
            </a:r>
          </a:p>
          <a:p>
            <a:r>
              <a:rPr lang="en-GB" b="1" dirty="0" smtClean="0"/>
              <a:t>Operations</a:t>
            </a:r>
            <a:endParaRPr lang="en-GB" b="1" dirty="0"/>
          </a:p>
          <a:p>
            <a:pPr lvl="1"/>
            <a:r>
              <a:rPr lang="en-GB" dirty="0" smtClean="0"/>
              <a:t>Inject, ramp, squeeze, collide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96000" y="288188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Injection - probe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0" y="1026672"/>
            <a:ext cx="2895600" cy="5334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Ramp - probe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6000" y="1788672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Flat-top - probe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0" y="3234438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Injection - nominal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0" y="5504588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Squeeze - nominal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96000" y="3990342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Ramp - nominal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96000" y="2493164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Squeeze - probe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096000" y="4755026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Flat-top - nominal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96000" y="6201460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Collide &amp; validation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62484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Huge thanks due to the teams involved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7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507611"/>
              </p:ext>
            </p:extLst>
          </p:nvPr>
        </p:nvGraphicFramePr>
        <p:xfrm>
          <a:off x="457200" y="1295400"/>
          <a:ext cx="8077200" cy="23164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74392"/>
                <a:gridCol w="43028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Circulating</a:t>
                      </a:r>
                      <a:r>
                        <a:rPr lang="en-US" sz="3200" baseline="0" dirty="0" smtClean="0"/>
                        <a:t> beam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Sunday 5</a:t>
                      </a:r>
                      <a:r>
                        <a:rPr lang="en-US" sz="3200" baseline="30000" dirty="0" smtClean="0"/>
                        <a:t>th</a:t>
                      </a:r>
                      <a:r>
                        <a:rPr lang="en-US" sz="3200" dirty="0" smtClean="0"/>
                        <a:t> April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Ramp to 6.5 </a:t>
                      </a:r>
                      <a:r>
                        <a:rPr lang="en-US" sz="3200" dirty="0" err="1" smtClean="0"/>
                        <a:t>TeV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Friday 10</a:t>
                      </a:r>
                      <a:r>
                        <a:rPr lang="en-US" sz="3200" baseline="30000" dirty="0" smtClean="0"/>
                        <a:t>th</a:t>
                      </a:r>
                      <a:r>
                        <a:rPr lang="en-US" sz="3200" baseline="0" dirty="0" smtClean="0"/>
                        <a:t> April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First 13 </a:t>
                      </a:r>
                      <a:r>
                        <a:rPr lang="en-US" sz="3200" dirty="0" err="1" smtClean="0"/>
                        <a:t>TeV</a:t>
                      </a:r>
                      <a:r>
                        <a:rPr lang="en-US" sz="3200" dirty="0" smtClean="0"/>
                        <a:t> collisions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Wednesday 20</a:t>
                      </a:r>
                      <a:r>
                        <a:rPr lang="en-US" sz="3200" baseline="30000" dirty="0" smtClean="0"/>
                        <a:t>th</a:t>
                      </a:r>
                      <a:r>
                        <a:rPr lang="en-US" sz="3200" dirty="0" smtClean="0"/>
                        <a:t> May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First Stable beams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Wednesday 3</a:t>
                      </a:r>
                      <a:r>
                        <a:rPr lang="en-US" sz="3200" baseline="30000" dirty="0" smtClean="0">
                          <a:solidFill>
                            <a:srgbClr val="FF0000"/>
                          </a:solidFill>
                        </a:rPr>
                        <a:t>rd</a:t>
                      </a:r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 June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396240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Working throughout with: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probes (5e9 protons per bunch) or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1 or 2 </a:t>
            </a:r>
            <a:r>
              <a:rPr lang="en-US" sz="2000" b="1" dirty="0" err="1" smtClean="0">
                <a:solidFill>
                  <a:srgbClr val="008000"/>
                </a:solidFill>
              </a:rPr>
              <a:t>nominals</a:t>
            </a:r>
            <a:r>
              <a:rPr lang="en-US" sz="2000" b="1" dirty="0" smtClean="0">
                <a:solidFill>
                  <a:srgbClr val="008000"/>
                </a:solidFill>
              </a:rPr>
              <a:t> (1.2e11 protons per bunch)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52800" y="5486400"/>
            <a:ext cx="2438400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NOT BAD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6.5 </a:t>
            </a:r>
            <a:r>
              <a:rPr lang="en-US" dirty="0" err="1" smtClean="0"/>
              <a:t>TeV</a:t>
            </a:r>
            <a:r>
              <a:rPr lang="en-US" dirty="0" smtClean="0"/>
              <a:t> for the first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44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6324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01:03 10</a:t>
            </a:r>
            <a:r>
              <a:rPr lang="en-US" baseline="30000" dirty="0" smtClean="0"/>
              <a:t>th</a:t>
            </a:r>
            <a:r>
              <a:rPr lang="en-US" dirty="0" smtClean="0"/>
              <a:t> April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0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276"/>
            <a:ext cx="9144000" cy="610362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91400" y="2286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10:40 3</a:t>
            </a:r>
            <a:r>
              <a:rPr lang="en-US" baseline="30000" dirty="0" smtClean="0"/>
              <a:t>rd</a:t>
            </a:r>
            <a:r>
              <a:rPr lang="en-US" dirty="0" smtClean="0"/>
              <a:t> June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2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LHCf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447800"/>
            <a:ext cx="4495800" cy="337185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609036"/>
              </p:ext>
            </p:extLst>
          </p:nvPr>
        </p:nvGraphicFramePr>
        <p:xfrm>
          <a:off x="2133600" y="3581400"/>
          <a:ext cx="4495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1676400"/>
                <a:gridCol w="838200"/>
                <a:gridCol w="1295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Stable beams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3846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1h55m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 pilots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3847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2h16m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 pilots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3848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2h42m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nominal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3850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2h49m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39 nominal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3851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11h13m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39 nominal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3855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14h15m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 nominal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733800" y="9906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Target: 10 nb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-1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11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</a:t>
            </a:r>
            <a:r>
              <a:rPr lang="en-US" dirty="0"/>
              <a:t>w</a:t>
            </a:r>
            <a:r>
              <a:rPr lang="en-US" dirty="0" smtClean="0"/>
              <a:t>eekend: fills 3857 &amp; 3858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66800"/>
            <a:ext cx="4724400" cy="35433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030125"/>
              </p:ext>
            </p:extLst>
          </p:nvPr>
        </p:nvGraphicFramePr>
        <p:xfrm>
          <a:off x="990600" y="4800600"/>
          <a:ext cx="6934201" cy="1854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953000"/>
                <a:gridCol w="19812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bunches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colliding bunches (ATLAS/CMS)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1.45 x 10</a:t>
                      </a:r>
                      <a:r>
                        <a:rPr lang="en-US" baseline="30000" dirty="0" smtClean="0"/>
                        <a:t>32</a:t>
                      </a:r>
                      <a:r>
                        <a:rPr lang="en-US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Integrated</a:t>
                      </a:r>
                      <a:r>
                        <a:rPr lang="en-US" baseline="0" dirty="0" smtClean="0"/>
                        <a:t> 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</a:t>
                      </a:r>
                      <a:r>
                        <a:rPr lang="en-US" baseline="0" dirty="0" smtClean="0"/>
                        <a:t> + </a:t>
                      </a:r>
                      <a:r>
                        <a:rPr lang="en-US" dirty="0" smtClean="0"/>
                        <a:t>3.5 pb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&lt;Events&gt;/BX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~27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011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note 1/2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</a:t>
            </a:r>
            <a:r>
              <a:rPr lang="en-US" dirty="0" smtClean="0"/>
              <a:t> lot of lessons learnt from Run 1</a:t>
            </a:r>
          </a:p>
          <a:p>
            <a:r>
              <a:rPr lang="en-US" dirty="0" smtClean="0"/>
              <a:t>Excellent and </a:t>
            </a:r>
            <a:r>
              <a:rPr lang="en-US" dirty="0" smtClean="0">
                <a:solidFill>
                  <a:srgbClr val="FF0000"/>
                </a:solidFill>
              </a:rPr>
              <a:t>improved</a:t>
            </a:r>
            <a:r>
              <a:rPr lang="en-US" dirty="0" smtClean="0"/>
              <a:t> system performance:</a:t>
            </a:r>
          </a:p>
          <a:p>
            <a:pPr lvl="1"/>
            <a:r>
              <a:rPr lang="en-US" dirty="0" smtClean="0"/>
              <a:t>Beam Instrumentation</a:t>
            </a:r>
          </a:p>
          <a:p>
            <a:pPr lvl="1"/>
            <a:r>
              <a:rPr lang="en-US" dirty="0" smtClean="0"/>
              <a:t>Transverse feedback </a:t>
            </a:r>
          </a:p>
          <a:p>
            <a:pPr lvl="1"/>
            <a:r>
              <a:rPr lang="en-US" dirty="0" smtClean="0"/>
              <a:t>RF</a:t>
            </a:r>
          </a:p>
          <a:p>
            <a:pPr lvl="1"/>
            <a:r>
              <a:rPr lang="en-US" dirty="0" smtClean="0"/>
              <a:t>Collimation</a:t>
            </a:r>
          </a:p>
          <a:p>
            <a:pPr lvl="1"/>
            <a:r>
              <a:rPr lang="en-US" dirty="0" smtClean="0"/>
              <a:t>Injection and beam dump systems</a:t>
            </a:r>
          </a:p>
          <a:p>
            <a:pPr lvl="1"/>
            <a:r>
              <a:rPr lang="en-US" dirty="0" smtClean="0"/>
              <a:t>Vacuum</a:t>
            </a:r>
          </a:p>
          <a:p>
            <a:pPr lvl="1"/>
            <a:r>
              <a:rPr lang="en-US" dirty="0" smtClean="0"/>
              <a:t>Machine protection</a:t>
            </a:r>
          </a:p>
          <a:p>
            <a:r>
              <a:rPr lang="en-US" dirty="0" smtClean="0"/>
              <a:t>Improved software &amp; analysis tools</a:t>
            </a:r>
          </a:p>
          <a:p>
            <a:r>
              <a:rPr lang="en-US" dirty="0" smtClean="0"/>
              <a:t>Experience!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2" descr="C:\Users\jwenning\AppData\Local\Temp\DampingTime_B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87" y="2531669"/>
            <a:ext cx="1694217" cy="206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wenning\AppData\Local\Temp\Dampingtime_B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87" y="4684910"/>
            <a:ext cx="1694217" cy="209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191000" y="2819400"/>
            <a:ext cx="2819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88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note 2/2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6800"/>
            <a:ext cx="8229600" cy="4191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Magnetically reproducible as ever</a:t>
            </a:r>
          </a:p>
          <a:p>
            <a:r>
              <a:rPr lang="en-US" dirty="0" smtClean="0"/>
              <a:t>Optically good, corrected to excellent</a:t>
            </a:r>
          </a:p>
          <a:p>
            <a:r>
              <a:rPr lang="en-US" dirty="0" smtClean="0"/>
              <a:t>Aperture </a:t>
            </a:r>
          </a:p>
          <a:p>
            <a:pPr lvl="1"/>
            <a:r>
              <a:rPr lang="en-GB" dirty="0" smtClean="0"/>
              <a:t>measurements </a:t>
            </a:r>
            <a:r>
              <a:rPr lang="en-GB" dirty="0"/>
              <a:t>at top energy, 80cm, before and after collision indicate that the aperture is ok and compatible with the present collimation hierarchy. This is a very good result.</a:t>
            </a:r>
            <a:endParaRPr lang="en-US" dirty="0" smtClean="0"/>
          </a:p>
          <a:p>
            <a:r>
              <a:rPr lang="en-US" dirty="0" smtClean="0"/>
              <a:t>Behaving well at 6.5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Two additional training quenches so far</a:t>
            </a:r>
          </a:p>
          <a:p>
            <a:r>
              <a:rPr lang="en-US" dirty="0" smtClean="0"/>
              <a:t>Operationally well under control</a:t>
            </a:r>
          </a:p>
          <a:p>
            <a:pPr lvl="1"/>
            <a:r>
              <a:rPr lang="en-US" dirty="0" smtClean="0"/>
              <a:t>Injection, ramp, squeeze, de-squeeze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5562600"/>
            <a:ext cx="845820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Still have to face the intensity ramp-up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UFOs, e-cloud, vacuum, beam induced heating, instabilities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5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91400" y="6488668"/>
            <a:ext cx="124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OMC team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Optics -  40 cm</a:t>
            </a:r>
            <a:endParaRPr lang="en-US" sz="4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58983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89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- 2015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54928"/>
            <a:ext cx="8763000" cy="240267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Target energy: </a:t>
            </a:r>
            <a:r>
              <a:rPr lang="en-US" sz="2800" dirty="0" smtClean="0">
                <a:solidFill>
                  <a:srgbClr val="FF0000"/>
                </a:solidFill>
              </a:rPr>
              <a:t>6.5 </a:t>
            </a:r>
            <a:r>
              <a:rPr lang="en-US" sz="2800" dirty="0" err="1" smtClean="0">
                <a:solidFill>
                  <a:srgbClr val="FF0000"/>
                </a:solidFill>
              </a:rPr>
              <a:t>TeV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looking good after a major effort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Bunch spacing: </a:t>
            </a:r>
            <a:r>
              <a:rPr lang="en-US" sz="2800" dirty="0" smtClean="0">
                <a:solidFill>
                  <a:srgbClr val="FF0000"/>
                </a:solidFill>
              </a:rPr>
              <a:t>25 ns</a:t>
            </a:r>
            <a:endParaRPr lang="en-US" sz="2800" dirty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strongly </a:t>
            </a:r>
            <a:r>
              <a:rPr lang="en-US" sz="2400" dirty="0"/>
              <a:t>favored by experiments </a:t>
            </a:r>
            <a:r>
              <a:rPr lang="en-US" sz="2400" dirty="0" smtClean="0"/>
              <a:t>– pile-up </a:t>
            </a:r>
          </a:p>
          <a:p>
            <a:r>
              <a:rPr lang="en-US" sz="2800" dirty="0"/>
              <a:t>Beta</a:t>
            </a:r>
            <a:r>
              <a:rPr lang="en-US" sz="2800" dirty="0" smtClean="0"/>
              <a:t>* in ATLAS and CMS: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dirty="0">
                <a:solidFill>
                  <a:srgbClr val="FF0000"/>
                </a:solidFill>
              </a:rPr>
              <a:t>80 to 40 </a:t>
            </a:r>
            <a:r>
              <a:rPr lang="en-US" sz="2800" dirty="0" smtClean="0">
                <a:solidFill>
                  <a:srgbClr val="FF0000"/>
                </a:solidFill>
              </a:rPr>
              <a:t>cm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8600" y="3886200"/>
            <a:ext cx="4267200" cy="1612106"/>
            <a:chOff x="228600" y="3886200"/>
            <a:chExt cx="4267200" cy="1612106"/>
          </a:xfrm>
        </p:grpSpPr>
        <p:sp>
          <p:nvSpPr>
            <p:cNvPr id="11" name="TextBox 10"/>
            <p:cNvSpPr txBox="1"/>
            <p:nvPr/>
          </p:nvSpPr>
          <p:spPr>
            <a:xfrm>
              <a:off x="228600" y="4267200"/>
              <a:ext cx="4267200" cy="1231106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lIns="144000" tIns="0" rIns="0" bIns="0" rtlCol="0" anchor="t">
              <a:spAutoFit/>
            </a:bodyPr>
            <a:lstStyle/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8000"/>
                  </a:solidFill>
                </a:rPr>
                <a:t>Lower </a:t>
              </a:r>
              <a:r>
                <a:rPr lang="en-US" sz="2000" dirty="0">
                  <a:solidFill>
                    <a:srgbClr val="008000"/>
                  </a:solidFill>
                </a:rPr>
                <a:t>quench margins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8000"/>
                  </a:solidFill>
                </a:rPr>
                <a:t>Lower </a:t>
              </a:r>
              <a:r>
                <a:rPr lang="en-US" sz="2000" dirty="0">
                  <a:solidFill>
                    <a:srgbClr val="008000"/>
                  </a:solidFill>
                </a:rPr>
                <a:t>tolerance to beam </a:t>
              </a:r>
              <a:r>
                <a:rPr lang="en-US" sz="2000" dirty="0" smtClean="0">
                  <a:solidFill>
                    <a:srgbClr val="008000"/>
                  </a:solidFill>
                </a:rPr>
                <a:t>loss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8000"/>
                  </a:solidFill>
                </a:rPr>
                <a:t>Hardware </a:t>
              </a:r>
              <a:r>
                <a:rPr lang="en-US" sz="2000" dirty="0">
                  <a:solidFill>
                    <a:srgbClr val="008000"/>
                  </a:solidFill>
                </a:rPr>
                <a:t>closer to maximum (beam dumps, power converters etc.)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" y="38862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</a:rPr>
                <a:t>Energy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6800" y="3886200"/>
            <a:ext cx="4114800" cy="2227659"/>
            <a:chOff x="4876800" y="3886200"/>
            <a:chExt cx="4114800" cy="2227659"/>
          </a:xfrm>
        </p:grpSpPr>
        <p:sp>
          <p:nvSpPr>
            <p:cNvPr id="2" name="TextBox 1"/>
            <p:cNvSpPr txBox="1"/>
            <p:nvPr/>
          </p:nvSpPr>
          <p:spPr>
            <a:xfrm>
              <a:off x="4876800" y="4267200"/>
              <a:ext cx="4114800" cy="184665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lIns="144000" tIns="0" rIns="0" bIns="0" rtlCol="0" anchor="t">
              <a:spAutoFit/>
            </a:bodyPr>
            <a:lstStyle/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00FF"/>
                  </a:solidFill>
                </a:rPr>
                <a:t>Electron-cloud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00FF"/>
                  </a:solidFill>
                </a:rPr>
                <a:t>UFOs </a:t>
              </a:r>
              <a:endParaRPr lang="en-US" sz="2000" dirty="0">
                <a:solidFill>
                  <a:srgbClr val="0000FF"/>
                </a:solidFill>
              </a:endParaRP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M</a:t>
              </a:r>
              <a:r>
                <a:rPr lang="en-US" sz="2000" dirty="0" smtClean="0">
                  <a:solidFill>
                    <a:srgbClr val="0000FF"/>
                  </a:solidFill>
                </a:rPr>
                <a:t>ore </a:t>
              </a:r>
              <a:r>
                <a:rPr lang="en-US" sz="2000" dirty="0">
                  <a:solidFill>
                    <a:srgbClr val="0000FF"/>
                  </a:solidFill>
                </a:rPr>
                <a:t>long range collisions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L</a:t>
              </a:r>
              <a:r>
                <a:rPr lang="en-US" sz="2000" dirty="0" smtClean="0">
                  <a:solidFill>
                    <a:srgbClr val="0000FF"/>
                  </a:solidFill>
                </a:rPr>
                <a:t>arger </a:t>
              </a:r>
              <a:r>
                <a:rPr lang="en-US" sz="2000" dirty="0">
                  <a:solidFill>
                    <a:srgbClr val="0000FF"/>
                  </a:solidFill>
                </a:rPr>
                <a:t>crossing angle, higher beta*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H</a:t>
              </a:r>
              <a:r>
                <a:rPr lang="en-US" sz="2000" dirty="0" smtClean="0">
                  <a:solidFill>
                    <a:srgbClr val="0000FF"/>
                  </a:solidFill>
                </a:rPr>
                <a:t>igher </a:t>
              </a:r>
              <a:r>
                <a:rPr lang="en-US" sz="2000" dirty="0">
                  <a:solidFill>
                    <a:srgbClr val="0000FF"/>
                  </a:solidFill>
                </a:rPr>
                <a:t>total beam </a:t>
              </a:r>
              <a:r>
                <a:rPr lang="en-US" sz="2000" dirty="0" smtClean="0">
                  <a:solidFill>
                    <a:srgbClr val="0000FF"/>
                  </a:solidFill>
                </a:rPr>
                <a:t>current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H</a:t>
              </a:r>
              <a:r>
                <a:rPr lang="en-US" sz="2000" dirty="0" smtClean="0">
                  <a:solidFill>
                    <a:srgbClr val="0000FF"/>
                  </a:solidFill>
                </a:rPr>
                <a:t>igher </a:t>
              </a:r>
              <a:r>
                <a:rPr lang="en-US" sz="2000" dirty="0">
                  <a:solidFill>
                    <a:srgbClr val="0000FF"/>
                  </a:solidFill>
                </a:rPr>
                <a:t>intensity per </a:t>
              </a:r>
              <a:r>
                <a:rPr lang="en-US" sz="2000" dirty="0" smtClean="0">
                  <a:solidFill>
                    <a:srgbClr val="0000FF"/>
                  </a:solidFill>
                </a:rPr>
                <a:t>injection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05400" y="38862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25 ns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74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7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Off momentum loss map 6.5 </a:t>
            </a:r>
            <a:r>
              <a:rPr lang="en-GB" dirty="0" err="1"/>
              <a:t>T</a:t>
            </a:r>
            <a:r>
              <a:rPr lang="en-GB" dirty="0" err="1" smtClean="0"/>
              <a:t>eV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25639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59436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Novel features of collimation system – BPM equipped tertiary collimators, automatic beam based set-up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2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Aperture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82100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34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MUFOs in 15R8</a:t>
            </a:r>
            <a:endParaRPr lang="en-US" dirty="0"/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457200" y="4800600"/>
            <a:ext cx="8226854" cy="160298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</a:t>
            </a:r>
            <a:r>
              <a:rPr lang="en-US" dirty="0" smtClean="0"/>
              <a:t>ultiple loss events after a short time at 6.5 </a:t>
            </a:r>
            <a:r>
              <a:rPr lang="en-US" dirty="0" err="1" smtClean="0"/>
              <a:t>TeV</a:t>
            </a:r>
            <a:r>
              <a:rPr lang="en-US" dirty="0" smtClean="0"/>
              <a:t> compatible with particles falling into the beam</a:t>
            </a:r>
          </a:p>
          <a:p>
            <a:pPr lvl="1"/>
            <a:r>
              <a:rPr lang="en-US" dirty="0" smtClean="0"/>
              <a:t>loss patterns point to a specific position in the middle of a dipole magnet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Quenched twice, numerous BLM triggered dumps…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C28D-FCB0-477D-82D3-62143F2DA84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1507" b="1"/>
          <a:stretch/>
        </p:blipFill>
        <p:spPr>
          <a:xfrm>
            <a:off x="879722" y="1124744"/>
            <a:ext cx="7364686" cy="32779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73149" y="1635385"/>
            <a:ext cx="653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Q14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06007" y="1635385"/>
            <a:ext cx="58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Q15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8433" y="2438580"/>
            <a:ext cx="919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solidFill>
                  <a:sysClr val="windowText" lastClr="000000"/>
                </a:solidFill>
              </a:rPr>
              <a:t>h</a:t>
            </a:r>
            <a:r>
              <a:rPr kumimoji="0" lang="en-GB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ighest</a:t>
            </a:r>
            <a:endParaRPr kumimoji="0" lang="en-GB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loss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34312" y="1047112"/>
            <a:ext cx="85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0" dirty="0">
                <a:solidFill>
                  <a:sysClr val="windowText" lastClr="000000"/>
                </a:solidFill>
              </a:rPr>
              <a:t>q</a:t>
            </a:r>
            <a:r>
              <a:rPr kumimoji="0" lang="en-GB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uench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69925" y="1306369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  <a:effectLst/>
                <a:latin typeface="+mn-lt"/>
              </a:rPr>
              <a:t>X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09600" y="1609118"/>
            <a:ext cx="8382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832712" y="1445938"/>
            <a:ext cx="823392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12822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B1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3440" y="109890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B2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8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Aperture restriction in 15R8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25264"/>
            <a:ext cx="4724400" cy="430659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Aperture restriction measured at injection and 6.5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resently running with orbit bumps</a:t>
            </a:r>
            <a:endParaRPr lang="en-US" dirty="0"/>
          </a:p>
          <a:p>
            <a:pPr lvl="1"/>
            <a:r>
              <a:rPr lang="en-US" dirty="0" smtClean="0"/>
              <a:t>-3 mm in H, +1 in V, to optimize available aperture</a:t>
            </a:r>
          </a:p>
          <a:p>
            <a:pPr lvl="1"/>
            <a:r>
              <a:rPr lang="en-US" dirty="0" smtClean="0"/>
              <a:t>aperture probably not limiting for operation</a:t>
            </a:r>
            <a:endParaRPr lang="en-US" dirty="0"/>
          </a:p>
          <a:p>
            <a:r>
              <a:rPr lang="en-US" dirty="0" err="1"/>
              <a:t>B</a:t>
            </a:r>
            <a:r>
              <a:rPr lang="en-US" dirty="0" err="1" smtClean="0"/>
              <a:t>ehaviour</a:t>
            </a:r>
            <a:r>
              <a:rPr lang="en-US" dirty="0" smtClean="0"/>
              <a:t> with higher intensities and bunch </a:t>
            </a:r>
            <a:r>
              <a:rPr lang="en-US" dirty="0"/>
              <a:t>trains still </a:t>
            </a:r>
            <a:r>
              <a:rPr lang="en-US" dirty="0" smtClean="0"/>
              <a:t>unknown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MUFOs went away but 2 weeks ago…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C28D-FCB0-477D-82D3-62143F2DA843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279395" y="2213873"/>
            <a:ext cx="3667243" cy="3541895"/>
            <a:chOff x="5279395" y="1755311"/>
            <a:chExt cx="3667243" cy="3541895"/>
          </a:xfrm>
        </p:grpSpPr>
        <p:grpSp>
          <p:nvGrpSpPr>
            <p:cNvPr id="22" name="Group 21"/>
            <p:cNvGrpSpPr/>
            <p:nvPr/>
          </p:nvGrpSpPr>
          <p:grpSpPr>
            <a:xfrm>
              <a:off x="5279395" y="1755311"/>
              <a:ext cx="3667243" cy="3541895"/>
              <a:chOff x="5441261" y="908720"/>
              <a:chExt cx="3667243" cy="354189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441261" y="908720"/>
                <a:ext cx="3667243" cy="3541895"/>
                <a:chOff x="4804229" y="2079955"/>
                <a:chExt cx="3667243" cy="3541895"/>
              </a:xfrm>
            </p:grpSpPr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7958" r="6940"/>
                <a:stretch/>
              </p:blipFill>
              <p:spPr bwMode="auto">
                <a:xfrm>
                  <a:off x="4804229" y="2079955"/>
                  <a:ext cx="3667243" cy="35418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" name="Freeform 9"/>
                <p:cNvSpPr/>
                <p:nvPr/>
              </p:nvSpPr>
              <p:spPr>
                <a:xfrm>
                  <a:off x="6684614" y="4284132"/>
                  <a:ext cx="694419" cy="369003"/>
                </a:xfrm>
                <a:custGeom>
                  <a:avLst/>
                  <a:gdLst>
                    <a:gd name="connsiteX0" fmla="*/ 0 w 568388"/>
                    <a:gd name="connsiteY0" fmla="*/ 135467 h 232834"/>
                    <a:gd name="connsiteX1" fmla="*/ 0 w 568388"/>
                    <a:gd name="connsiteY1" fmla="*/ 135467 h 232834"/>
                    <a:gd name="connsiteX2" fmla="*/ 12700 w 568388"/>
                    <a:gd name="connsiteY2" fmla="*/ 97367 h 232834"/>
                    <a:gd name="connsiteX3" fmla="*/ 21167 w 568388"/>
                    <a:gd name="connsiteY3" fmla="*/ 84667 h 232834"/>
                    <a:gd name="connsiteX4" fmla="*/ 25400 w 568388"/>
                    <a:gd name="connsiteY4" fmla="*/ 71967 h 232834"/>
                    <a:gd name="connsiteX5" fmla="*/ 42334 w 568388"/>
                    <a:gd name="connsiteY5" fmla="*/ 46567 h 232834"/>
                    <a:gd name="connsiteX6" fmla="*/ 50800 w 568388"/>
                    <a:gd name="connsiteY6" fmla="*/ 33867 h 232834"/>
                    <a:gd name="connsiteX7" fmla="*/ 63500 w 568388"/>
                    <a:gd name="connsiteY7" fmla="*/ 29634 h 232834"/>
                    <a:gd name="connsiteX8" fmla="*/ 67734 w 568388"/>
                    <a:gd name="connsiteY8" fmla="*/ 16934 h 232834"/>
                    <a:gd name="connsiteX9" fmla="*/ 93134 w 568388"/>
                    <a:gd name="connsiteY9" fmla="*/ 8467 h 232834"/>
                    <a:gd name="connsiteX10" fmla="*/ 97367 w 568388"/>
                    <a:gd name="connsiteY10" fmla="*/ 0 h 232834"/>
                    <a:gd name="connsiteX11" fmla="*/ 97367 w 568388"/>
                    <a:gd name="connsiteY11" fmla="*/ 0 h 232834"/>
                    <a:gd name="connsiteX12" fmla="*/ 381000 w 568388"/>
                    <a:gd name="connsiteY12" fmla="*/ 4234 h 232834"/>
                    <a:gd name="connsiteX13" fmla="*/ 381000 w 568388"/>
                    <a:gd name="connsiteY13" fmla="*/ 4234 h 232834"/>
                    <a:gd name="connsiteX14" fmla="*/ 410634 w 568388"/>
                    <a:gd name="connsiteY14" fmla="*/ 25400 h 232834"/>
                    <a:gd name="connsiteX15" fmla="*/ 436034 w 568388"/>
                    <a:gd name="connsiteY15" fmla="*/ 38100 h 232834"/>
                    <a:gd name="connsiteX16" fmla="*/ 448734 w 568388"/>
                    <a:gd name="connsiteY16" fmla="*/ 50800 h 232834"/>
                    <a:gd name="connsiteX17" fmla="*/ 474134 w 568388"/>
                    <a:gd name="connsiteY17" fmla="*/ 67734 h 232834"/>
                    <a:gd name="connsiteX18" fmla="*/ 486834 w 568388"/>
                    <a:gd name="connsiteY18" fmla="*/ 76200 h 232834"/>
                    <a:gd name="connsiteX19" fmla="*/ 495300 w 568388"/>
                    <a:gd name="connsiteY19" fmla="*/ 118534 h 232834"/>
                    <a:gd name="connsiteX20" fmla="*/ 499534 w 568388"/>
                    <a:gd name="connsiteY20" fmla="*/ 131234 h 232834"/>
                    <a:gd name="connsiteX21" fmla="*/ 512234 w 568388"/>
                    <a:gd name="connsiteY21" fmla="*/ 139700 h 232834"/>
                    <a:gd name="connsiteX22" fmla="*/ 533400 w 568388"/>
                    <a:gd name="connsiteY22" fmla="*/ 169334 h 232834"/>
                    <a:gd name="connsiteX23" fmla="*/ 541867 w 568388"/>
                    <a:gd name="connsiteY23" fmla="*/ 194734 h 232834"/>
                    <a:gd name="connsiteX24" fmla="*/ 554567 w 568388"/>
                    <a:gd name="connsiteY24" fmla="*/ 207434 h 232834"/>
                    <a:gd name="connsiteX25" fmla="*/ 567267 w 568388"/>
                    <a:gd name="connsiteY25" fmla="*/ 215900 h 232834"/>
                    <a:gd name="connsiteX26" fmla="*/ 567267 w 568388"/>
                    <a:gd name="connsiteY26" fmla="*/ 232834 h 232834"/>
                    <a:gd name="connsiteX27" fmla="*/ 567267 w 568388"/>
                    <a:gd name="connsiteY27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2936 w 610157"/>
                    <a:gd name="connsiteY3" fmla="*/ 84667 h 232834"/>
                    <a:gd name="connsiteX4" fmla="*/ 67169 w 610157"/>
                    <a:gd name="connsiteY4" fmla="*/ 71967 h 232834"/>
                    <a:gd name="connsiteX5" fmla="*/ 84103 w 610157"/>
                    <a:gd name="connsiteY5" fmla="*/ 46567 h 232834"/>
                    <a:gd name="connsiteX6" fmla="*/ 92569 w 610157"/>
                    <a:gd name="connsiteY6" fmla="*/ 33867 h 232834"/>
                    <a:gd name="connsiteX7" fmla="*/ 105269 w 610157"/>
                    <a:gd name="connsiteY7" fmla="*/ 29634 h 232834"/>
                    <a:gd name="connsiteX8" fmla="*/ 109503 w 610157"/>
                    <a:gd name="connsiteY8" fmla="*/ 16934 h 232834"/>
                    <a:gd name="connsiteX9" fmla="*/ 134903 w 610157"/>
                    <a:gd name="connsiteY9" fmla="*/ 8467 h 232834"/>
                    <a:gd name="connsiteX10" fmla="*/ 139136 w 610157"/>
                    <a:gd name="connsiteY10" fmla="*/ 0 h 232834"/>
                    <a:gd name="connsiteX11" fmla="*/ 139136 w 610157"/>
                    <a:gd name="connsiteY11" fmla="*/ 0 h 232834"/>
                    <a:gd name="connsiteX12" fmla="*/ 422769 w 610157"/>
                    <a:gd name="connsiteY12" fmla="*/ 4234 h 232834"/>
                    <a:gd name="connsiteX13" fmla="*/ 422769 w 610157"/>
                    <a:gd name="connsiteY13" fmla="*/ 4234 h 232834"/>
                    <a:gd name="connsiteX14" fmla="*/ 452403 w 610157"/>
                    <a:gd name="connsiteY14" fmla="*/ 25400 h 232834"/>
                    <a:gd name="connsiteX15" fmla="*/ 477803 w 610157"/>
                    <a:gd name="connsiteY15" fmla="*/ 38100 h 232834"/>
                    <a:gd name="connsiteX16" fmla="*/ 490503 w 610157"/>
                    <a:gd name="connsiteY16" fmla="*/ 50800 h 232834"/>
                    <a:gd name="connsiteX17" fmla="*/ 515903 w 610157"/>
                    <a:gd name="connsiteY17" fmla="*/ 67734 h 232834"/>
                    <a:gd name="connsiteX18" fmla="*/ 528603 w 610157"/>
                    <a:gd name="connsiteY18" fmla="*/ 76200 h 232834"/>
                    <a:gd name="connsiteX19" fmla="*/ 537069 w 610157"/>
                    <a:gd name="connsiteY19" fmla="*/ 118534 h 232834"/>
                    <a:gd name="connsiteX20" fmla="*/ 541303 w 610157"/>
                    <a:gd name="connsiteY20" fmla="*/ 131234 h 232834"/>
                    <a:gd name="connsiteX21" fmla="*/ 554003 w 610157"/>
                    <a:gd name="connsiteY21" fmla="*/ 139700 h 232834"/>
                    <a:gd name="connsiteX22" fmla="*/ 575169 w 610157"/>
                    <a:gd name="connsiteY22" fmla="*/ 169334 h 232834"/>
                    <a:gd name="connsiteX23" fmla="*/ 583636 w 610157"/>
                    <a:gd name="connsiteY23" fmla="*/ 194734 h 232834"/>
                    <a:gd name="connsiteX24" fmla="*/ 596336 w 610157"/>
                    <a:gd name="connsiteY24" fmla="*/ 207434 h 232834"/>
                    <a:gd name="connsiteX25" fmla="*/ 609036 w 610157"/>
                    <a:gd name="connsiteY25" fmla="*/ 215900 h 232834"/>
                    <a:gd name="connsiteX26" fmla="*/ 609036 w 610157"/>
                    <a:gd name="connsiteY26" fmla="*/ 232834 h 232834"/>
                    <a:gd name="connsiteX27" fmla="*/ 609036 w 610157"/>
                    <a:gd name="connsiteY27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2936 w 610157"/>
                    <a:gd name="connsiteY3" fmla="*/ 84667 h 232834"/>
                    <a:gd name="connsiteX4" fmla="*/ 67169 w 610157"/>
                    <a:gd name="connsiteY4" fmla="*/ 71967 h 232834"/>
                    <a:gd name="connsiteX5" fmla="*/ 84103 w 610157"/>
                    <a:gd name="connsiteY5" fmla="*/ 46567 h 232834"/>
                    <a:gd name="connsiteX6" fmla="*/ 92569 w 610157"/>
                    <a:gd name="connsiteY6" fmla="*/ 33867 h 232834"/>
                    <a:gd name="connsiteX7" fmla="*/ 109503 w 610157"/>
                    <a:gd name="connsiteY7" fmla="*/ 16934 h 232834"/>
                    <a:gd name="connsiteX8" fmla="*/ 134903 w 610157"/>
                    <a:gd name="connsiteY8" fmla="*/ 8467 h 232834"/>
                    <a:gd name="connsiteX9" fmla="*/ 139136 w 610157"/>
                    <a:gd name="connsiteY9" fmla="*/ 0 h 232834"/>
                    <a:gd name="connsiteX10" fmla="*/ 139136 w 610157"/>
                    <a:gd name="connsiteY10" fmla="*/ 0 h 232834"/>
                    <a:gd name="connsiteX11" fmla="*/ 422769 w 610157"/>
                    <a:gd name="connsiteY11" fmla="*/ 4234 h 232834"/>
                    <a:gd name="connsiteX12" fmla="*/ 422769 w 610157"/>
                    <a:gd name="connsiteY12" fmla="*/ 4234 h 232834"/>
                    <a:gd name="connsiteX13" fmla="*/ 452403 w 610157"/>
                    <a:gd name="connsiteY13" fmla="*/ 25400 h 232834"/>
                    <a:gd name="connsiteX14" fmla="*/ 477803 w 610157"/>
                    <a:gd name="connsiteY14" fmla="*/ 38100 h 232834"/>
                    <a:gd name="connsiteX15" fmla="*/ 490503 w 610157"/>
                    <a:gd name="connsiteY15" fmla="*/ 50800 h 232834"/>
                    <a:gd name="connsiteX16" fmla="*/ 515903 w 610157"/>
                    <a:gd name="connsiteY16" fmla="*/ 67734 h 232834"/>
                    <a:gd name="connsiteX17" fmla="*/ 528603 w 610157"/>
                    <a:gd name="connsiteY17" fmla="*/ 76200 h 232834"/>
                    <a:gd name="connsiteX18" fmla="*/ 537069 w 610157"/>
                    <a:gd name="connsiteY18" fmla="*/ 118534 h 232834"/>
                    <a:gd name="connsiteX19" fmla="*/ 541303 w 610157"/>
                    <a:gd name="connsiteY19" fmla="*/ 131234 h 232834"/>
                    <a:gd name="connsiteX20" fmla="*/ 554003 w 610157"/>
                    <a:gd name="connsiteY20" fmla="*/ 139700 h 232834"/>
                    <a:gd name="connsiteX21" fmla="*/ 575169 w 610157"/>
                    <a:gd name="connsiteY21" fmla="*/ 169334 h 232834"/>
                    <a:gd name="connsiteX22" fmla="*/ 583636 w 610157"/>
                    <a:gd name="connsiteY22" fmla="*/ 194734 h 232834"/>
                    <a:gd name="connsiteX23" fmla="*/ 596336 w 610157"/>
                    <a:gd name="connsiteY23" fmla="*/ 207434 h 232834"/>
                    <a:gd name="connsiteX24" fmla="*/ 609036 w 610157"/>
                    <a:gd name="connsiteY24" fmla="*/ 215900 h 232834"/>
                    <a:gd name="connsiteX25" fmla="*/ 609036 w 610157"/>
                    <a:gd name="connsiteY25" fmla="*/ 232834 h 232834"/>
                    <a:gd name="connsiteX26" fmla="*/ 609036 w 610157"/>
                    <a:gd name="connsiteY26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2936 w 610157"/>
                    <a:gd name="connsiteY3" fmla="*/ 84667 h 232834"/>
                    <a:gd name="connsiteX4" fmla="*/ 67169 w 610157"/>
                    <a:gd name="connsiteY4" fmla="*/ 71967 h 232834"/>
                    <a:gd name="connsiteX5" fmla="*/ 84103 w 610157"/>
                    <a:gd name="connsiteY5" fmla="*/ 46567 h 232834"/>
                    <a:gd name="connsiteX6" fmla="*/ 92569 w 610157"/>
                    <a:gd name="connsiteY6" fmla="*/ 33867 h 232834"/>
                    <a:gd name="connsiteX7" fmla="*/ 109503 w 610157"/>
                    <a:gd name="connsiteY7" fmla="*/ 16934 h 232834"/>
                    <a:gd name="connsiteX8" fmla="*/ 139136 w 610157"/>
                    <a:gd name="connsiteY8" fmla="*/ 0 h 232834"/>
                    <a:gd name="connsiteX9" fmla="*/ 139136 w 610157"/>
                    <a:gd name="connsiteY9" fmla="*/ 0 h 232834"/>
                    <a:gd name="connsiteX10" fmla="*/ 422769 w 610157"/>
                    <a:gd name="connsiteY10" fmla="*/ 4234 h 232834"/>
                    <a:gd name="connsiteX11" fmla="*/ 422769 w 610157"/>
                    <a:gd name="connsiteY11" fmla="*/ 4234 h 232834"/>
                    <a:gd name="connsiteX12" fmla="*/ 452403 w 610157"/>
                    <a:gd name="connsiteY12" fmla="*/ 25400 h 232834"/>
                    <a:gd name="connsiteX13" fmla="*/ 477803 w 610157"/>
                    <a:gd name="connsiteY13" fmla="*/ 38100 h 232834"/>
                    <a:gd name="connsiteX14" fmla="*/ 490503 w 610157"/>
                    <a:gd name="connsiteY14" fmla="*/ 50800 h 232834"/>
                    <a:gd name="connsiteX15" fmla="*/ 515903 w 610157"/>
                    <a:gd name="connsiteY15" fmla="*/ 67734 h 232834"/>
                    <a:gd name="connsiteX16" fmla="*/ 528603 w 610157"/>
                    <a:gd name="connsiteY16" fmla="*/ 76200 h 232834"/>
                    <a:gd name="connsiteX17" fmla="*/ 537069 w 610157"/>
                    <a:gd name="connsiteY17" fmla="*/ 118534 h 232834"/>
                    <a:gd name="connsiteX18" fmla="*/ 541303 w 610157"/>
                    <a:gd name="connsiteY18" fmla="*/ 131234 h 232834"/>
                    <a:gd name="connsiteX19" fmla="*/ 554003 w 610157"/>
                    <a:gd name="connsiteY19" fmla="*/ 139700 h 232834"/>
                    <a:gd name="connsiteX20" fmla="*/ 575169 w 610157"/>
                    <a:gd name="connsiteY20" fmla="*/ 169334 h 232834"/>
                    <a:gd name="connsiteX21" fmla="*/ 583636 w 610157"/>
                    <a:gd name="connsiteY21" fmla="*/ 194734 h 232834"/>
                    <a:gd name="connsiteX22" fmla="*/ 596336 w 610157"/>
                    <a:gd name="connsiteY22" fmla="*/ 207434 h 232834"/>
                    <a:gd name="connsiteX23" fmla="*/ 609036 w 610157"/>
                    <a:gd name="connsiteY23" fmla="*/ 215900 h 232834"/>
                    <a:gd name="connsiteX24" fmla="*/ 609036 w 610157"/>
                    <a:gd name="connsiteY24" fmla="*/ 232834 h 232834"/>
                    <a:gd name="connsiteX25" fmla="*/ 609036 w 610157"/>
                    <a:gd name="connsiteY25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2403 w 610157"/>
                    <a:gd name="connsiteY11" fmla="*/ 2540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15903 w 610157"/>
                    <a:gd name="connsiteY14" fmla="*/ 67734 h 232834"/>
                    <a:gd name="connsiteX15" fmla="*/ 528603 w 610157"/>
                    <a:gd name="connsiteY15" fmla="*/ 76200 h 232834"/>
                    <a:gd name="connsiteX16" fmla="*/ 537069 w 610157"/>
                    <a:gd name="connsiteY16" fmla="*/ 118534 h 232834"/>
                    <a:gd name="connsiteX17" fmla="*/ 541303 w 610157"/>
                    <a:gd name="connsiteY17" fmla="*/ 131234 h 232834"/>
                    <a:gd name="connsiteX18" fmla="*/ 554003 w 610157"/>
                    <a:gd name="connsiteY18" fmla="*/ 139700 h 232834"/>
                    <a:gd name="connsiteX19" fmla="*/ 575169 w 610157"/>
                    <a:gd name="connsiteY19" fmla="*/ 169334 h 232834"/>
                    <a:gd name="connsiteX20" fmla="*/ 583636 w 610157"/>
                    <a:gd name="connsiteY20" fmla="*/ 194734 h 232834"/>
                    <a:gd name="connsiteX21" fmla="*/ 596336 w 610157"/>
                    <a:gd name="connsiteY21" fmla="*/ 207434 h 232834"/>
                    <a:gd name="connsiteX22" fmla="*/ 609036 w 610157"/>
                    <a:gd name="connsiteY22" fmla="*/ 215900 h 232834"/>
                    <a:gd name="connsiteX23" fmla="*/ 609036 w 610157"/>
                    <a:gd name="connsiteY23" fmla="*/ 232834 h 232834"/>
                    <a:gd name="connsiteX24" fmla="*/ 609036 w 610157"/>
                    <a:gd name="connsiteY24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2403 w 610157"/>
                    <a:gd name="connsiteY11" fmla="*/ 2540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15903 w 610157"/>
                    <a:gd name="connsiteY14" fmla="*/ 67734 h 232834"/>
                    <a:gd name="connsiteX15" fmla="*/ 537069 w 610157"/>
                    <a:gd name="connsiteY15" fmla="*/ 118534 h 232834"/>
                    <a:gd name="connsiteX16" fmla="*/ 541303 w 610157"/>
                    <a:gd name="connsiteY16" fmla="*/ 131234 h 232834"/>
                    <a:gd name="connsiteX17" fmla="*/ 554003 w 610157"/>
                    <a:gd name="connsiteY17" fmla="*/ 139700 h 232834"/>
                    <a:gd name="connsiteX18" fmla="*/ 575169 w 610157"/>
                    <a:gd name="connsiteY18" fmla="*/ 169334 h 232834"/>
                    <a:gd name="connsiteX19" fmla="*/ 583636 w 610157"/>
                    <a:gd name="connsiteY19" fmla="*/ 194734 h 232834"/>
                    <a:gd name="connsiteX20" fmla="*/ 596336 w 610157"/>
                    <a:gd name="connsiteY20" fmla="*/ 207434 h 232834"/>
                    <a:gd name="connsiteX21" fmla="*/ 609036 w 610157"/>
                    <a:gd name="connsiteY21" fmla="*/ 215900 h 232834"/>
                    <a:gd name="connsiteX22" fmla="*/ 609036 w 610157"/>
                    <a:gd name="connsiteY22" fmla="*/ 232834 h 232834"/>
                    <a:gd name="connsiteX23" fmla="*/ 609036 w 610157"/>
                    <a:gd name="connsiteY23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2403 w 610157"/>
                    <a:gd name="connsiteY11" fmla="*/ 2540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37069 w 610157"/>
                    <a:gd name="connsiteY14" fmla="*/ 118534 h 232834"/>
                    <a:gd name="connsiteX15" fmla="*/ 541303 w 610157"/>
                    <a:gd name="connsiteY15" fmla="*/ 131234 h 232834"/>
                    <a:gd name="connsiteX16" fmla="*/ 554003 w 610157"/>
                    <a:gd name="connsiteY16" fmla="*/ 139700 h 232834"/>
                    <a:gd name="connsiteX17" fmla="*/ 575169 w 610157"/>
                    <a:gd name="connsiteY17" fmla="*/ 169334 h 232834"/>
                    <a:gd name="connsiteX18" fmla="*/ 583636 w 610157"/>
                    <a:gd name="connsiteY18" fmla="*/ 194734 h 232834"/>
                    <a:gd name="connsiteX19" fmla="*/ 596336 w 610157"/>
                    <a:gd name="connsiteY19" fmla="*/ 207434 h 232834"/>
                    <a:gd name="connsiteX20" fmla="*/ 609036 w 610157"/>
                    <a:gd name="connsiteY20" fmla="*/ 215900 h 232834"/>
                    <a:gd name="connsiteX21" fmla="*/ 609036 w 610157"/>
                    <a:gd name="connsiteY21" fmla="*/ 232834 h 232834"/>
                    <a:gd name="connsiteX22" fmla="*/ 609036 w 610157"/>
                    <a:gd name="connsiteY22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7972 w 610157"/>
                    <a:gd name="connsiteY11" fmla="*/ 1939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37069 w 610157"/>
                    <a:gd name="connsiteY14" fmla="*/ 118534 h 232834"/>
                    <a:gd name="connsiteX15" fmla="*/ 541303 w 610157"/>
                    <a:gd name="connsiteY15" fmla="*/ 131234 h 232834"/>
                    <a:gd name="connsiteX16" fmla="*/ 554003 w 610157"/>
                    <a:gd name="connsiteY16" fmla="*/ 139700 h 232834"/>
                    <a:gd name="connsiteX17" fmla="*/ 575169 w 610157"/>
                    <a:gd name="connsiteY17" fmla="*/ 169334 h 232834"/>
                    <a:gd name="connsiteX18" fmla="*/ 583636 w 610157"/>
                    <a:gd name="connsiteY18" fmla="*/ 194734 h 232834"/>
                    <a:gd name="connsiteX19" fmla="*/ 596336 w 610157"/>
                    <a:gd name="connsiteY19" fmla="*/ 207434 h 232834"/>
                    <a:gd name="connsiteX20" fmla="*/ 609036 w 610157"/>
                    <a:gd name="connsiteY20" fmla="*/ 215900 h 232834"/>
                    <a:gd name="connsiteX21" fmla="*/ 609036 w 610157"/>
                    <a:gd name="connsiteY21" fmla="*/ 232834 h 232834"/>
                    <a:gd name="connsiteX22" fmla="*/ 609036 w 610157"/>
                    <a:gd name="connsiteY22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7972 w 610157"/>
                    <a:gd name="connsiteY11" fmla="*/ 1939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37069 w 610157"/>
                    <a:gd name="connsiteY14" fmla="*/ 118534 h 232834"/>
                    <a:gd name="connsiteX15" fmla="*/ 541303 w 610157"/>
                    <a:gd name="connsiteY15" fmla="*/ 131234 h 232834"/>
                    <a:gd name="connsiteX16" fmla="*/ 554003 w 610157"/>
                    <a:gd name="connsiteY16" fmla="*/ 139700 h 232834"/>
                    <a:gd name="connsiteX17" fmla="*/ 575169 w 610157"/>
                    <a:gd name="connsiteY17" fmla="*/ 169334 h 232834"/>
                    <a:gd name="connsiteX18" fmla="*/ 596336 w 610157"/>
                    <a:gd name="connsiteY18" fmla="*/ 207434 h 232834"/>
                    <a:gd name="connsiteX19" fmla="*/ 609036 w 610157"/>
                    <a:gd name="connsiteY19" fmla="*/ 215900 h 232834"/>
                    <a:gd name="connsiteX20" fmla="*/ 609036 w 610157"/>
                    <a:gd name="connsiteY20" fmla="*/ 232834 h 232834"/>
                    <a:gd name="connsiteX21" fmla="*/ 609036 w 610157"/>
                    <a:gd name="connsiteY21" fmla="*/ 232834 h 232834"/>
                    <a:gd name="connsiteX0" fmla="*/ 41769 w 609036"/>
                    <a:gd name="connsiteY0" fmla="*/ 135467 h 232834"/>
                    <a:gd name="connsiteX1" fmla="*/ 0 w 609036"/>
                    <a:gd name="connsiteY1" fmla="*/ 227622 h 232834"/>
                    <a:gd name="connsiteX2" fmla="*/ 54469 w 609036"/>
                    <a:gd name="connsiteY2" fmla="*/ 97367 h 232834"/>
                    <a:gd name="connsiteX3" fmla="*/ 67169 w 609036"/>
                    <a:gd name="connsiteY3" fmla="*/ 71967 h 232834"/>
                    <a:gd name="connsiteX4" fmla="*/ 84103 w 609036"/>
                    <a:gd name="connsiteY4" fmla="*/ 46567 h 232834"/>
                    <a:gd name="connsiteX5" fmla="*/ 92569 w 609036"/>
                    <a:gd name="connsiteY5" fmla="*/ 33867 h 232834"/>
                    <a:gd name="connsiteX6" fmla="*/ 109503 w 609036"/>
                    <a:gd name="connsiteY6" fmla="*/ 16934 h 232834"/>
                    <a:gd name="connsiteX7" fmla="*/ 139136 w 609036"/>
                    <a:gd name="connsiteY7" fmla="*/ 0 h 232834"/>
                    <a:gd name="connsiteX8" fmla="*/ 139136 w 609036"/>
                    <a:gd name="connsiteY8" fmla="*/ 0 h 232834"/>
                    <a:gd name="connsiteX9" fmla="*/ 422769 w 609036"/>
                    <a:gd name="connsiteY9" fmla="*/ 4234 h 232834"/>
                    <a:gd name="connsiteX10" fmla="*/ 422769 w 609036"/>
                    <a:gd name="connsiteY10" fmla="*/ 4234 h 232834"/>
                    <a:gd name="connsiteX11" fmla="*/ 457972 w 609036"/>
                    <a:gd name="connsiteY11" fmla="*/ 19390 h 232834"/>
                    <a:gd name="connsiteX12" fmla="*/ 477803 w 609036"/>
                    <a:gd name="connsiteY12" fmla="*/ 38100 h 232834"/>
                    <a:gd name="connsiteX13" fmla="*/ 490503 w 609036"/>
                    <a:gd name="connsiteY13" fmla="*/ 50800 h 232834"/>
                    <a:gd name="connsiteX14" fmla="*/ 537069 w 609036"/>
                    <a:gd name="connsiteY14" fmla="*/ 118534 h 232834"/>
                    <a:gd name="connsiteX15" fmla="*/ 541303 w 609036"/>
                    <a:gd name="connsiteY15" fmla="*/ 131234 h 232834"/>
                    <a:gd name="connsiteX16" fmla="*/ 554003 w 609036"/>
                    <a:gd name="connsiteY16" fmla="*/ 139700 h 232834"/>
                    <a:gd name="connsiteX17" fmla="*/ 575169 w 609036"/>
                    <a:gd name="connsiteY17" fmla="*/ 169334 h 232834"/>
                    <a:gd name="connsiteX18" fmla="*/ 596336 w 609036"/>
                    <a:gd name="connsiteY18" fmla="*/ 207434 h 232834"/>
                    <a:gd name="connsiteX19" fmla="*/ 609036 w 609036"/>
                    <a:gd name="connsiteY19" fmla="*/ 232834 h 232834"/>
                    <a:gd name="connsiteX20" fmla="*/ 609036 w 609036"/>
                    <a:gd name="connsiteY20" fmla="*/ 232834 h 232834"/>
                    <a:gd name="connsiteX0" fmla="*/ 41769 w 609036"/>
                    <a:gd name="connsiteY0" fmla="*/ 135467 h 232834"/>
                    <a:gd name="connsiteX1" fmla="*/ 0 w 609036"/>
                    <a:gd name="connsiteY1" fmla="*/ 227622 h 232834"/>
                    <a:gd name="connsiteX2" fmla="*/ 54469 w 609036"/>
                    <a:gd name="connsiteY2" fmla="*/ 97367 h 232834"/>
                    <a:gd name="connsiteX3" fmla="*/ 67169 w 609036"/>
                    <a:gd name="connsiteY3" fmla="*/ 71967 h 232834"/>
                    <a:gd name="connsiteX4" fmla="*/ 84103 w 609036"/>
                    <a:gd name="connsiteY4" fmla="*/ 46567 h 232834"/>
                    <a:gd name="connsiteX5" fmla="*/ 92569 w 609036"/>
                    <a:gd name="connsiteY5" fmla="*/ 33867 h 232834"/>
                    <a:gd name="connsiteX6" fmla="*/ 109503 w 609036"/>
                    <a:gd name="connsiteY6" fmla="*/ 16934 h 232834"/>
                    <a:gd name="connsiteX7" fmla="*/ 139136 w 609036"/>
                    <a:gd name="connsiteY7" fmla="*/ 0 h 232834"/>
                    <a:gd name="connsiteX8" fmla="*/ 139136 w 609036"/>
                    <a:gd name="connsiteY8" fmla="*/ 0 h 232834"/>
                    <a:gd name="connsiteX9" fmla="*/ 422769 w 609036"/>
                    <a:gd name="connsiteY9" fmla="*/ 4234 h 232834"/>
                    <a:gd name="connsiteX10" fmla="*/ 422769 w 609036"/>
                    <a:gd name="connsiteY10" fmla="*/ 4234 h 232834"/>
                    <a:gd name="connsiteX11" fmla="*/ 457972 w 609036"/>
                    <a:gd name="connsiteY11" fmla="*/ 19390 h 232834"/>
                    <a:gd name="connsiteX12" fmla="*/ 477803 w 609036"/>
                    <a:gd name="connsiteY12" fmla="*/ 38100 h 232834"/>
                    <a:gd name="connsiteX13" fmla="*/ 490503 w 609036"/>
                    <a:gd name="connsiteY13" fmla="*/ 50800 h 232834"/>
                    <a:gd name="connsiteX14" fmla="*/ 537069 w 609036"/>
                    <a:gd name="connsiteY14" fmla="*/ 118534 h 232834"/>
                    <a:gd name="connsiteX15" fmla="*/ 554003 w 609036"/>
                    <a:gd name="connsiteY15" fmla="*/ 139700 h 232834"/>
                    <a:gd name="connsiteX16" fmla="*/ 575169 w 609036"/>
                    <a:gd name="connsiteY16" fmla="*/ 169334 h 232834"/>
                    <a:gd name="connsiteX17" fmla="*/ 596336 w 609036"/>
                    <a:gd name="connsiteY17" fmla="*/ 207434 h 232834"/>
                    <a:gd name="connsiteX18" fmla="*/ 609036 w 609036"/>
                    <a:gd name="connsiteY18" fmla="*/ 232834 h 232834"/>
                    <a:gd name="connsiteX19" fmla="*/ 609036 w 609036"/>
                    <a:gd name="connsiteY19" fmla="*/ 232834 h 23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09036" h="232834">
                      <a:moveTo>
                        <a:pt x="41769" y="135467"/>
                      </a:moveTo>
                      <a:lnTo>
                        <a:pt x="0" y="227622"/>
                      </a:lnTo>
                      <a:cubicBezTo>
                        <a:pt x="4233" y="214922"/>
                        <a:pt x="43274" y="123310"/>
                        <a:pt x="54469" y="97367"/>
                      </a:cubicBezTo>
                      <a:cubicBezTo>
                        <a:pt x="65664" y="71425"/>
                        <a:pt x="62230" y="80434"/>
                        <a:pt x="67169" y="71967"/>
                      </a:cubicBezTo>
                      <a:cubicBezTo>
                        <a:pt x="72108" y="63500"/>
                        <a:pt x="78458" y="55034"/>
                        <a:pt x="84103" y="46567"/>
                      </a:cubicBezTo>
                      <a:cubicBezTo>
                        <a:pt x="86925" y="42334"/>
                        <a:pt x="87742" y="35476"/>
                        <a:pt x="92569" y="33867"/>
                      </a:cubicBezTo>
                      <a:cubicBezTo>
                        <a:pt x="98214" y="28223"/>
                        <a:pt x="101742" y="22579"/>
                        <a:pt x="109503" y="16934"/>
                      </a:cubicBezTo>
                      <a:cubicBezTo>
                        <a:pt x="117264" y="11290"/>
                        <a:pt x="134197" y="2822"/>
                        <a:pt x="139136" y="0"/>
                      </a:cubicBezTo>
                      <a:lnTo>
                        <a:pt x="139136" y="0"/>
                      </a:lnTo>
                      <a:cubicBezTo>
                        <a:pt x="318318" y="5974"/>
                        <a:pt x="223779" y="4234"/>
                        <a:pt x="422769" y="4234"/>
                      </a:cubicBezTo>
                      <a:lnTo>
                        <a:pt x="422769" y="4234"/>
                      </a:lnTo>
                      <a:cubicBezTo>
                        <a:pt x="428636" y="6760"/>
                        <a:pt x="447563" y="13145"/>
                        <a:pt x="457972" y="19390"/>
                      </a:cubicBezTo>
                      <a:cubicBezTo>
                        <a:pt x="485241" y="35751"/>
                        <a:pt x="472381" y="32865"/>
                        <a:pt x="477803" y="38100"/>
                      </a:cubicBezTo>
                      <a:cubicBezTo>
                        <a:pt x="483225" y="43335"/>
                        <a:pt x="480625" y="37394"/>
                        <a:pt x="490503" y="50800"/>
                      </a:cubicBezTo>
                      <a:cubicBezTo>
                        <a:pt x="500381" y="64206"/>
                        <a:pt x="526486" y="103717"/>
                        <a:pt x="537069" y="118534"/>
                      </a:cubicBezTo>
                      <a:cubicBezTo>
                        <a:pt x="547652" y="133351"/>
                        <a:pt x="547653" y="131233"/>
                        <a:pt x="554003" y="139700"/>
                      </a:cubicBezTo>
                      <a:cubicBezTo>
                        <a:pt x="560353" y="148167"/>
                        <a:pt x="568114" y="158045"/>
                        <a:pt x="575169" y="169334"/>
                      </a:cubicBezTo>
                      <a:cubicBezTo>
                        <a:pt x="582224" y="180623"/>
                        <a:pt x="590692" y="196851"/>
                        <a:pt x="596336" y="207434"/>
                      </a:cubicBezTo>
                      <a:cubicBezTo>
                        <a:pt x="601980" y="218017"/>
                        <a:pt x="606919" y="228601"/>
                        <a:pt x="609036" y="232834"/>
                      </a:cubicBezTo>
                      <a:lnTo>
                        <a:pt x="609036" y="232834"/>
                      </a:lnTo>
                    </a:path>
                  </a:pathLst>
                </a:custGeom>
                <a:ln w="28575">
                  <a:solidFill>
                    <a:srgbClr val="1F497D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400" b="0" i="0" u="none" strike="noStrike" cap="none" normalizeH="0" baseline="0" smtClean="0">
                    <a:ln>
                      <a:noFill/>
                    </a:ln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 bwMode="auto">
              <a:xfrm>
                <a:off x="6588224" y="3284984"/>
                <a:ext cx="1656184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6588224" y="1772816"/>
                <a:ext cx="1656184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Rounded Rectangle 15"/>
            <p:cNvSpPr/>
            <p:nvPr/>
          </p:nvSpPr>
          <p:spPr>
            <a:xfrm>
              <a:off x="7670066" y="4576548"/>
              <a:ext cx="1114706" cy="267268"/>
            </a:xfrm>
            <a:prstGeom prst="roundRect">
              <a:avLst/>
            </a:prstGeom>
            <a:solidFill>
              <a:srgbClr val="FFFFFF"/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2"/>
                  </a:solidFill>
                </a:rPr>
                <a:t>D. </a:t>
              </a:r>
              <a:r>
                <a:rPr lang="en-US" sz="1400" dirty="0" err="1" smtClean="0">
                  <a:solidFill>
                    <a:schemeClr val="tx2"/>
                  </a:solidFill>
                </a:rPr>
                <a:t>Mirarchi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19200" y="838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ULO (Unidentified Lying Object)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4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439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0292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This following a 15R8 aperture scan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– no more scans!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</a:rPr>
              <a:t>oncern is that e-cloud could kick things off again</a:t>
            </a:r>
          </a:p>
        </p:txBody>
      </p:sp>
    </p:spTree>
    <p:extLst>
      <p:ext uri="{BB962C8B-B14F-4D97-AF65-F5344CB8AC3E}">
        <p14:creationId xmlns:p14="http://schemas.microsoft.com/office/powerpoint/2010/main" val="253038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" y="1143000"/>
            <a:ext cx="9144000" cy="5474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Q3/Q4 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3352800"/>
            <a:ext cx="137160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SCRUBBING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FOR 25 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1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– latest schedule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110837"/>
              </p:ext>
            </p:extLst>
          </p:nvPr>
        </p:nvGraphicFramePr>
        <p:xfrm>
          <a:off x="533400" y="1483982"/>
          <a:ext cx="8077200" cy="472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8782"/>
                <a:gridCol w="187841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Phase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Days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Initial Commissioning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57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Scrubbing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Special physics</a:t>
                      </a:r>
                      <a:r>
                        <a:rPr lang="en-US" sz="2000" baseline="0" dirty="0" smtClean="0"/>
                        <a:t> run 1 (</a:t>
                      </a:r>
                      <a:r>
                        <a:rPr lang="en-US" sz="2000" dirty="0" err="1" smtClean="0"/>
                        <a:t>LHCf</a:t>
                      </a:r>
                      <a:r>
                        <a:rPr lang="en-US" sz="2000" dirty="0" smtClean="0"/>
                        <a:t>/</a:t>
                      </a:r>
                      <a:r>
                        <a:rPr lang="en-US" sz="2000" dirty="0" err="1" smtClean="0"/>
                        <a:t>VdM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Proton physics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50 ns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7 + 21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Proton physics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25 ns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70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Special physics</a:t>
                      </a:r>
                      <a:r>
                        <a:rPr lang="en-US" sz="2000" baseline="0" dirty="0" smtClean="0"/>
                        <a:t> run 2 (</a:t>
                      </a:r>
                      <a:r>
                        <a:rPr lang="en-US" sz="2000" dirty="0" smtClean="0"/>
                        <a:t>TOTEM/</a:t>
                      </a:r>
                      <a:r>
                        <a:rPr lang="en-US" sz="2000" dirty="0" err="1" smtClean="0"/>
                        <a:t>VdM</a:t>
                      </a:r>
                      <a:r>
                        <a:rPr lang="en-US" sz="2000" dirty="0" smtClean="0"/>
                        <a:t>)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 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Machine</a:t>
                      </a:r>
                      <a:r>
                        <a:rPr lang="en-US" sz="2000" baseline="0" dirty="0" smtClean="0"/>
                        <a:t> development (MD)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Technical stops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Technical stop recovery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Ion setup/Ion</a:t>
                      </a:r>
                      <a:r>
                        <a:rPr lang="en-US" sz="2000" baseline="0" dirty="0" smtClean="0"/>
                        <a:t> run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  + 24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253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(36 weeks)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40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-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Picked up some 4 weeks delay from:</a:t>
            </a:r>
          </a:p>
          <a:p>
            <a:pPr lvl="1"/>
            <a:r>
              <a:rPr lang="en-US" dirty="0" smtClean="0"/>
              <a:t>Powering tests/quench training overrun</a:t>
            </a:r>
          </a:p>
          <a:p>
            <a:pPr lvl="1"/>
            <a:r>
              <a:rPr lang="en-US" dirty="0" smtClean="0"/>
              <a:t>Earth fault resolution</a:t>
            </a:r>
          </a:p>
          <a:p>
            <a:r>
              <a:rPr lang="en-US" dirty="0" smtClean="0"/>
              <a:t>Proton-proton physics down to 70 days</a:t>
            </a:r>
          </a:p>
          <a:p>
            <a:pPr lvl="1"/>
            <a:r>
              <a:rPr lang="en-US" dirty="0" smtClean="0"/>
              <a:t>Decrease in beta* to be reviewed after gaining some experience (although considerable progress made during commissioning)</a:t>
            </a:r>
          </a:p>
          <a:p>
            <a:r>
              <a:rPr lang="en-US" dirty="0" smtClean="0"/>
              <a:t>Ion program unaffected</a:t>
            </a:r>
          </a:p>
          <a:p>
            <a:pPr lvl="1"/>
            <a:r>
              <a:rPr lang="en-US" dirty="0" smtClean="0"/>
              <a:t>Proton-proton reference data to be scheduled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1600" y="58674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Still some commissioning/machine protection stuff to mop up coming out of technical stop and before 50 ns ramp-up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5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527724"/>
              </p:ext>
            </p:extLst>
          </p:nvPr>
        </p:nvGraphicFramePr>
        <p:xfrm>
          <a:off x="228600" y="3581400"/>
          <a:ext cx="85344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358"/>
                <a:gridCol w="778042"/>
                <a:gridCol w="685800"/>
                <a:gridCol w="990600"/>
                <a:gridCol w="882316"/>
                <a:gridCol w="1098884"/>
                <a:gridCol w="1143000"/>
                <a:gridCol w="1143000"/>
                <a:gridCol w="914400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Nc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Beta*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ppb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EmitN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Lumi</a:t>
                      </a:r>
                      <a:endParaRPr lang="en-US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[cm</a:t>
                      </a:r>
                      <a:r>
                        <a:rPr lang="en-US" sz="2000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0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Days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(</a:t>
                      </a:r>
                      <a:r>
                        <a:rPr lang="en-US" sz="2000" dirty="0" err="1" smtClean="0"/>
                        <a:t>approx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Int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lumi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Pileup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</a:t>
                      </a:r>
                      <a:r>
                        <a:rPr lang="en-US" sz="2000" baseline="0" dirty="0" smtClean="0"/>
                        <a:t> 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4.8e33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&lt;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1 fb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25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2015.1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2376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7.0</a:t>
                      </a:r>
                      <a:r>
                        <a:rPr lang="en-US" sz="2000" baseline="0" dirty="0" smtClean="0"/>
                        <a:t>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35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~5 fb</a:t>
                      </a:r>
                      <a:r>
                        <a:rPr lang="en-US" sz="2000" baseline="30000" dirty="0" smtClean="0"/>
                        <a:t>-1 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21 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2015.2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2376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1.2e11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3.1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1.2e34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30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~4 fb</a:t>
                      </a:r>
                      <a:r>
                        <a:rPr lang="en-US" sz="2000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en-US" sz="20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35</a:t>
                      </a:r>
                      <a:endParaRPr lang="en-US" sz="2000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2015: ATLAS and CMS performance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219200"/>
            <a:ext cx="861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B</a:t>
            </a:r>
            <a:r>
              <a:rPr lang="en-US" sz="2000" dirty="0" smtClean="0"/>
              <a:t>eta* = 80 cm, possible reduction later in year (count 4 days + ramp-up)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Nominal bunch population for 50 and 25 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Reasonable emittance into collisions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Assume slightly worse machine availability than in 2012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TDI limit: max colliding bunches 2376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5638800"/>
            <a:ext cx="748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Official GPD luminosity target for the year was 10 fb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-1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Now on the challenging side – let’s say 5 to 10 </a:t>
            </a:r>
            <a:r>
              <a:rPr lang="en-US" sz="2400" b="1" dirty="0">
                <a:solidFill>
                  <a:srgbClr val="FF0000"/>
                </a:solidFill>
              </a:rPr>
              <a:t>fb</a:t>
            </a:r>
            <a:r>
              <a:rPr lang="en-US" sz="2400" b="1" baseline="30000" dirty="0">
                <a:solidFill>
                  <a:srgbClr val="FF0000"/>
                </a:solidFill>
              </a:rPr>
              <a:t>-1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3200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Hubner</a:t>
            </a:r>
            <a:r>
              <a:rPr lang="en-US" dirty="0" smtClean="0"/>
              <a:t> factor = 0.15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835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</a:t>
            </a:fld>
            <a:endParaRPr lang="en-US"/>
          </a:p>
        </p:txBody>
      </p:sp>
      <p:pic>
        <p:nvPicPr>
          <p:cNvPr id="14" name="Picture 13" descr="Screen Shot 2013-05-08 at 9.43.25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8674"/>
            <a:ext cx="9144000" cy="1562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3733" y="165482"/>
            <a:ext cx="61945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Nominal LHC bunch structure</a:t>
            </a:r>
            <a:endParaRPr lang="en-US" sz="3200" dirty="0">
              <a:latin typeface="+mj-lt"/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5972467" y="2982524"/>
            <a:ext cx="304800" cy="7608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45038" y="2303479"/>
            <a:ext cx="1821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SPS batch</a:t>
            </a:r>
          </a:p>
          <a:p>
            <a:r>
              <a:rPr lang="en-US" sz="2000" dirty="0" smtClean="0"/>
              <a:t>(288 bunches)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" y="5646116"/>
            <a:ext cx="8839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10288" y="5255839"/>
            <a:ext cx="255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26.7 km 2800 bunches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091504" y="2421483"/>
            <a:ext cx="150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Abort gap</a:t>
            </a: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5638034" y="3554619"/>
            <a:ext cx="1008911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9" name="Rounded Rectangle 18"/>
          <p:cNvSpPr/>
          <p:nvPr/>
        </p:nvSpPr>
        <p:spPr>
          <a:xfrm>
            <a:off x="3487743" y="3566281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0" name="Left Brace 19"/>
          <p:cNvSpPr/>
          <p:nvPr/>
        </p:nvSpPr>
        <p:spPr>
          <a:xfrm rot="5400000">
            <a:off x="3523509" y="3096386"/>
            <a:ext cx="304800" cy="55308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59069" y="2301226"/>
            <a:ext cx="162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PS batch</a:t>
            </a:r>
          </a:p>
          <a:p>
            <a:r>
              <a:rPr lang="en-US" sz="2000" dirty="0" smtClean="0"/>
              <a:t>(72 bunches)</a:t>
            </a:r>
            <a:endParaRPr lang="en-US" sz="2000" dirty="0"/>
          </a:p>
        </p:txBody>
      </p:sp>
      <p:sp>
        <p:nvSpPr>
          <p:cNvPr id="22" name="Rounded Rectangle 21"/>
          <p:cNvSpPr/>
          <p:nvPr/>
        </p:nvSpPr>
        <p:spPr>
          <a:xfrm>
            <a:off x="8708270" y="3486672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039813" y="928688"/>
            <a:ext cx="77787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25 ns bunch spacing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~2800 bunches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Nominal bunch intensity 1.15 x 10</a:t>
            </a:r>
            <a:r>
              <a:rPr lang="en-US" sz="2400" baseline="30000" dirty="0" smtClean="0"/>
              <a:t>11</a:t>
            </a:r>
            <a:r>
              <a:rPr lang="en-US" sz="2400" dirty="0" smtClean="0"/>
              <a:t> protons per bunch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3965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940"/>
            <a:ext cx="9144000" cy="5085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by day projection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38400" y="4343400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MD &amp; 25 ns scrubbing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4419600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TS2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200" y="2133600"/>
            <a:ext cx="914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Special</a:t>
            </a:r>
          </a:p>
          <a:p>
            <a:r>
              <a:rPr lang="en-US" dirty="0" smtClean="0"/>
              <a:t>runs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2625" y="4676001"/>
            <a:ext cx="1676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Possible beta* reduction plus fast ramp-up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934200" y="28194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72000" y="48006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95600" y="49530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95400" y="63246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Including intensity ramp-ups and steadily increasing physics efficiency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172200" y="4343400"/>
            <a:ext cx="76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66800" y="4953000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50 ns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295400" y="53340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65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7" y="1402433"/>
            <a:ext cx="8624456" cy="531266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410059" y="1634174"/>
            <a:ext cx="1838294" cy="133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410060" y="1634174"/>
            <a:ext cx="1838294" cy="133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Multiply 10"/>
          <p:cNvSpPr/>
          <p:nvPr/>
        </p:nvSpPr>
        <p:spPr>
          <a:xfrm>
            <a:off x="7259143" y="2846887"/>
            <a:ext cx="150917" cy="159793"/>
          </a:xfrm>
          <a:prstGeom prst="mathMultiply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Multiply 12"/>
          <p:cNvSpPr/>
          <p:nvPr/>
        </p:nvSpPr>
        <p:spPr>
          <a:xfrm>
            <a:off x="6803700" y="3005900"/>
            <a:ext cx="150917" cy="159793"/>
          </a:xfrm>
          <a:prstGeom prst="mathMultiply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9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>
            <a:off x="6811357" y="2787423"/>
            <a:ext cx="447786" cy="1818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255700">
            <a:off x="6417341" y="2452150"/>
            <a:ext cx="99386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50 ns </a:t>
            </a:r>
          </a:p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Scrubbing</a:t>
            </a:r>
            <a:endParaRPr lang="en-US" sz="1200" b="1" dirty="0">
              <a:solidFill>
                <a:srgbClr val="00B05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616064" y="2178208"/>
            <a:ext cx="1236236" cy="730151"/>
            <a:chOff x="7616064" y="2307748"/>
            <a:chExt cx="1236236" cy="730151"/>
          </a:xfrm>
        </p:grpSpPr>
        <p:sp>
          <p:nvSpPr>
            <p:cNvPr id="36" name="Rectangle 35"/>
            <p:cNvSpPr/>
            <p:nvPr/>
          </p:nvSpPr>
          <p:spPr>
            <a:xfrm>
              <a:off x="7616064" y="2391568"/>
              <a:ext cx="1236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50 ns beam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~1400 bunches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1.7 x 10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p/b</a:t>
              </a:r>
              <a:endParaRPr lang="en-US" sz="12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7815082" y="2307748"/>
              <a:ext cx="8382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7"/>
          <p:cNvSpPr txBox="1"/>
          <p:nvPr/>
        </p:nvSpPr>
        <p:spPr>
          <a:xfrm>
            <a:off x="776335" y="0"/>
            <a:ext cx="8139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1F497D"/>
                </a:solidFill>
              </a:rPr>
              <a:t>Scrubbing: Goal and strategy</a:t>
            </a:r>
            <a:endParaRPr lang="en-US" sz="2400" b="1" dirty="0">
              <a:solidFill>
                <a:srgbClr val="1F497D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43000" y="510352"/>
            <a:ext cx="791286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Goal: 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accumulate e</a:t>
            </a:r>
            <a:r>
              <a:rPr lang="en-US" sz="1400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-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 dose on the beam chambers to mitigate e-cloud effects with 50 ns and 25 ns beams </a:t>
            </a:r>
          </a:p>
          <a:p>
            <a:pPr marL="0" lvl="1"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Strategy: 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gradually increase the e</a:t>
            </a:r>
            <a:r>
              <a:rPr lang="en-US" sz="1400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-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 flux (50 ns 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25 ns  doublets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) while keeping under control vacuum, heat loads and beam degradation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19800" y="6550223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Giovanni </a:t>
            </a:r>
            <a:r>
              <a:rPr lang="en-US" sz="1400" dirty="0" err="1" smtClean="0"/>
              <a:t>Iadarola</a:t>
            </a:r>
            <a:r>
              <a:rPr lang="en-US" sz="1400" dirty="0" smtClean="0"/>
              <a:t> and Giovanni </a:t>
            </a:r>
            <a:r>
              <a:rPr lang="en-US" sz="1400" dirty="0" err="1" smtClean="0"/>
              <a:t>Rumolo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6386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7" y="1402433"/>
            <a:ext cx="8624456" cy="53126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10059" y="1634174"/>
            <a:ext cx="1838294" cy="133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Multiply 10"/>
          <p:cNvSpPr/>
          <p:nvPr/>
        </p:nvSpPr>
        <p:spPr>
          <a:xfrm>
            <a:off x="7259143" y="2846887"/>
            <a:ext cx="150917" cy="159793"/>
          </a:xfrm>
          <a:prstGeom prst="mathMultiply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Multiply 12"/>
          <p:cNvSpPr/>
          <p:nvPr/>
        </p:nvSpPr>
        <p:spPr>
          <a:xfrm>
            <a:off x="6803699" y="3005900"/>
            <a:ext cx="150917" cy="159793"/>
          </a:xfrm>
          <a:prstGeom prst="mathMultiply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Multiply 13"/>
          <p:cNvSpPr/>
          <p:nvPr/>
        </p:nvSpPr>
        <p:spPr>
          <a:xfrm>
            <a:off x="6811357" y="2224108"/>
            <a:ext cx="150917" cy="159793"/>
          </a:xfrm>
          <a:prstGeom prst="mathMultiply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Multiply 14"/>
          <p:cNvSpPr/>
          <p:nvPr/>
        </p:nvSpPr>
        <p:spPr>
          <a:xfrm>
            <a:off x="4459451" y="2482247"/>
            <a:ext cx="150917" cy="159793"/>
          </a:xfrm>
          <a:prstGeom prst="mathMultiply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Multiply 15"/>
          <p:cNvSpPr/>
          <p:nvPr/>
        </p:nvSpPr>
        <p:spPr>
          <a:xfrm>
            <a:off x="4451805" y="5340611"/>
            <a:ext cx="150917" cy="159793"/>
          </a:xfrm>
          <a:prstGeom prst="mathMultiply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9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>
            <a:off x="6811357" y="2787423"/>
            <a:ext cx="447786" cy="1818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255700">
            <a:off x="6417341" y="2452150"/>
            <a:ext cx="99386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50 ns </a:t>
            </a:r>
          </a:p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Scrubbing</a:t>
            </a:r>
            <a:endParaRPr lang="en-US" sz="1200" b="1" dirty="0">
              <a:solidFill>
                <a:srgbClr val="00B05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545160" y="2404727"/>
            <a:ext cx="2333998" cy="30355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1170694">
            <a:off x="4913261" y="2569781"/>
            <a:ext cx="168905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25 ns Scrubbing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30006" y="5442542"/>
            <a:ext cx="150422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Sufficient mitigation</a:t>
            </a:r>
          </a:p>
          <a:p>
            <a:pPr algn="ctr"/>
            <a:r>
              <a:rPr lang="en-US" sz="1200" b="1" dirty="0">
                <a:solidFill>
                  <a:srgbClr val="00B050"/>
                </a:solidFill>
              </a:rPr>
              <a:t>f</a:t>
            </a:r>
            <a:r>
              <a:rPr lang="en-US" sz="1200" b="1" dirty="0" smtClean="0">
                <a:solidFill>
                  <a:srgbClr val="00B050"/>
                </a:solidFill>
              </a:rPr>
              <a:t>or 50 </a:t>
            </a:r>
            <a:r>
              <a:rPr lang="en-US" sz="1200" b="1" dirty="0">
                <a:solidFill>
                  <a:srgbClr val="00B050"/>
                </a:solidFill>
              </a:rPr>
              <a:t>ns </a:t>
            </a:r>
            <a:r>
              <a:rPr lang="en-US" sz="1200" b="1" dirty="0" smtClean="0">
                <a:solidFill>
                  <a:srgbClr val="00B050"/>
                </a:solidFill>
              </a:rPr>
              <a:t>physics</a:t>
            </a:r>
            <a:endParaRPr lang="en-US" sz="1200" b="1" dirty="0">
              <a:solidFill>
                <a:srgbClr val="00B05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602964" y="3539341"/>
            <a:ext cx="1236236" cy="730151"/>
            <a:chOff x="7602964" y="3425041"/>
            <a:chExt cx="1236236" cy="730151"/>
          </a:xfrm>
        </p:grpSpPr>
        <p:sp>
          <p:nvSpPr>
            <p:cNvPr id="33" name="Rectangle 32"/>
            <p:cNvSpPr/>
            <p:nvPr/>
          </p:nvSpPr>
          <p:spPr>
            <a:xfrm>
              <a:off x="7602964" y="3508861"/>
              <a:ext cx="1236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 ns beam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~2800 bunches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1.15 x 10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p/b</a:t>
              </a:r>
              <a:endParaRPr lang="en-US" sz="12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7801982" y="3425041"/>
              <a:ext cx="8382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616064" y="2178208"/>
            <a:ext cx="1236236" cy="730151"/>
            <a:chOff x="7616064" y="2307748"/>
            <a:chExt cx="1236236" cy="730151"/>
          </a:xfrm>
        </p:grpSpPr>
        <p:sp>
          <p:nvSpPr>
            <p:cNvPr id="36" name="Rectangle 35"/>
            <p:cNvSpPr/>
            <p:nvPr/>
          </p:nvSpPr>
          <p:spPr>
            <a:xfrm>
              <a:off x="7616064" y="2391568"/>
              <a:ext cx="1236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50 ns beam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~1400 bunches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1.7 x 10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p/b</a:t>
              </a:r>
              <a:endParaRPr lang="en-US" sz="12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7815082" y="2307748"/>
              <a:ext cx="8382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7"/>
          <p:cNvSpPr txBox="1"/>
          <p:nvPr/>
        </p:nvSpPr>
        <p:spPr>
          <a:xfrm>
            <a:off x="776335" y="0"/>
            <a:ext cx="8139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1F497D"/>
                </a:solidFill>
              </a:rPr>
              <a:t>Scrubbing: Goal </a:t>
            </a:r>
            <a:r>
              <a:rPr lang="en-US" sz="2400" b="1" dirty="0" smtClean="0">
                <a:solidFill>
                  <a:srgbClr val="1F497D"/>
                </a:solidFill>
              </a:rPr>
              <a:t>and strategy</a:t>
            </a:r>
            <a:endParaRPr lang="en-US" sz="2400" b="1" dirty="0">
              <a:solidFill>
                <a:srgbClr val="1F497D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43000" y="510352"/>
            <a:ext cx="791286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Goal: 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accumulate e</a:t>
            </a:r>
            <a:r>
              <a:rPr lang="en-US" sz="1400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-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 dose on the beam chambers to mitigate e-cloud effects with 50 ns and 25 ns beams </a:t>
            </a:r>
          </a:p>
          <a:p>
            <a:pPr marL="0" lvl="1"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Strategy: 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gradually increase the e</a:t>
            </a:r>
            <a:r>
              <a:rPr lang="en-US" sz="1400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-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 flux (50 ns 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25 ns  doublets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) while keeping under control vacuum, heat loads and beam degradation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9800" y="6550223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Giovanni </a:t>
            </a:r>
            <a:r>
              <a:rPr lang="en-US" sz="1400" dirty="0" err="1" smtClean="0"/>
              <a:t>Iadarola</a:t>
            </a:r>
            <a:r>
              <a:rPr lang="en-US" sz="1400" dirty="0" smtClean="0"/>
              <a:t> and Giovanni </a:t>
            </a:r>
            <a:r>
              <a:rPr lang="en-US" sz="1400" dirty="0" err="1" smtClean="0"/>
              <a:t>Rumolo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733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7" grpId="0"/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7" y="1402433"/>
            <a:ext cx="8624456" cy="53126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10059" y="1634174"/>
            <a:ext cx="1838294" cy="133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Multiply 10"/>
          <p:cNvSpPr/>
          <p:nvPr/>
        </p:nvSpPr>
        <p:spPr>
          <a:xfrm>
            <a:off x="7259143" y="2846887"/>
            <a:ext cx="150917" cy="159793"/>
          </a:xfrm>
          <a:prstGeom prst="mathMultiply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Multiply 12"/>
          <p:cNvSpPr/>
          <p:nvPr/>
        </p:nvSpPr>
        <p:spPr>
          <a:xfrm>
            <a:off x="6803699" y="3005900"/>
            <a:ext cx="150917" cy="159793"/>
          </a:xfrm>
          <a:prstGeom prst="mathMultiply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Multiply 13"/>
          <p:cNvSpPr/>
          <p:nvPr/>
        </p:nvSpPr>
        <p:spPr>
          <a:xfrm>
            <a:off x="6811357" y="2224108"/>
            <a:ext cx="150917" cy="159793"/>
          </a:xfrm>
          <a:prstGeom prst="mathMultiply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Multiply 14"/>
          <p:cNvSpPr/>
          <p:nvPr/>
        </p:nvSpPr>
        <p:spPr>
          <a:xfrm>
            <a:off x="4109657" y="2548583"/>
            <a:ext cx="150917" cy="159793"/>
          </a:xfrm>
          <a:prstGeom prst="mathMultiply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9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>
            <a:off x="6811357" y="2787423"/>
            <a:ext cx="447786" cy="1818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255700">
            <a:off x="6417341" y="2452150"/>
            <a:ext cx="99386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50 ns </a:t>
            </a:r>
          </a:p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Scrubbing</a:t>
            </a:r>
            <a:endParaRPr lang="en-US" sz="1200" b="1" dirty="0">
              <a:solidFill>
                <a:srgbClr val="00B05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223927" y="2404727"/>
            <a:ext cx="2655230" cy="34533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1105646">
            <a:off x="4854220" y="2611562"/>
            <a:ext cx="168905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25 ns Scrubbing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30006" y="5442542"/>
            <a:ext cx="150422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Sufficient mitigation</a:t>
            </a:r>
          </a:p>
          <a:p>
            <a:pPr algn="ctr"/>
            <a:r>
              <a:rPr lang="en-US" sz="1200" b="1" dirty="0">
                <a:solidFill>
                  <a:srgbClr val="00B050"/>
                </a:solidFill>
              </a:rPr>
              <a:t>f</a:t>
            </a:r>
            <a:r>
              <a:rPr lang="en-US" sz="1200" b="1" dirty="0" smtClean="0">
                <a:solidFill>
                  <a:srgbClr val="00B050"/>
                </a:solidFill>
              </a:rPr>
              <a:t>or 50 </a:t>
            </a:r>
            <a:r>
              <a:rPr lang="en-US" sz="1200" b="1" dirty="0">
                <a:solidFill>
                  <a:srgbClr val="00B050"/>
                </a:solidFill>
              </a:rPr>
              <a:t>ns </a:t>
            </a:r>
            <a:r>
              <a:rPr lang="en-US" sz="1200" b="1" dirty="0" smtClean="0">
                <a:solidFill>
                  <a:srgbClr val="00B050"/>
                </a:solidFill>
              </a:rPr>
              <a:t>physics</a:t>
            </a:r>
            <a:endParaRPr lang="en-US" sz="1200" b="1" dirty="0">
              <a:solidFill>
                <a:srgbClr val="00B05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602964" y="3539341"/>
            <a:ext cx="1236236" cy="730151"/>
            <a:chOff x="7602964" y="3425041"/>
            <a:chExt cx="1236236" cy="730151"/>
          </a:xfrm>
        </p:grpSpPr>
        <p:sp>
          <p:nvSpPr>
            <p:cNvPr id="33" name="Rectangle 32"/>
            <p:cNvSpPr/>
            <p:nvPr/>
          </p:nvSpPr>
          <p:spPr>
            <a:xfrm>
              <a:off x="7602964" y="3508861"/>
              <a:ext cx="1236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 ns beam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~2800 bunches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1.15 x 10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p/b</a:t>
              </a:r>
              <a:endParaRPr lang="en-US" sz="12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7801982" y="3425041"/>
              <a:ext cx="8382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616064" y="2178208"/>
            <a:ext cx="1236236" cy="730151"/>
            <a:chOff x="7616064" y="2307748"/>
            <a:chExt cx="1236236" cy="730151"/>
          </a:xfrm>
        </p:grpSpPr>
        <p:sp>
          <p:nvSpPr>
            <p:cNvPr id="36" name="Rectangle 35"/>
            <p:cNvSpPr/>
            <p:nvPr/>
          </p:nvSpPr>
          <p:spPr>
            <a:xfrm>
              <a:off x="7616064" y="2391568"/>
              <a:ext cx="1236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50 ns beam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~1400 bunches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1.7 x 10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p/b</a:t>
              </a:r>
              <a:endParaRPr lang="en-US" sz="12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7815082" y="2307748"/>
              <a:ext cx="8382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Multiply 28"/>
          <p:cNvSpPr/>
          <p:nvPr/>
        </p:nvSpPr>
        <p:spPr>
          <a:xfrm>
            <a:off x="4451805" y="5340611"/>
            <a:ext cx="150917" cy="159793"/>
          </a:xfrm>
          <a:prstGeom prst="mathMultiply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7"/>
          <p:cNvSpPr txBox="1"/>
          <p:nvPr/>
        </p:nvSpPr>
        <p:spPr>
          <a:xfrm>
            <a:off x="776335" y="0"/>
            <a:ext cx="8139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1F497D"/>
                </a:solidFill>
              </a:rPr>
              <a:t>Scrubbing: Goal </a:t>
            </a:r>
            <a:r>
              <a:rPr lang="en-US" sz="2400" b="1" dirty="0" smtClean="0">
                <a:solidFill>
                  <a:srgbClr val="1F497D"/>
                </a:solidFill>
              </a:rPr>
              <a:t>and strategy</a:t>
            </a:r>
            <a:endParaRPr lang="en-US" sz="2400" b="1" dirty="0">
              <a:solidFill>
                <a:srgbClr val="1F497D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43000" y="510352"/>
            <a:ext cx="791286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Goal: 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accumulate e</a:t>
            </a:r>
            <a:r>
              <a:rPr lang="en-US" sz="1400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-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 dose on the beam chambers to mitigate e-cloud effects with 50 ns and 25 ns beams </a:t>
            </a:r>
          </a:p>
          <a:p>
            <a:pPr marL="0" lvl="1"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Strategy: 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gradually increase the e</a:t>
            </a:r>
            <a:r>
              <a:rPr lang="en-US" sz="1400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-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 flux (50 ns 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25 ns  doublets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) while keeping under control vacuum, heat loads and beam degradation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9800" y="6550223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Giovanni </a:t>
            </a:r>
            <a:r>
              <a:rPr lang="en-US" sz="1400" dirty="0" err="1" smtClean="0"/>
              <a:t>Iadarola</a:t>
            </a:r>
            <a:r>
              <a:rPr lang="en-US" sz="1400" dirty="0" smtClean="0"/>
              <a:t> and Giovanni </a:t>
            </a:r>
            <a:r>
              <a:rPr lang="en-US" sz="1400" dirty="0" err="1" smtClean="0"/>
              <a:t>Rumolo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674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7" y="1393505"/>
            <a:ext cx="8624456" cy="531266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410059" y="1919924"/>
            <a:ext cx="1838294" cy="133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9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>
            <a:off x="6811357" y="2787423"/>
            <a:ext cx="447786" cy="1818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255700">
            <a:off x="6417341" y="2452150"/>
            <a:ext cx="99386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50 ns </a:t>
            </a:r>
          </a:p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Scrubbing</a:t>
            </a:r>
            <a:endParaRPr lang="en-US" sz="1200" b="1" dirty="0">
              <a:solidFill>
                <a:srgbClr val="00B05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223927" y="2404727"/>
            <a:ext cx="2655230" cy="34533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1105646">
            <a:off x="4854220" y="2611562"/>
            <a:ext cx="168905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25 ns Scrubbing</a:t>
            </a:r>
            <a:endParaRPr lang="en-US" sz="1200" b="1" dirty="0">
              <a:solidFill>
                <a:srgbClr val="0000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840047" y="2546385"/>
            <a:ext cx="1332267" cy="2313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21019862">
            <a:off x="2287117" y="2757241"/>
            <a:ext cx="168905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Doublet Scrubbing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9" name="Multiply 28"/>
          <p:cNvSpPr/>
          <p:nvPr/>
        </p:nvSpPr>
        <p:spPr>
          <a:xfrm>
            <a:off x="4111109" y="2351969"/>
            <a:ext cx="150917" cy="159793"/>
          </a:xfrm>
          <a:prstGeom prst="mathMultiply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Multiply 29"/>
          <p:cNvSpPr/>
          <p:nvPr/>
        </p:nvSpPr>
        <p:spPr>
          <a:xfrm>
            <a:off x="2706316" y="2610580"/>
            <a:ext cx="150917" cy="159793"/>
          </a:xfrm>
          <a:prstGeom prst="mathMultiply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Multiply 31"/>
          <p:cNvSpPr/>
          <p:nvPr/>
        </p:nvSpPr>
        <p:spPr>
          <a:xfrm>
            <a:off x="2706316" y="5141159"/>
            <a:ext cx="150917" cy="159793"/>
          </a:xfrm>
          <a:prstGeom prst="mathMultiply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233910" y="4679494"/>
            <a:ext cx="109572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No e-cloud in the dipoles </a:t>
            </a:r>
            <a:r>
              <a:rPr lang="en-US" sz="12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US" sz="1200" b="1" dirty="0">
              <a:solidFill>
                <a:srgbClr val="0000FF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15785" y="4900474"/>
            <a:ext cx="1236236" cy="730151"/>
            <a:chOff x="7615785" y="4626154"/>
            <a:chExt cx="1236236" cy="730151"/>
          </a:xfrm>
        </p:grpSpPr>
        <p:sp>
          <p:nvSpPr>
            <p:cNvPr id="17" name="Rectangle 16"/>
            <p:cNvSpPr/>
            <p:nvPr/>
          </p:nvSpPr>
          <p:spPr>
            <a:xfrm>
              <a:off x="7615785" y="4709974"/>
              <a:ext cx="1236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Doublet beam</a:t>
              </a:r>
            </a:p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~900 doublets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0.7 x 10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p/b</a:t>
              </a:r>
              <a:endParaRPr lang="en-US" sz="12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7814803" y="4626154"/>
              <a:ext cx="838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602964" y="3539341"/>
            <a:ext cx="1236236" cy="730151"/>
            <a:chOff x="7602964" y="3425041"/>
            <a:chExt cx="1236236" cy="730151"/>
          </a:xfrm>
        </p:grpSpPr>
        <p:sp>
          <p:nvSpPr>
            <p:cNvPr id="36" name="Rectangle 35"/>
            <p:cNvSpPr/>
            <p:nvPr/>
          </p:nvSpPr>
          <p:spPr>
            <a:xfrm>
              <a:off x="7602964" y="3508861"/>
              <a:ext cx="1236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 ns beam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~2800 bunches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1.15 x 10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p/b</a:t>
              </a:r>
              <a:endParaRPr lang="en-US" sz="12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7801982" y="3425041"/>
              <a:ext cx="8382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616064" y="2178208"/>
            <a:ext cx="1236236" cy="730151"/>
            <a:chOff x="7616064" y="2307748"/>
            <a:chExt cx="1236236" cy="730151"/>
          </a:xfrm>
        </p:grpSpPr>
        <p:sp>
          <p:nvSpPr>
            <p:cNvPr id="39" name="Rectangle 38"/>
            <p:cNvSpPr/>
            <p:nvPr/>
          </p:nvSpPr>
          <p:spPr>
            <a:xfrm>
              <a:off x="7616064" y="2391568"/>
              <a:ext cx="1236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50 ns beam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~1400 bunches</a:t>
              </a:r>
            </a:p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1.7 x 10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p/b</a:t>
              </a:r>
              <a:endParaRPr lang="en-US" sz="12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7815082" y="2307748"/>
              <a:ext cx="8382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Multiply 43"/>
          <p:cNvSpPr/>
          <p:nvPr/>
        </p:nvSpPr>
        <p:spPr>
          <a:xfrm>
            <a:off x="7259143" y="2846887"/>
            <a:ext cx="150917" cy="159793"/>
          </a:xfrm>
          <a:prstGeom prst="mathMultiply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Multiply 44"/>
          <p:cNvSpPr/>
          <p:nvPr/>
        </p:nvSpPr>
        <p:spPr>
          <a:xfrm>
            <a:off x="6803699" y="3005900"/>
            <a:ext cx="150917" cy="159793"/>
          </a:xfrm>
          <a:prstGeom prst="mathMultiply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Multiply 45"/>
          <p:cNvSpPr/>
          <p:nvPr/>
        </p:nvSpPr>
        <p:spPr>
          <a:xfrm>
            <a:off x="6811357" y="2224108"/>
            <a:ext cx="150917" cy="159793"/>
          </a:xfrm>
          <a:prstGeom prst="mathMultiply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Multiply 46"/>
          <p:cNvSpPr/>
          <p:nvPr/>
        </p:nvSpPr>
        <p:spPr>
          <a:xfrm>
            <a:off x="4109657" y="2548583"/>
            <a:ext cx="150917" cy="159793"/>
          </a:xfrm>
          <a:prstGeom prst="mathMultiply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7"/>
          <p:cNvSpPr txBox="1"/>
          <p:nvPr/>
        </p:nvSpPr>
        <p:spPr>
          <a:xfrm>
            <a:off x="776335" y="0"/>
            <a:ext cx="8139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1F497D"/>
                </a:solidFill>
              </a:rPr>
              <a:t>Scrubbing: Goal </a:t>
            </a:r>
            <a:r>
              <a:rPr lang="en-US" sz="2400" b="1" dirty="0" smtClean="0">
                <a:solidFill>
                  <a:srgbClr val="1F497D"/>
                </a:solidFill>
              </a:rPr>
              <a:t>and strategy</a:t>
            </a:r>
            <a:endParaRPr lang="en-US" sz="2400" b="1" dirty="0">
              <a:solidFill>
                <a:srgbClr val="1F497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43000" y="510352"/>
            <a:ext cx="791286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Goal: 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accumulate e</a:t>
            </a:r>
            <a:r>
              <a:rPr lang="en-US" sz="1400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-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 dose on the beam chambers to mitigate e-cloud effects with 50 ns and 25 ns beams </a:t>
            </a:r>
          </a:p>
          <a:p>
            <a:pPr marL="0" lvl="1"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Strategy: 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gradually increase the e</a:t>
            </a:r>
            <a:r>
              <a:rPr lang="en-US" sz="1400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-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 flux (50 ns 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25 ns  doublets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) while keeping under control vacuum, heat loads and beam degradation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19800" y="6550223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Giovanni </a:t>
            </a:r>
            <a:r>
              <a:rPr lang="en-US" sz="1400" dirty="0" err="1" smtClean="0"/>
              <a:t>Iadarola</a:t>
            </a:r>
            <a:r>
              <a:rPr lang="en-US" sz="1400" dirty="0" smtClean="0"/>
              <a:t> and Giovanni </a:t>
            </a:r>
            <a:r>
              <a:rPr lang="en-US" sz="1400" dirty="0" err="1" smtClean="0"/>
              <a:t>Rumolo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189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30" grpId="0" animBg="1"/>
      <p:bldP spid="32" grpId="0" animBg="1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4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2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Looking good at 6.5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Great </a:t>
            </a:r>
            <a:r>
              <a:rPr lang="en-US" dirty="0"/>
              <a:t>job done in LS1 and during powering </a:t>
            </a:r>
            <a:r>
              <a:rPr lang="en-US" dirty="0" smtClean="0"/>
              <a:t>tests</a:t>
            </a:r>
          </a:p>
          <a:p>
            <a:pPr lvl="1"/>
            <a:r>
              <a:rPr lang="en-US" dirty="0" smtClean="0"/>
              <a:t>Impressive progress so </a:t>
            </a:r>
            <a:r>
              <a:rPr lang="en-US" dirty="0"/>
              <a:t>far, </a:t>
            </a:r>
            <a:r>
              <a:rPr lang="en-US" dirty="0" smtClean="0"/>
              <a:t>lot </a:t>
            </a:r>
            <a:r>
              <a:rPr lang="en-US" dirty="0"/>
              <a:t>of lessons learnt in Run 1 and </a:t>
            </a:r>
            <a:r>
              <a:rPr lang="en-US" dirty="0" smtClean="0"/>
              <a:t>fed-forward</a:t>
            </a:r>
          </a:p>
          <a:p>
            <a:r>
              <a:rPr lang="en-US" dirty="0" smtClean="0"/>
              <a:t>Fundamentals look sound, no show stoppers for the moment</a:t>
            </a:r>
          </a:p>
          <a:p>
            <a:pPr lvl="1"/>
            <a:r>
              <a:rPr lang="en-US" dirty="0" smtClean="0"/>
              <a:t>Some irritants – resolution cost time </a:t>
            </a:r>
          </a:p>
          <a:p>
            <a:r>
              <a:rPr lang="en-US" dirty="0"/>
              <a:t>Next challenge - higher intensity and e-cloud </a:t>
            </a:r>
            <a:endParaRPr lang="en-US" dirty="0" smtClean="0"/>
          </a:p>
          <a:p>
            <a:r>
              <a:rPr lang="en-US" dirty="0" smtClean="0"/>
              <a:t>2015 will be a short year for proton physics but lay the foundations for production in the rest of Run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3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TDI limitations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5" y="1600200"/>
            <a:ext cx="9144000" cy="21455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Content Placeholder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962400"/>
            <a:ext cx="4538471" cy="2718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624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Main blocks: h-BN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However during bake-out tests…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990600"/>
            <a:ext cx="8277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TDI: movable vertical absorbers – 4.2 m in length – down stream of injection kickers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190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SEPTA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000" y="3429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KICKERS</a:t>
            </a: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H="1" flipV="1">
            <a:off x="6172200" y="2895600"/>
            <a:ext cx="76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62400" y="1828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TDI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191000" y="22098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651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23" y="1"/>
            <a:ext cx="7886700" cy="1325563"/>
          </a:xfrm>
        </p:spPr>
        <p:txBody>
          <a:bodyPr/>
          <a:lstStyle/>
          <a:p>
            <a:pPr algn="ctr"/>
            <a:r>
              <a:rPr lang="en-GB" dirty="0" smtClean="0"/>
              <a:t>TDI Limits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325564"/>
            <a:ext cx="8010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TDI </a:t>
            </a:r>
            <a:r>
              <a:rPr lang="en-GB" sz="2000" dirty="0" err="1" smtClean="0"/>
              <a:t>hBN</a:t>
            </a:r>
            <a:r>
              <a:rPr lang="en-GB" sz="2000" dirty="0" smtClean="0"/>
              <a:t> block cannot withstand temperatures higher than 450 </a:t>
            </a:r>
            <a:r>
              <a:rPr lang="en-GB" sz="2000" baseline="30000" dirty="0" smtClean="0"/>
              <a:t>◦</a:t>
            </a:r>
            <a:r>
              <a:rPr lang="en-GB" sz="2000" dirty="0" smtClean="0"/>
              <a:t>C </a:t>
            </a:r>
            <a:r>
              <a:rPr lang="en-GB" sz="2000" dirty="0">
                <a:sym typeface="Wingdings" panose="05000000000000000000" pitchFamily="2" charset="2"/>
              </a:rPr>
              <a:t>(</a:t>
            </a:r>
            <a:r>
              <a:rPr lang="en-GB" sz="2000" dirty="0" smtClean="0">
                <a:sym typeface="Wingdings" panose="05000000000000000000" pitchFamily="2" charset="2"/>
              </a:rPr>
              <a:t>B</a:t>
            </a:r>
            <a:r>
              <a:rPr lang="en-GB" sz="2000" baseline="-25000" dirty="0" smtClean="0">
                <a:sym typeface="Wingdings" panose="05000000000000000000" pitchFamily="2" charset="2"/>
              </a:rPr>
              <a:t>2</a:t>
            </a:r>
            <a:r>
              <a:rPr lang="en-GB" sz="2000" dirty="0" smtClean="0">
                <a:sym typeface="Wingdings" panose="05000000000000000000" pitchFamily="2" charset="2"/>
              </a:rPr>
              <a:t>O</a:t>
            </a:r>
            <a:r>
              <a:rPr lang="en-GB" sz="2000" baseline="-25000" dirty="0" smtClean="0">
                <a:sym typeface="Wingdings" panose="05000000000000000000" pitchFamily="2" charset="2"/>
              </a:rPr>
              <a:t>3</a:t>
            </a:r>
            <a:r>
              <a:rPr lang="en-GB" sz="2000" dirty="0" smtClean="0">
                <a:sym typeface="Wingdings" panose="05000000000000000000" pitchFamily="2" charset="2"/>
              </a:rPr>
              <a:t> reactant melting temperature) 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smtClean="0">
                <a:sym typeface="Wingdings" panose="05000000000000000000" pitchFamily="2" charset="2"/>
              </a:rPr>
              <a:t>limit the maximum number of bunches which can hit the TDI (maximum allowed temperature = 400 </a:t>
            </a:r>
            <a:r>
              <a:rPr lang="en-GB" sz="2000" baseline="30000" dirty="0" smtClean="0"/>
              <a:t>◦</a:t>
            </a:r>
            <a:r>
              <a:rPr lang="en-GB" sz="2000" dirty="0" smtClean="0"/>
              <a:t>C </a:t>
            </a:r>
            <a:r>
              <a:rPr lang="en-GB" sz="2000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769" y="2651126"/>
            <a:ext cx="6507956" cy="3057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0" y="4953000"/>
            <a:ext cx="196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</a:t>
            </a:r>
            <a:r>
              <a:rPr lang="en-GB" dirty="0" smtClean="0"/>
              <a:t>. </a:t>
            </a:r>
            <a:r>
              <a:rPr lang="en-GB" dirty="0" err="1" smtClean="0"/>
              <a:t>Uythoven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A. Lechner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943600"/>
            <a:ext cx="81534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New limits of ~2 PS batches per injection from the </a:t>
            </a:r>
            <a:r>
              <a:rPr lang="en-US" sz="2000" b="1" dirty="0" smtClean="0">
                <a:solidFill>
                  <a:srgbClr val="008000"/>
                </a:solidFill>
              </a:rPr>
              <a:t>injection protection absorbers</a:t>
            </a:r>
            <a:r>
              <a:rPr lang="en-US" sz="2000" b="1" dirty="0" smtClean="0">
                <a:solidFill>
                  <a:srgbClr val="FF0000"/>
                </a:solidFill>
              </a:rPr>
              <a:t> will reduce the maximum number of bunches to around 2400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TDI limited injection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13289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 smtClean="0"/>
              <a:t>25 ns nominal</a:t>
            </a:r>
          </a:p>
          <a:p>
            <a:pPr lvl="1"/>
            <a:r>
              <a:rPr lang="hr-HR" b="1" dirty="0" smtClean="0"/>
              <a:t>25ns_2388b_</a:t>
            </a:r>
            <a:r>
              <a:rPr lang="hr-HR" b="1" dirty="0" smtClean="0">
                <a:solidFill>
                  <a:srgbClr val="FF0000"/>
                </a:solidFill>
              </a:rPr>
              <a:t>2376</a:t>
            </a:r>
            <a:r>
              <a:rPr lang="hr-HR" b="1" dirty="0" smtClean="0"/>
              <a:t>_2061_2124_144bpi19inj </a:t>
            </a:r>
          </a:p>
          <a:p>
            <a:r>
              <a:rPr lang="en-GB" b="1" dirty="0" smtClean="0"/>
              <a:t>BCMS</a:t>
            </a:r>
          </a:p>
          <a:p>
            <a:pPr lvl="1"/>
            <a:r>
              <a:rPr lang="hr-HR" b="1" dirty="0" smtClean="0"/>
              <a:t>25ns_2076b_</a:t>
            </a:r>
            <a:r>
              <a:rPr lang="hr-HR" b="1" dirty="0" smtClean="0">
                <a:solidFill>
                  <a:srgbClr val="FF0000"/>
                </a:solidFill>
              </a:rPr>
              <a:t>2064</a:t>
            </a:r>
            <a:r>
              <a:rPr lang="hr-HR" b="1" dirty="0" smtClean="0"/>
              <a:t>_1690_1768_96bpi23injB</a:t>
            </a:r>
          </a:p>
          <a:p>
            <a:r>
              <a:rPr lang="en-GB" b="1" dirty="0" smtClean="0"/>
              <a:t>50 ns</a:t>
            </a:r>
          </a:p>
          <a:p>
            <a:pPr lvl="1"/>
            <a:r>
              <a:rPr lang="hr-HR" b="1" dirty="0" smtClean="0"/>
              <a:t>50ns_1230b_</a:t>
            </a:r>
            <a:r>
              <a:rPr lang="hr-HR" b="1" dirty="0" smtClean="0">
                <a:solidFill>
                  <a:srgbClr val="FF0000"/>
                </a:solidFill>
              </a:rPr>
              <a:t>1188</a:t>
            </a:r>
            <a:r>
              <a:rPr lang="hr-HR" b="1" dirty="0" smtClean="0"/>
              <a:t>_51_1083_108bpi13inj</a:t>
            </a:r>
            <a:endParaRPr lang="en-GB" b="1" dirty="0" smtClean="0"/>
          </a:p>
          <a:p>
            <a:pPr lvl="1"/>
            <a:endParaRPr lang="en-GB" b="1" dirty="0" smtClean="0"/>
          </a:p>
          <a:p>
            <a:pPr lvl="1"/>
            <a:endParaRPr lang="en-GB" b="1" dirty="0"/>
          </a:p>
          <a:p>
            <a:pPr marL="457200" lvl="1" indent="0">
              <a:buNone/>
            </a:pPr>
            <a:endParaRPr lang="en-GB" b="1" dirty="0"/>
          </a:p>
          <a:p>
            <a:r>
              <a:rPr lang="en-GB" b="1" dirty="0" smtClean="0"/>
              <a:t>Proposed intensity ramp-up</a:t>
            </a:r>
          </a:p>
          <a:p>
            <a:pPr lvl="1"/>
            <a:r>
              <a:rPr lang="en-GB" b="1" dirty="0" smtClean="0"/>
              <a:t>50ns: 3-12-48-144-288-480-768-1092-1230</a:t>
            </a:r>
          </a:p>
          <a:p>
            <a:pPr lvl="1"/>
            <a:r>
              <a:rPr lang="en-GB" b="1" dirty="0" smtClean="0"/>
              <a:t>25 ns: 3-12-48-72-144-288-432-588-1164-1740-2388</a:t>
            </a:r>
            <a:endParaRPr lang="en-US" dirty="0"/>
          </a:p>
          <a:p>
            <a:pPr lvl="1"/>
            <a:endParaRPr lang="en-GB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9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Squeeze in ATLAS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7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7713956" cy="473881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" y="6550223"/>
            <a:ext cx="243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Image courtesy John Jowett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5562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β*  = 15 cm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654756"/>
              </p:ext>
            </p:extLst>
          </p:nvPr>
        </p:nvGraphicFramePr>
        <p:xfrm>
          <a:off x="381000" y="1371600"/>
          <a:ext cx="1371600" cy="62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4" imgW="635000" imgH="279400" progId="Equation.3">
                  <p:embed/>
                </p:oleObj>
              </mc:Choice>
              <mc:Fallback>
                <p:oleObj name="Equation" r:id="rId4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1371600"/>
                        <a:ext cx="1371600" cy="623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349046" y="592573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 microns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3400" y="522252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β*  = 55 cm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111705"/>
              </p:ext>
            </p:extLst>
          </p:nvPr>
        </p:nvGraphicFramePr>
        <p:xfrm>
          <a:off x="4380114" y="5131560"/>
          <a:ext cx="4737100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55675"/>
                <a:gridCol w="955675"/>
                <a:gridCol w="955675"/>
                <a:gridCol w="955675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β</a:t>
                      </a:r>
                      <a:r>
                        <a:rPr lang="en-GB" sz="1600" baseline="-25000" dirty="0" smtClean="0"/>
                        <a:t>triplet</a:t>
                      </a:r>
                      <a:r>
                        <a:rPr lang="en-GB" sz="1600" dirty="0" smtClean="0"/>
                        <a:t> 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Sigma</a:t>
                      </a:r>
                    </a:p>
                    <a:p>
                      <a:pPr algn="ctr"/>
                      <a:r>
                        <a:rPr lang="en-US" sz="1600" dirty="0" smtClean="0"/>
                        <a:t>triplet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β*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Sigma*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Nominal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~4.5 km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 mm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55 cm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 um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HL-LHC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~20 km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2.6 mm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15 cm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7 um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 flipV="1">
            <a:off x="4939380" y="3246520"/>
            <a:ext cx="2680620" cy="201128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429000" y="3886200"/>
            <a:ext cx="2133600" cy="13716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95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2015: beta* in IPs 1 and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Many </a:t>
            </a:r>
            <a:r>
              <a:rPr lang="en-US" dirty="0"/>
              <a:t>things have changed. </a:t>
            </a:r>
            <a:r>
              <a:rPr lang="en-US" dirty="0">
                <a:solidFill>
                  <a:srgbClr val="0070C0"/>
                </a:solidFill>
              </a:rPr>
              <a:t>Start carefully </a:t>
            </a:r>
            <a:r>
              <a:rPr lang="en-US" dirty="0"/>
              <a:t>and push performance later. </a:t>
            </a:r>
          </a:p>
          <a:p>
            <a:r>
              <a:rPr lang="en-US" dirty="0" smtClean="0"/>
              <a:t>Start</a:t>
            </a:r>
            <a:r>
              <a:rPr lang="en-US" dirty="0"/>
              <a:t>-up</a:t>
            </a:r>
            <a:r>
              <a:rPr lang="en-US" dirty="0" smtClean="0"/>
              <a:t>: </a:t>
            </a:r>
            <a:r>
              <a:rPr lang="el-GR" b="1" dirty="0" smtClean="0">
                <a:solidFill>
                  <a:srgbClr val="0070C0"/>
                </a:solidFill>
              </a:rPr>
              <a:t>β</a:t>
            </a:r>
            <a:r>
              <a:rPr lang="en-US" b="1" dirty="0" smtClean="0">
                <a:solidFill>
                  <a:srgbClr val="0070C0"/>
                </a:solidFill>
              </a:rPr>
              <a:t>*=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80 cm – (very) relaxed</a:t>
            </a:r>
            <a:endParaRPr lang="en-US" dirty="0" smtClean="0"/>
          </a:p>
          <a:p>
            <a:pPr lvl="1"/>
            <a:r>
              <a:rPr lang="en-US" dirty="0" smtClean="0"/>
              <a:t>2012 </a:t>
            </a:r>
            <a:r>
              <a:rPr lang="en-US" dirty="0"/>
              <a:t>collimator </a:t>
            </a:r>
            <a:r>
              <a:rPr lang="en-US" dirty="0" smtClean="0"/>
              <a:t>settings</a:t>
            </a:r>
          </a:p>
          <a:p>
            <a:pPr lvl="1"/>
            <a:r>
              <a:rPr lang="en-US" dirty="0"/>
              <a:t>11 sigma long range </a:t>
            </a:r>
            <a:r>
              <a:rPr lang="en-US" dirty="0" smtClean="0"/>
              <a:t>separation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perture</a:t>
            </a:r>
            <a:r>
              <a:rPr lang="en-US" dirty="0"/>
              <a:t>, </a:t>
            </a:r>
            <a:r>
              <a:rPr lang="en-US" dirty="0" smtClean="0"/>
              <a:t>orbit stability… looking good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Ultimate in 2015</a:t>
            </a:r>
            <a:r>
              <a:rPr lang="en-US" dirty="0" smtClean="0"/>
              <a:t>: </a:t>
            </a:r>
            <a:r>
              <a:rPr lang="el-GR" b="1" dirty="0">
                <a:solidFill>
                  <a:srgbClr val="FF0000"/>
                </a:solidFill>
              </a:rPr>
              <a:t>β</a:t>
            </a:r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b="1" dirty="0" smtClean="0">
                <a:solidFill>
                  <a:srgbClr val="FF0000"/>
                </a:solidFill>
              </a:rPr>
              <a:t>= 40 cm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Possible reduction later in the year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231" y="5311392"/>
            <a:ext cx="2413000" cy="1549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8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</a:t>
            </a:r>
            <a:r>
              <a:rPr lang="en-US" dirty="0" smtClean="0"/>
              <a:t>commissioning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Low intensity commissioning of full cycle – </a:t>
            </a:r>
            <a:r>
              <a:rPr lang="en-US" b="1" dirty="0" smtClean="0">
                <a:solidFill>
                  <a:srgbClr val="008000"/>
                </a:solidFill>
              </a:rPr>
              <a:t>8 weeks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Pilot physics </a:t>
            </a:r>
            <a:r>
              <a:rPr lang="en-US" dirty="0">
                <a:solidFill>
                  <a:srgbClr val="0000FF"/>
                </a:solidFill>
              </a:rPr>
              <a:t>– low number of bunches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Special physics run: </a:t>
            </a:r>
            <a:r>
              <a:rPr lang="en-US" dirty="0" err="1" smtClean="0">
                <a:solidFill>
                  <a:srgbClr val="0000FF"/>
                </a:solidFill>
              </a:rPr>
              <a:t>LHCf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(and </a:t>
            </a: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uminosity calibration)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Scrubbing for 50 ns 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Intensity ramp-up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with 50 </a:t>
            </a:r>
            <a:r>
              <a:rPr lang="en-US" dirty="0" smtClean="0">
                <a:solidFill>
                  <a:srgbClr val="FF0000"/>
                </a:solidFill>
              </a:rPr>
              <a:t>ns</a:t>
            </a:r>
          </a:p>
          <a:p>
            <a:pPr lvl="1"/>
            <a:r>
              <a:rPr lang="en-US" dirty="0" smtClean="0"/>
              <a:t>Characterize </a:t>
            </a:r>
            <a:r>
              <a:rPr lang="en-US" dirty="0"/>
              <a:t>vacuum, heat load, electron cloud, losses, instabilities, UFOs, impedance</a:t>
            </a:r>
          </a:p>
          <a:p>
            <a:r>
              <a:rPr lang="en-US" dirty="0">
                <a:solidFill>
                  <a:srgbClr val="FF0000"/>
                </a:solidFill>
              </a:rPr>
              <a:t>Scrubbing for 25 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Ramp-up 25 </a:t>
            </a:r>
            <a:r>
              <a:rPr lang="en-US" dirty="0">
                <a:solidFill>
                  <a:srgbClr val="0000FF"/>
                </a:solidFill>
              </a:rPr>
              <a:t>ns operation </a:t>
            </a:r>
            <a:r>
              <a:rPr lang="en-US" dirty="0" smtClean="0">
                <a:solidFill>
                  <a:srgbClr val="0000FF"/>
                </a:solidFill>
              </a:rPr>
              <a:t>with </a:t>
            </a:r>
            <a:r>
              <a:rPr lang="en-US" dirty="0">
                <a:solidFill>
                  <a:srgbClr val="0000FF"/>
                </a:solidFill>
              </a:rPr>
              <a:t>relaxed </a:t>
            </a:r>
            <a:r>
              <a:rPr lang="en-US" dirty="0" smtClean="0">
                <a:solidFill>
                  <a:srgbClr val="0000FF"/>
                </a:solidFill>
              </a:rPr>
              <a:t>beta*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Possibly commission </a:t>
            </a:r>
            <a:r>
              <a:rPr lang="en-US" dirty="0">
                <a:solidFill>
                  <a:srgbClr val="008000"/>
                </a:solidFill>
              </a:rPr>
              <a:t>lower beta*</a:t>
            </a:r>
          </a:p>
          <a:p>
            <a:r>
              <a:rPr lang="en-US" dirty="0">
                <a:solidFill>
                  <a:srgbClr val="0000FF"/>
                </a:solidFill>
              </a:rPr>
              <a:t>25 ns </a:t>
            </a:r>
            <a:r>
              <a:rPr lang="en-US" dirty="0" smtClean="0">
                <a:solidFill>
                  <a:srgbClr val="0000FF"/>
                </a:solidFill>
              </a:rPr>
              <a:t>operation with lower beta*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TODD primary mast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6421245</TotalTime>
  <Words>1906</Words>
  <Application>Microsoft Macintosh PowerPoint</Application>
  <PresentationFormat>On-screen Show (4:3)</PresentationFormat>
  <Paragraphs>424</Paragraphs>
  <Slides>36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BTODD primary master</vt:lpstr>
      <vt:lpstr>Equation</vt:lpstr>
      <vt:lpstr>News from the LHC machine</vt:lpstr>
      <vt:lpstr>LHC - 2015 </vt:lpstr>
      <vt:lpstr>PowerPoint Presentation</vt:lpstr>
      <vt:lpstr>TDI limitations</vt:lpstr>
      <vt:lpstr>TDI Limits</vt:lpstr>
      <vt:lpstr>TDI limited injection schemes</vt:lpstr>
      <vt:lpstr>Squeeze in ATLAS</vt:lpstr>
      <vt:lpstr>2015: beta* in IPs 1 and 5</vt:lpstr>
      <vt:lpstr>2015 commissioning strategy</vt:lpstr>
      <vt:lpstr>2015 Q2</vt:lpstr>
      <vt:lpstr>Commissioning</vt:lpstr>
      <vt:lpstr>Milestones</vt:lpstr>
      <vt:lpstr>6.5 TeV for the first time</vt:lpstr>
      <vt:lpstr>PowerPoint Presentation</vt:lpstr>
      <vt:lpstr>LHCf</vt:lpstr>
      <vt:lpstr>Last weekend: fills 3857 &amp; 3858</vt:lpstr>
      <vt:lpstr>Of note 1/2</vt:lpstr>
      <vt:lpstr>Of note 2/2</vt:lpstr>
      <vt:lpstr>PowerPoint Presentation</vt:lpstr>
      <vt:lpstr>PowerPoint Presentation</vt:lpstr>
      <vt:lpstr>Off momentum loss map 6.5 TeV</vt:lpstr>
      <vt:lpstr>Aperture</vt:lpstr>
      <vt:lpstr>MUFOs in 15R8</vt:lpstr>
      <vt:lpstr>Aperture restriction in 15R8</vt:lpstr>
      <vt:lpstr>PowerPoint Presentation</vt:lpstr>
      <vt:lpstr>Q3/Q4 2015</vt:lpstr>
      <vt:lpstr>2015 – latest schedule</vt:lpstr>
      <vt:lpstr>Schedule - comments</vt:lpstr>
      <vt:lpstr>2015: ATLAS and CMS performance</vt:lpstr>
      <vt:lpstr>Day by day projection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Mike LAMONT</cp:lastModifiedBy>
  <cp:revision>2762</cp:revision>
  <dcterms:created xsi:type="dcterms:W3CDTF">2011-01-18T19:25:28Z</dcterms:created>
  <dcterms:modified xsi:type="dcterms:W3CDTF">2015-06-15T07:31:43Z</dcterms:modified>
</cp:coreProperties>
</file>