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embeddings/Microsoft_Equation1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74" r:id="rId2"/>
  </p:sldMasterIdLst>
  <p:notesMasterIdLst>
    <p:notesMasterId r:id="rId29"/>
  </p:notesMasterIdLst>
  <p:handoutMasterIdLst>
    <p:handoutMasterId r:id="rId30"/>
  </p:handoutMasterIdLst>
  <p:sldIdLst>
    <p:sldId id="1289" r:id="rId3"/>
    <p:sldId id="1305" r:id="rId4"/>
    <p:sldId id="1306" r:id="rId5"/>
    <p:sldId id="1307" r:id="rId6"/>
    <p:sldId id="1340" r:id="rId7"/>
    <p:sldId id="1341" r:id="rId8"/>
    <p:sldId id="1363" r:id="rId9"/>
    <p:sldId id="1343" r:id="rId10"/>
    <p:sldId id="1357" r:id="rId11"/>
    <p:sldId id="1344" r:id="rId12"/>
    <p:sldId id="1358" r:id="rId13"/>
    <p:sldId id="1359" r:id="rId14"/>
    <p:sldId id="1321" r:id="rId15"/>
    <p:sldId id="1303" r:id="rId16"/>
    <p:sldId id="1342" r:id="rId17"/>
    <p:sldId id="1348" r:id="rId18"/>
    <p:sldId id="1302" r:id="rId19"/>
    <p:sldId id="1346" r:id="rId20"/>
    <p:sldId id="1347" r:id="rId21"/>
    <p:sldId id="1354" r:id="rId22"/>
    <p:sldId id="1355" r:id="rId23"/>
    <p:sldId id="1356" r:id="rId24"/>
    <p:sldId id="1360" r:id="rId25"/>
    <p:sldId id="1361" r:id="rId26"/>
    <p:sldId id="1362" r:id="rId27"/>
    <p:sldId id="1326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CCFF"/>
    <a:srgbClr val="00FF80"/>
    <a:srgbClr val="FFCC66"/>
    <a:srgbClr val="66FFFF"/>
    <a:srgbClr val="800080"/>
    <a:srgbClr val="00FFFF"/>
    <a:srgbClr val="00FF00"/>
    <a:srgbClr val="F76B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126" autoAdjust="0"/>
    <p:restoredTop sz="97335" autoAdjust="0"/>
  </p:normalViewPr>
  <p:slideViewPr>
    <p:cSldViewPr>
      <p:cViewPr varScale="1">
        <p:scale>
          <a:sx n="108" d="100"/>
          <a:sy n="108" d="100"/>
        </p:scale>
        <p:origin x="-504" y="-12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handoutMaster" Target="handoutMasters/handoutMaster1.xml"/><Relationship Id="rId31" Type="http://schemas.openxmlformats.org/officeDocument/2006/relationships/printerSettings" Target="printerSettings/printerSettings1.bin"/><Relationship Id="rId32" Type="http://schemas.openxmlformats.org/officeDocument/2006/relationships/presProps" Target="presProps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3D96B4-BAC4-5842-83B5-2ECF6C53B7B9}" type="datetimeFigureOut">
              <a:rPr lang="en-US" smtClean="0"/>
              <a:t>3/16/15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8B2D2C-CD4A-F548-B52F-BDD8994203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79863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3C51F9-430A-184A-A4A3-DF39AB381A88}" type="datetimeFigureOut">
              <a:rPr lang="en-US" smtClean="0"/>
              <a:t>3/16/15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828C62-F0C2-9645-A5FA-46E4D2B401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59336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4" Type="http://schemas.openxmlformats.org/officeDocument/2006/relationships/image" Target="../media/image3.png"/><Relationship Id="rId1" Type="http://schemas.microsoft.com/office/2007/relationships/media" Target="file:///\\cern.ch\dfs\Departments\AB\Projects\beaminterlocks\Individual_Folders\BTodd\presentations\TEMPLATE\BTODD_MOVIE_END_LOGO.wmv" TargetMode="External"/><Relationship Id="rId2" Type="http://schemas.openxmlformats.org/officeDocument/2006/relationships/video" Target="file:///\\cern.ch\dfs\Departments\AB\Projects\beaminterlocks\Individual_Folders\BTodd\presentations\TEMPLATE\BTODD_MOVIE_END_LOGO.wmv" TargetMode="Externa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gif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jpe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emf"/><Relationship Id="rId3" Type="http://schemas.openxmlformats.org/officeDocument/2006/relationships/image" Target="../media/image2.wmf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emf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emf"/><Relationship Id="rId3" Type="http://schemas.openxmlformats.org/officeDocument/2006/relationships/image" Target="../media/image2.wmf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emf"/><Relationship Id="rId3" Type="http://schemas.openxmlformats.org/officeDocument/2006/relationships/image" Target="../media/image8.emf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emf"/><Relationship Id="rId3" Type="http://schemas.openxmlformats.org/officeDocument/2006/relationships/image" Target="../media/image8.emf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emf"/><Relationship Id="rId3" Type="http://schemas.openxmlformats.org/officeDocument/2006/relationships/image" Target="../media/image2.wmf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emf"/><Relationship Id="rId3" Type="http://schemas.openxmlformats.org/officeDocument/2006/relationships/image" Target="../media/image2.wm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8-1-2013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Evian Summary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8895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8-1-2013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Evian Summary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1432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8-1-2013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Evian Summary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523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001058" y="274638"/>
            <a:ext cx="7965175" cy="747654"/>
          </a:xfrm>
        </p:spPr>
        <p:txBody>
          <a:bodyPr anchor="t">
            <a:normAutofit/>
          </a:bodyPr>
          <a:lstStyle>
            <a:lvl1pPr algn="l">
              <a:defRPr sz="2800" b="1">
                <a:solidFill>
                  <a:srgbClr val="0055A0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03200" y="1255059"/>
            <a:ext cx="8763034" cy="4745691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2045595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3181" y="115416"/>
            <a:ext cx="6839223" cy="649288"/>
          </a:xfrm>
          <a:solidFill>
            <a:schemeClr val="accent1">
              <a:alpha val="49000"/>
            </a:schemeClr>
          </a:solidFill>
        </p:spPr>
        <p:txBody>
          <a:bodyPr/>
          <a:lstStyle>
            <a:lvl1pPr>
              <a:defRPr sz="3200" i="1" baseline="0">
                <a:solidFill>
                  <a:schemeClr val="bg1"/>
                </a:solidFill>
                <a:effectLst>
                  <a:outerShdw blurRad="114300" dist="38100" dir="18900000" sx="102000" sy="102000" algn="bl" rotWithShape="0">
                    <a:prstClr val="black"/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-9872" y="6597352"/>
            <a:ext cx="2133600" cy="260102"/>
          </a:xfrm>
        </p:spPr>
        <p:txBody>
          <a:bodyPr/>
          <a:lstStyle>
            <a:lvl1pPr>
              <a:defRPr sz="1000"/>
            </a:lvl1pPr>
          </a:lstStyle>
          <a:p>
            <a:r>
              <a:rPr lang="en-US" smtClean="0">
                <a:solidFill>
                  <a:prstClr val="black"/>
                </a:solidFill>
              </a:rPr>
              <a:t>8-1-2013</a:t>
            </a:r>
            <a:endParaRPr lang="en-US" dirty="0" smtClean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71742" y="6597352"/>
            <a:ext cx="4000528" cy="260648"/>
          </a:xfrm>
        </p:spPr>
        <p:txBody>
          <a:bodyPr/>
          <a:lstStyle>
            <a:lvl1pPr>
              <a:defRPr sz="1000" baseline="0"/>
            </a:lvl1pPr>
          </a:lstStyle>
          <a:p>
            <a:r>
              <a:rPr lang="en-US" smtClean="0">
                <a:solidFill>
                  <a:prstClr val="black"/>
                </a:solidFill>
              </a:rPr>
              <a:t>Evian Summary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74904" y="6597352"/>
            <a:ext cx="2133600" cy="260648"/>
          </a:xfrm>
        </p:spPr>
        <p:txBody>
          <a:bodyPr/>
          <a:lstStyle>
            <a:lvl1pPr>
              <a:defRPr sz="1000"/>
            </a:lvl1pPr>
          </a:lstStyle>
          <a:p>
            <a:fld id="{8A37C28D-FCB0-477D-82D3-62143F2DA843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42154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ologue Linked Video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TODD_MOVIE_END_LOGO.wmv">
            <a:hlinkClick r:id="" action="ppaction://media"/>
          </p:cNvPr>
          <p:cNvPicPr>
            <a:picLocks noRot="1"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416749"/>
      </p:ext>
    </p:extLst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4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video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ologue Animated Gif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todd_animated_gif_delayed.gif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762036"/>
      </p:ext>
    </p:extLst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Aerial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Rectangle 14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accent6">
              <a:alpha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 dirty="0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6" name="Rectangle 47"/>
          <p:cNvSpPr>
            <a:spLocks noChangeArrowheads="1"/>
          </p:cNvSpPr>
          <p:nvPr userDrawn="1"/>
        </p:nvSpPr>
        <p:spPr bwMode="auto">
          <a:xfrm>
            <a:off x="1181100" y="2667000"/>
            <a:ext cx="6781800" cy="1524000"/>
          </a:xfrm>
          <a:prstGeom prst="rect">
            <a:avLst/>
          </a:prstGeom>
          <a:solidFill>
            <a:srgbClr val="062F67">
              <a:alpha val="85000"/>
            </a:srgbClr>
          </a:solidFill>
          <a:ln w="1905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lIns="91435" tIns="45718" rIns="91435" bIns="4571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17" name="Rectangle 16"/>
          <p:cNvSpPr/>
          <p:nvPr userDrawn="1"/>
        </p:nvSpPr>
        <p:spPr>
          <a:xfrm>
            <a:off x="1257300" y="3048000"/>
            <a:ext cx="6705600" cy="646331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lIns="91440" tIns="45720" rIns="91440" bIns="4572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 smtClean="0">
                <a:solidFill>
                  <a:srgbClr val="FFFFFF"/>
                </a:solidFill>
              </a:rPr>
              <a:t>SMP @ MPP</a:t>
            </a:r>
          </a:p>
        </p:txBody>
      </p:sp>
      <p:sp>
        <p:nvSpPr>
          <p:cNvPr id="19" name="Rectangle 18"/>
          <p:cNvSpPr/>
          <p:nvPr userDrawn="1"/>
        </p:nvSpPr>
        <p:spPr>
          <a:xfrm>
            <a:off x="1623105" y="3730079"/>
            <a:ext cx="12715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FFFFFF"/>
                </a:solidFill>
              </a:rPr>
              <a:t>TE/MPE/MI</a:t>
            </a:r>
            <a:endParaRPr lang="en-GB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0" name="Rectangle 19"/>
          <p:cNvSpPr/>
          <p:nvPr userDrawn="1"/>
        </p:nvSpPr>
        <p:spPr>
          <a:xfrm>
            <a:off x="6174765" y="3730079"/>
            <a:ext cx="13097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FFFFFF"/>
                </a:solidFill>
              </a:rPr>
              <a:t>March 2011</a:t>
            </a:r>
            <a:endParaRPr lang="en-GB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2" name="Rectangle 8"/>
          <p:cNvSpPr>
            <a:spLocks noChangeArrowheads="1"/>
          </p:cNvSpPr>
          <p:nvPr userDrawn="1"/>
        </p:nvSpPr>
        <p:spPr bwMode="auto">
          <a:xfrm>
            <a:off x="8458200" y="6581001"/>
            <a:ext cx="6858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FFFFFF"/>
                </a:solidFill>
              </a:rPr>
              <a:t>0v1</a:t>
            </a:r>
            <a:endParaRPr lang="en-US" sz="1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429257"/>
      </p:ext>
    </p:extLst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/>
      <p:bldP spid="19" grpId="0"/>
      <p:bldP spid="20" grpId="0"/>
      <p:bldP spid="22" grpId="0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 Blank Title Slid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8"/>
          <p:cNvSpPr>
            <a:spLocks noChangeArrowheads="1"/>
          </p:cNvSpPr>
          <p:nvPr userDrawn="1"/>
        </p:nvSpPr>
        <p:spPr bwMode="auto">
          <a:xfrm>
            <a:off x="7239000" y="6581001"/>
            <a:ext cx="1905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FFFFFF">
                    <a:lumMod val="50000"/>
                  </a:srgbClr>
                </a:solidFill>
              </a:rPr>
              <a:t>18</a:t>
            </a:r>
            <a:r>
              <a:rPr lang="en-US" sz="1200" baseline="30000" dirty="0" smtClean="0">
                <a:solidFill>
                  <a:srgbClr val="FFFFFF">
                    <a:lumMod val="50000"/>
                  </a:srgbClr>
                </a:solidFill>
              </a:rPr>
              <a:t>th  </a:t>
            </a:r>
            <a:r>
              <a:rPr lang="en-US" sz="1200" dirty="0" smtClean="0">
                <a:solidFill>
                  <a:srgbClr val="FFFFFF">
                    <a:lumMod val="50000"/>
                  </a:srgbClr>
                </a:solidFill>
              </a:rPr>
              <a:t>June 2012 – 0v3</a:t>
            </a:r>
            <a:endParaRPr lang="en-US" sz="1200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1902872" y="2828836"/>
            <a:ext cx="5338321" cy="1200329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 smtClean="0">
                <a:solidFill>
                  <a:srgbClr val="FFFFFF"/>
                </a:solidFill>
              </a:rPr>
              <a:t>Availability Working Group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 smtClean="0">
                <a:solidFill>
                  <a:srgbClr val="FFFFFF"/>
                </a:solidFill>
              </a:rPr>
              <a:t>Proposal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3491261" y="4452086"/>
            <a:ext cx="2161554" cy="369332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FFFFFF">
                    <a:lumMod val="65000"/>
                  </a:srgbClr>
                </a:solidFill>
              </a:rPr>
              <a:t>B. Todd   &amp;  L. Ponce</a:t>
            </a:r>
          </a:p>
        </p:txBody>
      </p:sp>
    </p:spTree>
    <p:extLst>
      <p:ext uri="{BB962C8B-B14F-4D97-AF65-F5344CB8AC3E}">
        <p14:creationId xmlns:p14="http://schemas.microsoft.com/office/powerpoint/2010/main" val="207860615"/>
      </p:ext>
    </p:extLst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5" grpId="0"/>
      <p:bldP spid="4" grpId="0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to Fade In Bump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 dirty="0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5" name="Rectangle 47"/>
          <p:cNvSpPr>
            <a:spLocks noChangeArrowheads="1"/>
          </p:cNvSpPr>
          <p:nvPr userDrawn="1"/>
        </p:nvSpPr>
        <p:spPr bwMode="auto">
          <a:xfrm>
            <a:off x="0" y="6858000"/>
            <a:ext cx="9144000" cy="228600"/>
          </a:xfrm>
          <a:prstGeom prst="rect">
            <a:avLst/>
          </a:prstGeom>
          <a:solidFill>
            <a:srgbClr val="062F67">
              <a:alpha val="85000"/>
            </a:srgbClr>
          </a:solidFill>
          <a:ln w="19050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 prstMaterial="matte">
            <a:bevelT w="0" h="0"/>
            <a:bevelB w="0" h="0"/>
            <a:extrusionClr>
              <a:srgbClr val="062F67"/>
            </a:extrusionClr>
            <a:contourClr>
              <a:srgbClr val="062F67"/>
            </a:contourClr>
          </a:sp3d>
        </p:spPr>
        <p:txBody>
          <a:bodyPr wrap="none" lIns="91435" tIns="45718" rIns="91435" bIns="4571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4" name="Rectangle 47"/>
          <p:cNvSpPr>
            <a:spLocks noChangeArrowheads="1"/>
          </p:cNvSpPr>
          <p:nvPr userDrawn="1"/>
        </p:nvSpPr>
        <p:spPr bwMode="auto">
          <a:xfrm>
            <a:off x="0" y="-838200"/>
            <a:ext cx="9144000" cy="838200"/>
          </a:xfrm>
          <a:prstGeom prst="rect">
            <a:avLst/>
          </a:prstGeom>
          <a:solidFill>
            <a:srgbClr val="062F67">
              <a:alpha val="85000"/>
            </a:srgbClr>
          </a:solidFill>
          <a:ln w="19050">
            <a:noFill/>
            <a:miter lim="800000"/>
            <a:headEnd/>
            <a:tailEnd/>
          </a:ln>
          <a:effectLst/>
        </p:spPr>
        <p:txBody>
          <a:bodyPr wrap="none" lIns="91435" tIns="45718" rIns="91435" bIns="4571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11" name="Rectangle 34"/>
          <p:cNvSpPr>
            <a:spLocks noChangeArrowheads="1"/>
          </p:cNvSpPr>
          <p:nvPr userDrawn="1"/>
        </p:nvSpPr>
        <p:spPr bwMode="auto">
          <a:xfrm>
            <a:off x="0" y="6629400"/>
            <a:ext cx="1828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FFFFFF"/>
                </a:solidFill>
              </a:rPr>
              <a:t>bis-smp-team@cern.ch</a:t>
            </a:r>
            <a:endParaRPr lang="en-US" sz="1200" dirty="0">
              <a:solidFill>
                <a:srgbClr val="FFFFFF"/>
              </a:solidFill>
            </a:endParaRPr>
          </a:p>
        </p:txBody>
      </p:sp>
      <p:pic>
        <p:nvPicPr>
          <p:cNvPr id="15" name="Picture 1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658" y="91440"/>
            <a:ext cx="626988" cy="632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2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4773" y="159544"/>
            <a:ext cx="491354" cy="464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TextBox 16"/>
          <p:cNvSpPr txBox="1"/>
          <p:nvPr userDrawn="1"/>
        </p:nvSpPr>
        <p:spPr>
          <a:xfrm>
            <a:off x="-12393" y="187325"/>
            <a:ext cx="609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100" dirty="0" smtClean="0">
                <a:solidFill>
                  <a:srgbClr val="FFFFFF"/>
                </a:solidFill>
                <a:effectLst>
                  <a:outerShdw blurRad="165100" dist="635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CERN</a:t>
            </a:r>
            <a:endParaRPr lang="en-GB" sz="1100" dirty="0">
              <a:solidFill>
                <a:srgbClr val="FFFFFF"/>
              </a:solidFill>
              <a:effectLst>
                <a:outerShdw blurRad="165100" dist="635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904568" y="0"/>
            <a:ext cx="82169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29" name="Rectangle 34"/>
          <p:cNvSpPr>
            <a:spLocks noChangeArrowheads="1"/>
          </p:cNvSpPr>
          <p:nvPr userDrawn="1"/>
        </p:nvSpPr>
        <p:spPr bwMode="auto">
          <a:xfrm>
            <a:off x="1819275" y="6642100"/>
            <a:ext cx="54864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FFFFFF"/>
                </a:solidFill>
              </a:rPr>
              <a:t>Evian Preparation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7991475" y="6629400"/>
            <a:ext cx="1143000" cy="228600"/>
          </a:xfrm>
        </p:spPr>
        <p:txBody>
          <a:bodyPr/>
          <a:lstStyle/>
          <a:p>
            <a:fld id="{2C1C7F64-630B-4998-9764-685EC88B06E4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279677"/>
      </p:ext>
    </p:extLst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44444E-6 L 0 0.11112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3.33333E-6 L -1.66667E-6 -0.03264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  <p:bldP spid="11" grpId="0"/>
      <p:bldP spid="17" grpId="0"/>
      <p:bldP spid="18" grpId="0"/>
      <p:bldP spid="29" grpId="0"/>
      <p:bldP spid="3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of F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2168" y="0"/>
            <a:ext cx="8382000" cy="762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8001000" y="6629400"/>
            <a:ext cx="1143000" cy="228600"/>
          </a:xfrm>
        </p:spPr>
        <p:txBody>
          <a:bodyPr/>
          <a:lstStyle>
            <a:lvl1pPr>
              <a:defRPr sz="1100" b="1"/>
            </a:lvl1pPr>
          </a:lstStyle>
          <a:p>
            <a:fld id="{2C1C7F64-630B-4998-9764-685EC88B06E4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5285402"/>
      </p:ext>
    </p:extLst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8-1-2013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Evian Summary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0906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rammatical 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2168" y="0"/>
            <a:ext cx="8382000" cy="762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1C7F64-630B-4998-9764-685EC88B06E4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Line 5"/>
          <p:cNvSpPr>
            <a:spLocks noChangeShapeType="1"/>
          </p:cNvSpPr>
          <p:nvPr userDrawn="1"/>
        </p:nvSpPr>
        <p:spPr bwMode="auto">
          <a:xfrm>
            <a:off x="152400" y="3276600"/>
            <a:ext cx="8763000" cy="0"/>
          </a:xfrm>
          <a:prstGeom prst="line">
            <a:avLst/>
          </a:prstGeom>
          <a:noFill/>
          <a:ln w="57150">
            <a:solidFill>
              <a:srgbClr val="3366FF"/>
            </a:solidFill>
            <a:round/>
            <a:headEnd/>
            <a:tailEnd/>
          </a:ln>
          <a:effectLst/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 userDrawn="1"/>
        </p:nvSpPr>
        <p:spPr bwMode="auto">
          <a:xfrm>
            <a:off x="192333" y="838200"/>
            <a:ext cx="901209" cy="26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fontAlgn="base" hangingPunct="0">
              <a:lnSpc>
                <a:spcPct val="7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1600" dirty="0">
                <a:solidFill>
                  <a:srgbClr val="3366FF"/>
                </a:solidFill>
              </a:rPr>
              <a:t>SPS SMP</a:t>
            </a:r>
          </a:p>
        </p:txBody>
      </p:sp>
      <p:sp>
        <p:nvSpPr>
          <p:cNvPr id="6" name="Rectangle 7"/>
          <p:cNvSpPr>
            <a:spLocks noChangeArrowheads="1"/>
          </p:cNvSpPr>
          <p:nvPr userDrawn="1"/>
        </p:nvSpPr>
        <p:spPr bwMode="auto">
          <a:xfrm>
            <a:off x="177907" y="6019800"/>
            <a:ext cx="930062" cy="26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fontAlgn="base" hangingPunct="0">
              <a:lnSpc>
                <a:spcPct val="7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1600" dirty="0">
                <a:solidFill>
                  <a:srgbClr val="3366FF"/>
                </a:solidFill>
              </a:rPr>
              <a:t>LHC SMP</a:t>
            </a:r>
          </a:p>
        </p:txBody>
      </p:sp>
      <p:pic>
        <p:nvPicPr>
          <p:cNvPr id="7" name="Picture 8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5" y="1006475"/>
            <a:ext cx="8743950" cy="547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10"/>
          <p:cNvSpPr>
            <a:spLocks noChangeArrowheads="1"/>
          </p:cNvSpPr>
          <p:nvPr userDrawn="1"/>
        </p:nvSpPr>
        <p:spPr bwMode="auto">
          <a:xfrm>
            <a:off x="228600" y="1752600"/>
            <a:ext cx="952500" cy="1244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9" name="Rectangle 11"/>
          <p:cNvSpPr>
            <a:spLocks noChangeArrowheads="1"/>
          </p:cNvSpPr>
          <p:nvPr userDrawn="1"/>
        </p:nvSpPr>
        <p:spPr bwMode="auto">
          <a:xfrm>
            <a:off x="1219200" y="2341563"/>
            <a:ext cx="1905000" cy="152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0" name="Rectangle 12"/>
          <p:cNvSpPr>
            <a:spLocks noChangeArrowheads="1"/>
          </p:cNvSpPr>
          <p:nvPr userDrawn="1"/>
        </p:nvSpPr>
        <p:spPr bwMode="auto">
          <a:xfrm>
            <a:off x="1219200" y="1219200"/>
            <a:ext cx="952500" cy="11303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1" name="Rectangle 13"/>
          <p:cNvSpPr>
            <a:spLocks noChangeArrowheads="1"/>
          </p:cNvSpPr>
          <p:nvPr userDrawn="1"/>
        </p:nvSpPr>
        <p:spPr bwMode="auto">
          <a:xfrm>
            <a:off x="2209800" y="1676400"/>
            <a:ext cx="914400" cy="1603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2" name="Rectangle 14"/>
          <p:cNvSpPr>
            <a:spLocks noChangeArrowheads="1"/>
          </p:cNvSpPr>
          <p:nvPr userDrawn="1"/>
        </p:nvSpPr>
        <p:spPr bwMode="auto">
          <a:xfrm>
            <a:off x="4098925" y="884238"/>
            <a:ext cx="1516063" cy="11303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3" name="Rectangle 15"/>
          <p:cNvSpPr>
            <a:spLocks noChangeArrowheads="1"/>
          </p:cNvSpPr>
          <p:nvPr userDrawn="1"/>
        </p:nvSpPr>
        <p:spPr bwMode="auto">
          <a:xfrm>
            <a:off x="5646738" y="884238"/>
            <a:ext cx="2125662" cy="11303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4" name="Rectangle 16"/>
          <p:cNvSpPr>
            <a:spLocks noChangeArrowheads="1"/>
          </p:cNvSpPr>
          <p:nvPr userDrawn="1"/>
        </p:nvSpPr>
        <p:spPr bwMode="auto">
          <a:xfrm>
            <a:off x="4633913" y="2043113"/>
            <a:ext cx="1684337" cy="6238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5" name="Rectangle 17"/>
          <p:cNvSpPr>
            <a:spLocks noChangeArrowheads="1"/>
          </p:cNvSpPr>
          <p:nvPr userDrawn="1"/>
        </p:nvSpPr>
        <p:spPr bwMode="auto">
          <a:xfrm>
            <a:off x="6354763" y="2043113"/>
            <a:ext cx="1943100" cy="9175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6" name="Rectangle 18"/>
          <p:cNvSpPr>
            <a:spLocks noChangeArrowheads="1"/>
          </p:cNvSpPr>
          <p:nvPr userDrawn="1"/>
        </p:nvSpPr>
        <p:spPr bwMode="auto">
          <a:xfrm>
            <a:off x="4098925" y="2043113"/>
            <a:ext cx="503238" cy="9175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7" name="Rectangle 19"/>
          <p:cNvSpPr>
            <a:spLocks noChangeArrowheads="1"/>
          </p:cNvSpPr>
          <p:nvPr userDrawn="1"/>
        </p:nvSpPr>
        <p:spPr bwMode="auto">
          <a:xfrm>
            <a:off x="152400" y="3889375"/>
            <a:ext cx="1028700" cy="1244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8" name="Rectangle 20"/>
          <p:cNvSpPr>
            <a:spLocks noChangeArrowheads="1"/>
          </p:cNvSpPr>
          <p:nvPr userDrawn="1"/>
        </p:nvSpPr>
        <p:spPr bwMode="auto">
          <a:xfrm>
            <a:off x="1219200" y="4478338"/>
            <a:ext cx="1905000" cy="152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9" name="Rectangle 21"/>
          <p:cNvSpPr>
            <a:spLocks noChangeArrowheads="1"/>
          </p:cNvSpPr>
          <p:nvPr userDrawn="1"/>
        </p:nvSpPr>
        <p:spPr bwMode="auto">
          <a:xfrm>
            <a:off x="1219200" y="3355975"/>
            <a:ext cx="952500" cy="11303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0" name="Rectangle 22"/>
          <p:cNvSpPr>
            <a:spLocks noChangeArrowheads="1"/>
          </p:cNvSpPr>
          <p:nvPr userDrawn="1"/>
        </p:nvSpPr>
        <p:spPr bwMode="auto">
          <a:xfrm>
            <a:off x="2209800" y="3813175"/>
            <a:ext cx="914400" cy="1603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1" name="Rectangle 23"/>
          <p:cNvSpPr>
            <a:spLocks noChangeArrowheads="1"/>
          </p:cNvSpPr>
          <p:nvPr userDrawn="1"/>
        </p:nvSpPr>
        <p:spPr bwMode="auto">
          <a:xfrm>
            <a:off x="1219200" y="5102225"/>
            <a:ext cx="952500" cy="266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2" name="Rectangle 24"/>
          <p:cNvSpPr>
            <a:spLocks noChangeArrowheads="1"/>
          </p:cNvSpPr>
          <p:nvPr userDrawn="1"/>
        </p:nvSpPr>
        <p:spPr bwMode="auto">
          <a:xfrm>
            <a:off x="2235200" y="5102225"/>
            <a:ext cx="882650" cy="266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3" name="Rectangle 25"/>
          <p:cNvSpPr>
            <a:spLocks noChangeArrowheads="1"/>
          </p:cNvSpPr>
          <p:nvPr userDrawn="1"/>
        </p:nvSpPr>
        <p:spPr bwMode="auto">
          <a:xfrm>
            <a:off x="4098925" y="3349625"/>
            <a:ext cx="1516063" cy="9175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4" name="Rectangle 26"/>
          <p:cNvSpPr>
            <a:spLocks noChangeArrowheads="1"/>
          </p:cNvSpPr>
          <p:nvPr userDrawn="1"/>
        </p:nvSpPr>
        <p:spPr bwMode="auto">
          <a:xfrm>
            <a:off x="4622800" y="4438650"/>
            <a:ext cx="1701800" cy="9175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5" name="Rectangle 27"/>
          <p:cNvSpPr>
            <a:spLocks noChangeArrowheads="1"/>
          </p:cNvSpPr>
          <p:nvPr userDrawn="1"/>
        </p:nvSpPr>
        <p:spPr bwMode="auto">
          <a:xfrm>
            <a:off x="4622800" y="5414963"/>
            <a:ext cx="1930400" cy="10620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6" name="Rectangle 28"/>
          <p:cNvSpPr>
            <a:spLocks noChangeArrowheads="1"/>
          </p:cNvSpPr>
          <p:nvPr userDrawn="1"/>
        </p:nvSpPr>
        <p:spPr bwMode="auto">
          <a:xfrm>
            <a:off x="4098925" y="4446588"/>
            <a:ext cx="503238" cy="9175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7" name="Rectangle 29"/>
          <p:cNvSpPr>
            <a:spLocks noChangeArrowheads="1"/>
          </p:cNvSpPr>
          <p:nvPr userDrawn="1"/>
        </p:nvSpPr>
        <p:spPr bwMode="auto">
          <a:xfrm>
            <a:off x="5641975" y="3771900"/>
            <a:ext cx="944563" cy="2016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8" name="Rectangle 30"/>
          <p:cNvSpPr>
            <a:spLocks noChangeArrowheads="1"/>
          </p:cNvSpPr>
          <p:nvPr userDrawn="1"/>
        </p:nvSpPr>
        <p:spPr bwMode="auto">
          <a:xfrm>
            <a:off x="6605588" y="5334000"/>
            <a:ext cx="2441575" cy="381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9" name="Rectangle 31"/>
          <p:cNvSpPr>
            <a:spLocks noChangeArrowheads="1"/>
          </p:cNvSpPr>
          <p:nvPr userDrawn="1"/>
        </p:nvSpPr>
        <p:spPr bwMode="auto">
          <a:xfrm>
            <a:off x="3136900" y="3702050"/>
            <a:ext cx="952500" cy="16891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0" name="Rectangle 32"/>
          <p:cNvSpPr>
            <a:spLocks noChangeArrowheads="1"/>
          </p:cNvSpPr>
          <p:nvPr userDrawn="1"/>
        </p:nvSpPr>
        <p:spPr bwMode="auto">
          <a:xfrm>
            <a:off x="4633913" y="2667000"/>
            <a:ext cx="1684337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1" name="Rectangle 33"/>
          <p:cNvSpPr>
            <a:spLocks noChangeArrowheads="1"/>
          </p:cNvSpPr>
          <p:nvPr userDrawn="1"/>
        </p:nvSpPr>
        <p:spPr bwMode="auto">
          <a:xfrm>
            <a:off x="6605588" y="5105400"/>
            <a:ext cx="2441575" cy="228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2" name="Rectangle 34"/>
          <p:cNvSpPr>
            <a:spLocks noChangeArrowheads="1"/>
          </p:cNvSpPr>
          <p:nvPr userDrawn="1"/>
        </p:nvSpPr>
        <p:spPr bwMode="auto">
          <a:xfrm>
            <a:off x="6605588" y="4876800"/>
            <a:ext cx="2441575" cy="228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3" name="Rectangle 35"/>
          <p:cNvSpPr>
            <a:spLocks noChangeArrowheads="1"/>
          </p:cNvSpPr>
          <p:nvPr userDrawn="1"/>
        </p:nvSpPr>
        <p:spPr bwMode="auto">
          <a:xfrm>
            <a:off x="6605588" y="4648200"/>
            <a:ext cx="2441575" cy="228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4" name="Rectangle 36"/>
          <p:cNvSpPr>
            <a:spLocks noChangeArrowheads="1"/>
          </p:cNvSpPr>
          <p:nvPr userDrawn="1"/>
        </p:nvSpPr>
        <p:spPr bwMode="auto">
          <a:xfrm>
            <a:off x="6605588" y="4419600"/>
            <a:ext cx="2441575" cy="228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5" name="Rectangle 37"/>
          <p:cNvSpPr>
            <a:spLocks noChangeArrowheads="1"/>
          </p:cNvSpPr>
          <p:nvPr userDrawn="1"/>
        </p:nvSpPr>
        <p:spPr bwMode="auto">
          <a:xfrm>
            <a:off x="6605588" y="4191000"/>
            <a:ext cx="2441575" cy="228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6" name="Rectangle 38"/>
          <p:cNvSpPr>
            <a:spLocks noChangeArrowheads="1"/>
          </p:cNvSpPr>
          <p:nvPr userDrawn="1"/>
        </p:nvSpPr>
        <p:spPr bwMode="auto">
          <a:xfrm>
            <a:off x="6605588" y="3962400"/>
            <a:ext cx="2441575" cy="228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7" name="Rectangle 39"/>
          <p:cNvSpPr>
            <a:spLocks noChangeArrowheads="1"/>
          </p:cNvSpPr>
          <p:nvPr userDrawn="1"/>
        </p:nvSpPr>
        <p:spPr bwMode="auto">
          <a:xfrm>
            <a:off x="6605588" y="3733800"/>
            <a:ext cx="2441575" cy="228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8" name="Rectangle 40"/>
          <p:cNvSpPr>
            <a:spLocks noChangeArrowheads="1"/>
          </p:cNvSpPr>
          <p:nvPr userDrawn="1"/>
        </p:nvSpPr>
        <p:spPr bwMode="auto">
          <a:xfrm>
            <a:off x="6605588" y="3505200"/>
            <a:ext cx="2441575" cy="228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 dirty="0">
              <a:solidFill>
                <a:srgbClr val="FFFFF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0185021"/>
      </p:ext>
    </p:extLst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ort Fade Out Bump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 dirty="0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6" name="Rectangle 47"/>
          <p:cNvSpPr>
            <a:spLocks noChangeArrowheads="1"/>
          </p:cNvSpPr>
          <p:nvPr userDrawn="1"/>
        </p:nvSpPr>
        <p:spPr bwMode="auto">
          <a:xfrm>
            <a:off x="2868" y="0"/>
            <a:ext cx="9144000" cy="762000"/>
          </a:xfrm>
          <a:prstGeom prst="rect">
            <a:avLst/>
          </a:prstGeom>
          <a:solidFill>
            <a:srgbClr val="062F67">
              <a:alpha val="85000"/>
            </a:srgbClr>
          </a:solidFill>
          <a:ln w="19050">
            <a:noFill/>
            <a:miter lim="800000"/>
            <a:headEnd/>
            <a:tailEnd/>
          </a:ln>
          <a:effectLst/>
        </p:spPr>
        <p:txBody>
          <a:bodyPr wrap="none" lIns="91435" tIns="45718" rIns="91435" bIns="4571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7" name="Rectangle 47"/>
          <p:cNvSpPr>
            <a:spLocks noChangeArrowheads="1"/>
          </p:cNvSpPr>
          <p:nvPr userDrawn="1"/>
        </p:nvSpPr>
        <p:spPr bwMode="auto">
          <a:xfrm>
            <a:off x="0" y="6639232"/>
            <a:ext cx="9144000" cy="225912"/>
          </a:xfrm>
          <a:prstGeom prst="rect">
            <a:avLst/>
          </a:prstGeom>
          <a:solidFill>
            <a:srgbClr val="062F67">
              <a:alpha val="85000"/>
            </a:srgbClr>
          </a:solidFill>
          <a:ln w="19050">
            <a:noFill/>
            <a:miter lim="800000"/>
            <a:headEnd/>
            <a:tailEnd/>
          </a:ln>
          <a:effectLst/>
        </p:spPr>
        <p:txBody>
          <a:bodyPr wrap="none" lIns="91435" tIns="45718" rIns="91435" bIns="4571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FFFFFF"/>
              </a:solidFill>
            </a:endParaRPr>
          </a:p>
        </p:txBody>
      </p:sp>
      <p:pic>
        <p:nvPicPr>
          <p:cNvPr id="8" name="Picture 1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316" y="91440"/>
            <a:ext cx="634198" cy="632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7641" y="159544"/>
            <a:ext cx="491354" cy="464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 userDrawn="1"/>
        </p:nvSpPr>
        <p:spPr>
          <a:xfrm>
            <a:off x="-9525" y="187325"/>
            <a:ext cx="609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100" dirty="0" smtClean="0">
                <a:solidFill>
                  <a:srgbClr val="FFFFFF"/>
                </a:solidFill>
                <a:effectLst>
                  <a:outerShdw blurRad="165100" dist="635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CERN</a:t>
            </a:r>
            <a:endParaRPr lang="en-GB" sz="1100" dirty="0">
              <a:solidFill>
                <a:srgbClr val="FFFFFF"/>
              </a:solidFill>
              <a:effectLst>
                <a:outerShdw blurRad="165100" dist="635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34"/>
          <p:cNvSpPr>
            <a:spLocks noChangeArrowheads="1"/>
          </p:cNvSpPr>
          <p:nvPr userDrawn="1"/>
        </p:nvSpPr>
        <p:spPr bwMode="auto">
          <a:xfrm>
            <a:off x="0" y="6651932"/>
            <a:ext cx="1828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FFFFFF"/>
                </a:solidFill>
              </a:rPr>
              <a:t>benjamin.todd@cern.ch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12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752168" y="0"/>
            <a:ext cx="838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3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01000" y="6639232"/>
            <a:ext cx="1143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100">
                <a:solidFill>
                  <a:schemeClr val="bg1"/>
                </a:solidFill>
                <a:latin typeface="+mn-lt"/>
              </a:defRPr>
            </a:lvl1pPr>
          </a:lstStyle>
          <a:p>
            <a:fld id="{2C1C7F64-630B-4998-9764-685EC88B06E4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" name="Rectangle 34"/>
          <p:cNvSpPr>
            <a:spLocks noChangeArrowheads="1"/>
          </p:cNvSpPr>
          <p:nvPr userDrawn="1"/>
        </p:nvSpPr>
        <p:spPr bwMode="auto">
          <a:xfrm>
            <a:off x="1828800" y="6651932"/>
            <a:ext cx="54864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FFFFFF"/>
                </a:solidFill>
              </a:rPr>
              <a:t>Operations Workshop – Evian – December 2012</a:t>
            </a:r>
            <a:endParaRPr lang="en-US" sz="1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528034"/>
      </p:ext>
    </p:extLst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33  E" pathEditMode="relative" ptsTypes="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33  E" pathEditMode="relative" ptsTypes="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33  E" pathEditMode="relative" ptsTypes="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33  E" pathEditMode="relative" ptsTypes="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33  E" pathEditMode="relative" ptsTypes="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/>
      <p:bldP spid="11" grpId="0"/>
      <p:bldP spid="12" grpId="0"/>
      <p:bldP spid="13" grpId="0"/>
      <p:bldP spid="14" grpId="0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Blank Page Trans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 dirty="0" smtClean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962" y="95247"/>
            <a:ext cx="623888" cy="622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339" y="161924"/>
            <a:ext cx="483794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20" name="TextBox 19"/>
          <p:cNvSpPr txBox="1"/>
          <p:nvPr userDrawn="1"/>
        </p:nvSpPr>
        <p:spPr>
          <a:xfrm>
            <a:off x="-9525" y="188752"/>
            <a:ext cx="609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b="1" dirty="0" smtClean="0">
                <a:solidFill>
                  <a:srgbClr val="062F67"/>
                </a:solidFill>
                <a:latin typeface="Times New Roman" pitchFamily="18" charset="0"/>
                <a:cs typeface="Times New Roman" pitchFamily="18" charset="0"/>
              </a:rPr>
              <a:t>CERN</a:t>
            </a:r>
            <a:endParaRPr lang="en-GB" sz="1000" b="1" dirty="0">
              <a:solidFill>
                <a:srgbClr val="062F67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062F67"/>
                </a:solidFill>
              </a:defRPr>
            </a:lvl1pPr>
          </a:lstStyle>
          <a:p>
            <a:fld id="{2C1C7F64-630B-4998-9764-685EC88B06E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790157"/>
      </p:ext>
    </p:extLst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Page without spinning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17" name="Rectangle 16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 dirty="0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062F67"/>
                </a:solidFill>
              </a:defRPr>
            </a:lvl1pPr>
          </a:lstStyle>
          <a:p>
            <a:fld id="{2C1C7F64-630B-4998-9764-685EC88B06E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3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962" y="95247"/>
            <a:ext cx="623888" cy="622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339" y="161924"/>
            <a:ext cx="483794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Box 11"/>
          <p:cNvSpPr txBox="1"/>
          <p:nvPr userDrawn="1"/>
        </p:nvSpPr>
        <p:spPr>
          <a:xfrm>
            <a:off x="-9525" y="188752"/>
            <a:ext cx="609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b="1" dirty="0" smtClean="0">
                <a:solidFill>
                  <a:srgbClr val="062F67"/>
                </a:solidFill>
                <a:latin typeface="Times New Roman" pitchFamily="18" charset="0"/>
                <a:cs typeface="Times New Roman" pitchFamily="18" charset="0"/>
              </a:rPr>
              <a:t>CERN</a:t>
            </a:r>
            <a:endParaRPr lang="en-GB" sz="1000" b="1" dirty="0">
              <a:solidFill>
                <a:srgbClr val="062F67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7859611"/>
      </p:ext>
    </p:extLst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letely Blan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17" name="Rectangle 16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 dirty="0" smtClean="0">
              <a:solidFill>
                <a:srgbClr val="FFFFF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4035352"/>
      </p:ext>
    </p:extLst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lete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17" name="Rectangle 16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accent6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 dirty="0" smtClean="0">
              <a:solidFill>
                <a:srgbClr val="FFFFF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4023158"/>
      </p:ext>
    </p:extLst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ort Fade In Bump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 dirty="0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6" name="Rectangle 47"/>
          <p:cNvSpPr>
            <a:spLocks noChangeArrowheads="1"/>
          </p:cNvSpPr>
          <p:nvPr userDrawn="1"/>
        </p:nvSpPr>
        <p:spPr bwMode="auto">
          <a:xfrm>
            <a:off x="2868" y="0"/>
            <a:ext cx="9144000" cy="762000"/>
          </a:xfrm>
          <a:prstGeom prst="rect">
            <a:avLst/>
          </a:prstGeom>
          <a:solidFill>
            <a:srgbClr val="062F67">
              <a:alpha val="85000"/>
            </a:srgbClr>
          </a:solidFill>
          <a:ln w="19050">
            <a:noFill/>
            <a:miter lim="800000"/>
            <a:headEnd/>
            <a:tailEnd/>
          </a:ln>
          <a:effectLst/>
        </p:spPr>
        <p:txBody>
          <a:bodyPr wrap="none" lIns="91435" tIns="45718" rIns="91435" bIns="4571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7" name="Rectangle 47"/>
          <p:cNvSpPr>
            <a:spLocks noChangeArrowheads="1"/>
          </p:cNvSpPr>
          <p:nvPr userDrawn="1"/>
        </p:nvSpPr>
        <p:spPr bwMode="auto">
          <a:xfrm>
            <a:off x="0" y="6649064"/>
            <a:ext cx="9144000" cy="228600"/>
          </a:xfrm>
          <a:prstGeom prst="rect">
            <a:avLst/>
          </a:prstGeom>
          <a:solidFill>
            <a:srgbClr val="062F67">
              <a:alpha val="85000"/>
            </a:srgbClr>
          </a:solidFill>
          <a:ln w="19050">
            <a:noFill/>
            <a:miter lim="800000"/>
            <a:headEnd/>
            <a:tailEnd/>
          </a:ln>
          <a:effectLst/>
        </p:spPr>
        <p:txBody>
          <a:bodyPr wrap="none" lIns="91435" tIns="45718" rIns="91435" bIns="4571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FFFFFF"/>
              </a:solidFill>
            </a:endParaRPr>
          </a:p>
        </p:txBody>
      </p:sp>
      <p:pic>
        <p:nvPicPr>
          <p:cNvPr id="8" name="Picture 1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484" y="91440"/>
            <a:ext cx="634198" cy="632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809" y="159544"/>
            <a:ext cx="491354" cy="464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 userDrawn="1"/>
        </p:nvSpPr>
        <p:spPr>
          <a:xfrm>
            <a:off x="-19357" y="187325"/>
            <a:ext cx="609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100" dirty="0" smtClean="0">
                <a:solidFill>
                  <a:srgbClr val="FFFFFF"/>
                </a:solidFill>
                <a:effectLst>
                  <a:outerShdw blurRad="165100" dist="635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CERN</a:t>
            </a:r>
            <a:endParaRPr lang="en-GB" sz="1100" dirty="0">
              <a:solidFill>
                <a:srgbClr val="FFFFFF"/>
              </a:solidFill>
              <a:effectLst>
                <a:outerShdw blurRad="165100" dist="635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34"/>
          <p:cNvSpPr>
            <a:spLocks noChangeArrowheads="1"/>
          </p:cNvSpPr>
          <p:nvPr userDrawn="1"/>
        </p:nvSpPr>
        <p:spPr bwMode="auto">
          <a:xfrm>
            <a:off x="0" y="6661764"/>
            <a:ext cx="1828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FFFFFF"/>
                </a:solidFill>
              </a:rPr>
              <a:t>benjamin.todd@cern.ch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12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752168" y="0"/>
            <a:ext cx="838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3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01000" y="6649064"/>
            <a:ext cx="1143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100">
                <a:solidFill>
                  <a:schemeClr val="bg1"/>
                </a:solidFill>
                <a:latin typeface="+mn-lt"/>
              </a:defRPr>
            </a:lvl1pPr>
          </a:lstStyle>
          <a:p>
            <a:fld id="{2C1C7F64-630B-4998-9764-685EC88B06E4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" name="Rectangle 34"/>
          <p:cNvSpPr>
            <a:spLocks noChangeArrowheads="1"/>
          </p:cNvSpPr>
          <p:nvPr userDrawn="1"/>
        </p:nvSpPr>
        <p:spPr bwMode="auto">
          <a:xfrm>
            <a:off x="1828800" y="6661764"/>
            <a:ext cx="54864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FFFFFF"/>
                </a:solidFill>
              </a:rPr>
              <a:t>Operations Workshop – Evian – December 2012</a:t>
            </a:r>
            <a:endParaRPr lang="en-US" sz="1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8560099"/>
      </p:ext>
    </p:extLst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33  E" pathEditMode="relative" ptsTypes="">
                                      <p:cBhvr>
                                        <p:cTn id="6" dur="10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33  E" pathEditMode="relative" ptsTypes="">
                                      <p:cBhvr>
                                        <p:cTn id="8" dur="100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33  E" pathEditMode="relative" ptsTypes="">
                                      <p:cBhvr>
                                        <p:cTn id="10" dur="100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33  E" pathEditMode="relative" ptsTypes="">
                                      <p:cBhvr>
                                        <p:cTn id="12" dur="100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33  E" pathEditMode="relative" ptsTypes="">
                                      <p:cBhvr>
                                        <p:cTn id="14" dur="1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16" dur="1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18" dur="100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20" dur="1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22" dur="10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/>
      <p:bldP spid="11" grpId="0"/>
      <p:bldP spid="12" grpId="0"/>
      <p:bldP spid="13" grpId="0"/>
      <p:bldP spid="14" grpId="0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8001000" y="6649064"/>
            <a:ext cx="1143000" cy="228600"/>
          </a:xfrm>
        </p:spPr>
        <p:txBody>
          <a:bodyPr/>
          <a:lstStyle/>
          <a:p>
            <a:fld id="{2C1C7F64-630B-4998-9764-685EC88B06E4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r>
              <a:rPr lang="en-US" dirty="0" smtClean="0">
                <a:solidFill>
                  <a:srgbClr val="FFFFFF"/>
                </a:solidFill>
              </a:rPr>
              <a:t> of 15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 dirty="0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7" name="Rectangle 47"/>
          <p:cNvSpPr>
            <a:spLocks noChangeArrowheads="1"/>
          </p:cNvSpPr>
          <p:nvPr userDrawn="1"/>
        </p:nvSpPr>
        <p:spPr bwMode="auto">
          <a:xfrm>
            <a:off x="0" y="6649064"/>
            <a:ext cx="9144000" cy="228600"/>
          </a:xfrm>
          <a:prstGeom prst="rect">
            <a:avLst/>
          </a:prstGeom>
          <a:solidFill>
            <a:srgbClr val="062F67">
              <a:alpha val="85000"/>
            </a:srgbClr>
          </a:solidFill>
          <a:ln w="19050">
            <a:noFill/>
            <a:miter lim="800000"/>
            <a:headEnd/>
            <a:tailEnd/>
          </a:ln>
          <a:effectLst/>
        </p:spPr>
        <p:txBody>
          <a:bodyPr wrap="none" lIns="91435" tIns="45718" rIns="91435" bIns="4571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11" name="Rectangle 34"/>
          <p:cNvSpPr>
            <a:spLocks noChangeArrowheads="1"/>
          </p:cNvSpPr>
          <p:nvPr userDrawn="1"/>
        </p:nvSpPr>
        <p:spPr bwMode="auto">
          <a:xfrm>
            <a:off x="0" y="6661764"/>
            <a:ext cx="1828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FFFFFF"/>
                </a:solidFill>
              </a:rPr>
              <a:t>bis-smp-team@cern.ch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13" name="Rectangle 3"/>
          <p:cNvSpPr txBox="1">
            <a:spLocks noChangeArrowheads="1"/>
          </p:cNvSpPr>
          <p:nvPr userDrawn="1"/>
        </p:nvSpPr>
        <p:spPr bwMode="auto">
          <a:xfrm>
            <a:off x="8001000" y="6649064"/>
            <a:ext cx="1143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100">
                <a:solidFill>
                  <a:schemeClr val="bg1"/>
                </a:solidFill>
                <a:latin typeface="+mn-lt"/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2C1C7F64-630B-4998-9764-685EC88B06E4}" type="slidenum">
              <a:rPr lang="en-US" smtClean="0">
                <a:solidFill>
                  <a:srgbClr val="FFFFFF"/>
                </a:solidFill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" name="Rectangle 34"/>
          <p:cNvSpPr>
            <a:spLocks noChangeArrowheads="1"/>
          </p:cNvSpPr>
          <p:nvPr userDrawn="1"/>
        </p:nvSpPr>
        <p:spPr bwMode="auto">
          <a:xfrm>
            <a:off x="1828800" y="6661764"/>
            <a:ext cx="54864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FFFFFF"/>
                </a:solidFill>
              </a:rPr>
              <a:t>SMP @ MPP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2168" y="0"/>
            <a:ext cx="83820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6" name="Rectangle 47"/>
          <p:cNvSpPr>
            <a:spLocks noChangeArrowheads="1"/>
          </p:cNvSpPr>
          <p:nvPr userDrawn="1"/>
        </p:nvSpPr>
        <p:spPr bwMode="auto">
          <a:xfrm>
            <a:off x="2868" y="0"/>
            <a:ext cx="9144000" cy="762000"/>
          </a:xfrm>
          <a:prstGeom prst="rect">
            <a:avLst/>
          </a:prstGeom>
          <a:solidFill>
            <a:srgbClr val="062F67">
              <a:alpha val="85000"/>
            </a:srgbClr>
          </a:solidFill>
          <a:ln w="19050">
            <a:noFill/>
            <a:miter lim="800000"/>
            <a:headEnd/>
            <a:tailEnd/>
          </a:ln>
          <a:effectLst/>
        </p:spPr>
        <p:txBody>
          <a:bodyPr wrap="none" lIns="91435" tIns="45718" rIns="91435" bIns="4571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FFFFFF"/>
              </a:solidFill>
            </a:endParaRPr>
          </a:p>
        </p:txBody>
      </p:sp>
      <p:pic>
        <p:nvPicPr>
          <p:cNvPr id="8" name="Picture 1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484" y="91440"/>
            <a:ext cx="634198" cy="632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809" y="159544"/>
            <a:ext cx="491354" cy="464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 userDrawn="1"/>
        </p:nvSpPr>
        <p:spPr>
          <a:xfrm>
            <a:off x="-19357" y="187325"/>
            <a:ext cx="609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100" dirty="0" smtClean="0">
                <a:solidFill>
                  <a:srgbClr val="FFFFFF"/>
                </a:solidFill>
                <a:effectLst>
                  <a:outerShdw blurRad="165100" dist="635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CERN</a:t>
            </a:r>
            <a:endParaRPr lang="en-GB" sz="1100" dirty="0">
              <a:solidFill>
                <a:srgbClr val="FFFFFF"/>
              </a:solidFill>
              <a:effectLst>
                <a:outerShdw blurRad="165100" dist="635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4"/>
          <p:cNvSpPr txBox="1">
            <a:spLocks noChangeArrowheads="1"/>
          </p:cNvSpPr>
          <p:nvPr userDrawn="1"/>
        </p:nvSpPr>
        <p:spPr bwMode="auto">
          <a:xfrm>
            <a:off x="752168" y="0"/>
            <a:ext cx="838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800" kern="0" dirty="0" smtClean="0">
              <a:solidFill>
                <a:srgbClr val="FFFFFF"/>
              </a:solidFill>
            </a:endParaRPr>
          </a:p>
        </p:txBody>
      </p:sp>
      <p:sp>
        <p:nvSpPr>
          <p:cNvPr id="16" name="Rectangle 15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accent6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 dirty="0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8" name="Text Box 5"/>
          <p:cNvSpPr txBox="1">
            <a:spLocks noChangeArrowheads="1"/>
          </p:cNvSpPr>
          <p:nvPr userDrawn="1"/>
        </p:nvSpPr>
        <p:spPr bwMode="auto">
          <a:xfrm>
            <a:off x="3200400" y="2833469"/>
            <a:ext cx="2743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 smtClean="0">
                <a:solidFill>
                  <a:srgbClr val="FFFFFF"/>
                </a:solidFill>
              </a:rPr>
              <a:t>fin</a:t>
            </a:r>
          </a:p>
        </p:txBody>
      </p:sp>
      <p:sp>
        <p:nvSpPr>
          <p:cNvPr id="19" name="Text Box 5"/>
          <p:cNvSpPr txBox="1">
            <a:spLocks noChangeArrowheads="1"/>
          </p:cNvSpPr>
          <p:nvPr userDrawn="1"/>
        </p:nvSpPr>
        <p:spPr bwMode="auto">
          <a:xfrm>
            <a:off x="1828800" y="3366869"/>
            <a:ext cx="54864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 smtClean="0">
                <a:solidFill>
                  <a:srgbClr val="FFFFFF"/>
                </a:solidFill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83728282"/>
      </p:ext>
    </p:extLst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/>
      <p:bldP spid="19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8-1-2013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Evian Summary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7616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8-1-2013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Evian Summary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8700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8-1-2013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Evian Summary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4065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8-1-2013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Evian Summary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0831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8-1-2013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Evian Summary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3265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8-1-2013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Evian Summary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0247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8-1-2013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Evian Summary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9558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27.xml"/><Relationship Id="rId15" Type="http://schemas.openxmlformats.org/officeDocument/2006/relationships/theme" Target="../theme/theme2.xml"/><Relationship Id="rId16" Type="http://schemas.openxmlformats.org/officeDocument/2006/relationships/image" Target="../media/image1.emf"/><Relationship Id="rId17" Type="http://schemas.openxmlformats.org/officeDocument/2006/relationships/image" Target="../media/image2.wmf"/><Relationship Id="rId1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0.xml"/><Relationship Id="rId8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BCBCB">
                <a:lumMod val="92000"/>
              </a:srgbClr>
            </a:gs>
            <a:gs pos="13000">
              <a:schemeClr val="bg1">
                <a:lumMod val="75000"/>
              </a:schemeClr>
            </a:gs>
            <a:gs pos="21001">
              <a:schemeClr val="bg1">
                <a:lumMod val="85000"/>
              </a:schemeClr>
            </a:gs>
            <a:gs pos="63000">
              <a:srgbClr val="FFFFFF"/>
            </a:gs>
            <a:gs pos="68000">
              <a:schemeClr val="bg1">
                <a:lumMod val="74000"/>
              </a:schemeClr>
            </a:gs>
            <a:gs pos="82001">
              <a:schemeClr val="bg1">
                <a:lumMod val="87000"/>
              </a:schemeClr>
            </a:gs>
            <a:gs pos="100000">
              <a:srgbClr val="EAEAEA">
                <a:lumMod val="7000"/>
                <a:lumOff val="93000"/>
              </a:srgb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68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954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48779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8-1-2013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7763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Evian Summary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516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87A23F-BAF2-40F7-981E-A4E481A32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555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5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066800"/>
            <a:ext cx="8686800" cy="5334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 smtClean="0"/>
          </a:p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Rectangle 47"/>
          <p:cNvSpPr>
            <a:spLocks noChangeArrowheads="1"/>
          </p:cNvSpPr>
          <p:nvPr userDrawn="1"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062F67">
              <a:alpha val="85000"/>
            </a:srgbClr>
          </a:solidFill>
          <a:ln w="19050">
            <a:noFill/>
            <a:miter lim="800000"/>
            <a:headEnd/>
            <a:tailEnd/>
          </a:ln>
          <a:effectLst/>
        </p:spPr>
        <p:txBody>
          <a:bodyPr wrap="none" lIns="91435" tIns="45718" rIns="91435" bIns="4571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15" name="Rectangle 47"/>
          <p:cNvSpPr>
            <a:spLocks noChangeArrowheads="1"/>
          </p:cNvSpPr>
          <p:nvPr userDrawn="1"/>
        </p:nvSpPr>
        <p:spPr bwMode="auto">
          <a:xfrm>
            <a:off x="0" y="6629400"/>
            <a:ext cx="9144000" cy="228600"/>
          </a:xfrm>
          <a:prstGeom prst="rect">
            <a:avLst/>
          </a:prstGeom>
          <a:solidFill>
            <a:srgbClr val="062F67">
              <a:alpha val="85000"/>
            </a:srgbClr>
          </a:solidFill>
          <a:ln w="19050">
            <a:noFill/>
            <a:miter lim="800000"/>
            <a:headEnd/>
            <a:tailEnd/>
          </a:ln>
          <a:effectLst/>
        </p:spPr>
        <p:txBody>
          <a:bodyPr wrap="none" lIns="91435" tIns="45718" rIns="91435" bIns="4571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FFFFFF"/>
              </a:solidFill>
            </a:endParaRPr>
          </a:p>
        </p:txBody>
      </p:sp>
      <p:pic>
        <p:nvPicPr>
          <p:cNvPr id="16" name="Picture 1"/>
          <p:cNvPicPr>
            <a:picLocks noChangeAspect="1" noChangeArrowheads="1"/>
          </p:cNvPicPr>
          <p:nvPr userDrawn="1"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4316" y="91440"/>
            <a:ext cx="634198" cy="632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2"/>
          <p:cNvPicPr>
            <a:picLocks noChangeAspect="1" noChangeArrowheads="1"/>
          </p:cNvPicPr>
          <p:nvPr userDrawn="1"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177641" y="159544"/>
            <a:ext cx="491354" cy="464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" name="TextBox 17"/>
          <p:cNvSpPr txBox="1"/>
          <p:nvPr userDrawn="1"/>
        </p:nvSpPr>
        <p:spPr>
          <a:xfrm>
            <a:off x="-9525" y="187325"/>
            <a:ext cx="609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100" dirty="0" smtClean="0">
                <a:solidFill>
                  <a:srgbClr val="FFFFFF"/>
                </a:solidFill>
                <a:effectLst>
                  <a:outerShdw blurRad="165100" dist="635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CERN</a:t>
            </a:r>
            <a:endParaRPr lang="en-GB" sz="1100" dirty="0">
              <a:solidFill>
                <a:srgbClr val="FFFFFF"/>
              </a:solidFill>
              <a:effectLst>
                <a:outerShdw blurRad="165100" dist="635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ectangle 34"/>
          <p:cNvSpPr>
            <a:spLocks noChangeArrowheads="1"/>
          </p:cNvSpPr>
          <p:nvPr userDrawn="1"/>
        </p:nvSpPr>
        <p:spPr bwMode="auto">
          <a:xfrm>
            <a:off x="0" y="6642100"/>
            <a:ext cx="1828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FFFFFF"/>
                </a:solidFill>
              </a:rPr>
              <a:t>benjamin.todd@cern.ch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10254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0"/>
            <a:ext cx="838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01000" y="6629400"/>
            <a:ext cx="1143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100">
                <a:solidFill>
                  <a:schemeClr val="bg1"/>
                </a:solidFill>
                <a:latin typeface="+mn-lt"/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fld id="{2C1C7F64-630B-4998-9764-685EC88B06E4}" type="slidenum">
              <a:rPr lang="en-US" smtClean="0">
                <a:solidFill>
                  <a:srgbClr val="FFFFFF"/>
                </a:solidFill>
              </a:rPr>
              <a:pPr algn="ct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r>
              <a:rPr lang="en-US" dirty="0" smtClean="0">
                <a:solidFill>
                  <a:srgbClr val="FFFFFF"/>
                </a:solidFill>
              </a:rPr>
              <a:t>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0" name="Rectangle 34"/>
          <p:cNvSpPr>
            <a:spLocks noChangeArrowheads="1"/>
          </p:cNvSpPr>
          <p:nvPr userDrawn="1"/>
        </p:nvSpPr>
        <p:spPr bwMode="auto">
          <a:xfrm>
            <a:off x="1828800" y="6642100"/>
            <a:ext cx="54864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FFFFFF"/>
                </a:solidFill>
              </a:rPr>
              <a:t>Operations Workshop – Evian – December 2012</a:t>
            </a:r>
            <a:endParaRPr lang="en-US" sz="1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7819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</p:sldLayoutIdLst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/>
      </p:par>
    </p:tnLst>
  </p:timing>
  <p:hf sldNum="0" hdr="0" ftr="0" dt="0"/>
  <p:txStyles>
    <p:titleStyle>
      <a:lvl1pPr algn="r" rtl="0" fontAlgn="base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+mj-lt"/>
          <a:ea typeface="+mj-ea"/>
          <a:cs typeface="+mj-cs"/>
        </a:defRPr>
      </a:lvl1pPr>
      <a:lvl2pPr algn="r" rtl="0" fontAlgn="base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Calibri" pitchFamily="34" charset="0"/>
        </a:defRPr>
      </a:lvl2pPr>
      <a:lvl3pPr algn="r" rtl="0" fontAlgn="base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Calibri" pitchFamily="34" charset="0"/>
        </a:defRPr>
      </a:lvl3pPr>
      <a:lvl4pPr algn="r" rtl="0" fontAlgn="base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Calibri" pitchFamily="34" charset="0"/>
        </a:defRPr>
      </a:lvl4pPr>
      <a:lvl5pPr algn="r" rtl="0" fontAlgn="base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Calibri" pitchFamily="34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Calibri" pitchFamily="34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Calibri" pitchFamily="34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Calibri" pitchFamily="34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rgbClr val="000099"/>
        </a:buClr>
        <a:buFont typeface="Arial Unicode MS" pitchFamily="34" charset="-128"/>
        <a:buChar char="●"/>
        <a:defRPr sz="2000">
          <a:solidFill>
            <a:srgbClr val="062F67"/>
          </a:solidFill>
          <a:latin typeface="+mn-lt"/>
          <a:ea typeface="+mn-ea"/>
          <a:cs typeface="+mn-cs"/>
        </a:defRPr>
      </a:lvl1pPr>
      <a:lvl2pPr marL="914400" indent="-457200" algn="l" rtl="0" fontAlgn="base">
        <a:spcBef>
          <a:spcPct val="20000"/>
        </a:spcBef>
        <a:spcAft>
          <a:spcPct val="0"/>
        </a:spcAft>
        <a:buClr>
          <a:srgbClr val="6699FF"/>
        </a:buClr>
        <a:buFont typeface="+mj-lt"/>
        <a:buNone/>
        <a:defRPr sz="2000">
          <a:solidFill>
            <a:srgbClr val="008000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rgbClr val="6699FF"/>
        </a:buClr>
        <a:buFont typeface="Franklin Gothic Medium" pitchFamily="34" charset="0"/>
        <a:buNone/>
        <a:defRPr sz="2000">
          <a:solidFill>
            <a:srgbClr val="6666FF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rgbClr val="6699FF"/>
        </a:buClr>
        <a:buFont typeface="Franklin Gothic Medium" pitchFamily="34" charset="0"/>
        <a:buChar char="–"/>
        <a:defRPr sz="2000">
          <a:solidFill>
            <a:srgbClr val="6666FF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rgbClr val="6699FF"/>
        </a:buClr>
        <a:buFont typeface="Franklin Gothic Medium" pitchFamily="34" charset="0"/>
        <a:buChar char="–"/>
        <a:defRPr sz="2000">
          <a:solidFill>
            <a:srgbClr val="6666FF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6699FF"/>
        </a:buClr>
        <a:buFont typeface="Franklin Gothic Medium" pitchFamily="34" charset="0"/>
        <a:buChar char="–"/>
        <a:defRPr sz="2000">
          <a:solidFill>
            <a:srgbClr val="6666FF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6699FF"/>
        </a:buClr>
        <a:buFont typeface="Franklin Gothic Medium" pitchFamily="34" charset="0"/>
        <a:buChar char="–"/>
        <a:defRPr sz="2000">
          <a:solidFill>
            <a:srgbClr val="6666FF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6699FF"/>
        </a:buClr>
        <a:buFont typeface="Franklin Gothic Medium" pitchFamily="34" charset="0"/>
        <a:buChar char="–"/>
        <a:defRPr sz="2000">
          <a:solidFill>
            <a:srgbClr val="6666FF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6699FF"/>
        </a:buClr>
        <a:buFont typeface="Franklin Gothic Medium" pitchFamily="34" charset="0"/>
        <a:buChar char="–"/>
        <a:defRPr sz="2000">
          <a:solidFill>
            <a:srgbClr val="6666FF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oleObject" Target="../embeddings/Microsoft_Equation1.bin"/><Relationship Id="rId5" Type="http://schemas.openxmlformats.org/officeDocument/2006/relationships/image" Target="../media/image24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6" Type="http://schemas.openxmlformats.org/officeDocument/2006/relationships/image" Target="../media/image40.png"/><Relationship Id="rId7" Type="http://schemas.openxmlformats.org/officeDocument/2006/relationships/image" Target="../media/image41.png"/><Relationship Id="rId8" Type="http://schemas.openxmlformats.org/officeDocument/2006/relationships/image" Target="../media/image4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jpeg"/><Relationship Id="rId5" Type="http://schemas.openxmlformats.org/officeDocument/2006/relationships/image" Target="../media/image14.jpeg"/><Relationship Id="rId6" Type="http://schemas.openxmlformats.org/officeDocument/2006/relationships/image" Target="../media/image15.jpeg"/><Relationship Id="rId7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91728" y="246010"/>
            <a:ext cx="8095072" cy="990600"/>
          </a:xfrm>
        </p:spPr>
        <p:txBody>
          <a:bodyPr>
            <a:normAutofit fontScale="90000"/>
          </a:bodyPr>
          <a:lstStyle/>
          <a:p>
            <a:r>
              <a:rPr lang="en-US" dirty="0"/>
              <a:t>T</a:t>
            </a:r>
            <a:r>
              <a:rPr lang="en-US" dirty="0" smtClean="0"/>
              <a:t>he LHC machine:</a:t>
            </a:r>
            <a:br>
              <a:rPr lang="en-US" dirty="0" smtClean="0"/>
            </a:br>
            <a:r>
              <a:rPr lang="en-US" dirty="0" smtClean="0"/>
              <a:t> Run 2 and beyond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12990" y="5943600"/>
            <a:ext cx="6400800" cy="762000"/>
          </a:xfrm>
        </p:spPr>
        <p:txBody>
          <a:bodyPr/>
          <a:lstStyle/>
          <a:p>
            <a:r>
              <a:rPr lang="en-US" dirty="0" smtClean="0"/>
              <a:t>Mike Lamont for the LHC team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1601160"/>
            <a:ext cx="5715000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5654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68362"/>
          </a:xfrm>
        </p:spPr>
        <p:txBody>
          <a:bodyPr/>
          <a:lstStyle/>
          <a:p>
            <a:r>
              <a:rPr lang="en-US" dirty="0" smtClean="0"/>
              <a:t>25 ns &amp; electron cloud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685800" y="1165225"/>
            <a:ext cx="7772400" cy="4571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46800" rtlCol="0" anchor="ctr"/>
          <a:lstStyle/>
          <a:p>
            <a:pPr algn="ctr"/>
            <a:endParaRPr lang="en-US" dirty="0" smtClean="0"/>
          </a:p>
        </p:txBody>
      </p:sp>
      <p:sp>
        <p:nvSpPr>
          <p:cNvPr id="10" name="Rectangle 9"/>
          <p:cNvSpPr/>
          <p:nvPr/>
        </p:nvSpPr>
        <p:spPr>
          <a:xfrm>
            <a:off x="685800" y="2819400"/>
            <a:ext cx="7848600" cy="4571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46800" rtlCol="0" anchor="ctr"/>
          <a:lstStyle/>
          <a:p>
            <a:pPr algn="ctr"/>
            <a:endParaRPr lang="en-US" dirty="0" smtClean="0"/>
          </a:p>
        </p:txBody>
      </p:sp>
      <p:sp>
        <p:nvSpPr>
          <p:cNvPr id="11" name="Rectangle 10"/>
          <p:cNvSpPr/>
          <p:nvPr/>
        </p:nvSpPr>
        <p:spPr>
          <a:xfrm>
            <a:off x="685800" y="1066800"/>
            <a:ext cx="7772400" cy="45719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46800" rtlCol="0" anchor="ctr"/>
          <a:lstStyle/>
          <a:p>
            <a:pPr algn="ctr"/>
            <a:endParaRPr lang="en-US" dirty="0" smtClean="0"/>
          </a:p>
        </p:txBody>
      </p:sp>
      <p:sp>
        <p:nvSpPr>
          <p:cNvPr id="12" name="Rectangle 11"/>
          <p:cNvSpPr/>
          <p:nvPr/>
        </p:nvSpPr>
        <p:spPr>
          <a:xfrm>
            <a:off x="685800" y="2971800"/>
            <a:ext cx="7848600" cy="4571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46800" rtlCol="0" anchor="ctr"/>
          <a:lstStyle/>
          <a:p>
            <a:pPr algn="ctr"/>
            <a:endParaRPr lang="en-US" dirty="0" smtClean="0"/>
          </a:p>
        </p:txBody>
      </p:sp>
      <p:sp>
        <p:nvSpPr>
          <p:cNvPr id="6" name="Oval 5"/>
          <p:cNvSpPr/>
          <p:nvPr/>
        </p:nvSpPr>
        <p:spPr>
          <a:xfrm>
            <a:off x="762000" y="1905000"/>
            <a:ext cx="533400" cy="1524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46800" rtlCol="0" anchor="ctr"/>
          <a:lstStyle/>
          <a:p>
            <a:pPr algn="ctr"/>
            <a:r>
              <a:rPr lang="en-US" dirty="0" smtClean="0"/>
              <a:t> </a:t>
            </a:r>
          </a:p>
        </p:txBody>
      </p:sp>
      <p:sp>
        <p:nvSpPr>
          <p:cNvPr id="31" name="Oval 30"/>
          <p:cNvSpPr/>
          <p:nvPr/>
        </p:nvSpPr>
        <p:spPr>
          <a:xfrm>
            <a:off x="3657600" y="1905000"/>
            <a:ext cx="533400" cy="1524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46800" rtlCol="0" anchor="ctr"/>
          <a:lstStyle/>
          <a:p>
            <a:pPr algn="ctr"/>
            <a:endParaRPr lang="en-US" dirty="0" smtClean="0"/>
          </a:p>
        </p:txBody>
      </p:sp>
      <p:sp>
        <p:nvSpPr>
          <p:cNvPr id="34" name="Freeform 33"/>
          <p:cNvSpPr/>
          <p:nvPr/>
        </p:nvSpPr>
        <p:spPr>
          <a:xfrm rot="19694061">
            <a:off x="822172" y="1340875"/>
            <a:ext cx="799111" cy="166485"/>
          </a:xfrm>
          <a:custGeom>
            <a:avLst/>
            <a:gdLst>
              <a:gd name="connsiteX0" fmla="*/ 0 w 799111"/>
              <a:gd name="connsiteY0" fmla="*/ 99891 h 166485"/>
              <a:gd name="connsiteX1" fmla="*/ 4757 w 799111"/>
              <a:gd name="connsiteY1" fmla="*/ 76108 h 166485"/>
              <a:gd name="connsiteX2" fmla="*/ 14270 w 799111"/>
              <a:gd name="connsiteY2" fmla="*/ 47567 h 166485"/>
              <a:gd name="connsiteX3" fmla="*/ 19026 w 799111"/>
              <a:gd name="connsiteY3" fmla="*/ 33297 h 166485"/>
              <a:gd name="connsiteX4" fmla="*/ 33296 w 799111"/>
              <a:gd name="connsiteY4" fmla="*/ 4757 h 166485"/>
              <a:gd name="connsiteX5" fmla="*/ 47566 w 799111"/>
              <a:gd name="connsiteY5" fmla="*/ 0 h 166485"/>
              <a:gd name="connsiteX6" fmla="*/ 66593 w 799111"/>
              <a:gd name="connsiteY6" fmla="*/ 19027 h 166485"/>
              <a:gd name="connsiteX7" fmla="*/ 76106 w 799111"/>
              <a:gd name="connsiteY7" fmla="*/ 47567 h 166485"/>
              <a:gd name="connsiteX8" fmla="*/ 85619 w 799111"/>
              <a:gd name="connsiteY8" fmla="*/ 80865 h 166485"/>
              <a:gd name="connsiteX9" fmla="*/ 95132 w 799111"/>
              <a:gd name="connsiteY9" fmla="*/ 128432 h 166485"/>
              <a:gd name="connsiteX10" fmla="*/ 99889 w 799111"/>
              <a:gd name="connsiteY10" fmla="*/ 156972 h 166485"/>
              <a:gd name="connsiteX11" fmla="*/ 114159 w 799111"/>
              <a:gd name="connsiteY11" fmla="*/ 166485 h 166485"/>
              <a:gd name="connsiteX12" fmla="*/ 123672 w 799111"/>
              <a:gd name="connsiteY12" fmla="*/ 152215 h 166485"/>
              <a:gd name="connsiteX13" fmla="*/ 137942 w 799111"/>
              <a:gd name="connsiteY13" fmla="*/ 104648 h 166485"/>
              <a:gd name="connsiteX14" fmla="*/ 142698 w 799111"/>
              <a:gd name="connsiteY14" fmla="*/ 47567 h 166485"/>
              <a:gd name="connsiteX15" fmla="*/ 152212 w 799111"/>
              <a:gd name="connsiteY15" fmla="*/ 19027 h 166485"/>
              <a:gd name="connsiteX16" fmla="*/ 166481 w 799111"/>
              <a:gd name="connsiteY16" fmla="*/ 9514 h 166485"/>
              <a:gd name="connsiteX17" fmla="*/ 190265 w 799111"/>
              <a:gd name="connsiteY17" fmla="*/ 42811 h 166485"/>
              <a:gd name="connsiteX18" fmla="*/ 195021 w 799111"/>
              <a:gd name="connsiteY18" fmla="*/ 71351 h 166485"/>
              <a:gd name="connsiteX19" fmla="*/ 204534 w 799111"/>
              <a:gd name="connsiteY19" fmla="*/ 99891 h 166485"/>
              <a:gd name="connsiteX20" fmla="*/ 209291 w 799111"/>
              <a:gd name="connsiteY20" fmla="*/ 114162 h 166485"/>
              <a:gd name="connsiteX21" fmla="*/ 214048 w 799111"/>
              <a:gd name="connsiteY21" fmla="*/ 133188 h 166485"/>
              <a:gd name="connsiteX22" fmla="*/ 223561 w 799111"/>
              <a:gd name="connsiteY22" fmla="*/ 161729 h 166485"/>
              <a:gd name="connsiteX23" fmla="*/ 247344 w 799111"/>
              <a:gd name="connsiteY23" fmla="*/ 156972 h 166485"/>
              <a:gd name="connsiteX24" fmla="*/ 252101 w 799111"/>
              <a:gd name="connsiteY24" fmla="*/ 142702 h 166485"/>
              <a:gd name="connsiteX25" fmla="*/ 261614 w 799111"/>
              <a:gd name="connsiteY25" fmla="*/ 47567 h 166485"/>
              <a:gd name="connsiteX26" fmla="*/ 271127 w 799111"/>
              <a:gd name="connsiteY26" fmla="*/ 19027 h 166485"/>
              <a:gd name="connsiteX27" fmla="*/ 275884 w 799111"/>
              <a:gd name="connsiteY27" fmla="*/ 4757 h 166485"/>
              <a:gd name="connsiteX28" fmla="*/ 290153 w 799111"/>
              <a:gd name="connsiteY28" fmla="*/ 0 h 166485"/>
              <a:gd name="connsiteX29" fmla="*/ 294910 w 799111"/>
              <a:gd name="connsiteY29" fmla="*/ 14270 h 166485"/>
              <a:gd name="connsiteX30" fmla="*/ 309180 w 799111"/>
              <a:gd name="connsiteY30" fmla="*/ 42811 h 166485"/>
              <a:gd name="connsiteX31" fmla="*/ 313937 w 799111"/>
              <a:gd name="connsiteY31" fmla="*/ 66594 h 166485"/>
              <a:gd name="connsiteX32" fmla="*/ 323450 w 799111"/>
              <a:gd name="connsiteY32" fmla="*/ 104648 h 166485"/>
              <a:gd name="connsiteX33" fmla="*/ 328206 w 799111"/>
              <a:gd name="connsiteY33" fmla="*/ 123675 h 166485"/>
              <a:gd name="connsiteX34" fmla="*/ 337720 w 799111"/>
              <a:gd name="connsiteY34" fmla="*/ 152215 h 166485"/>
              <a:gd name="connsiteX35" fmla="*/ 366259 w 799111"/>
              <a:gd name="connsiteY35" fmla="*/ 161729 h 166485"/>
              <a:gd name="connsiteX36" fmla="*/ 375773 w 799111"/>
              <a:gd name="connsiteY36" fmla="*/ 47567 h 166485"/>
              <a:gd name="connsiteX37" fmla="*/ 390042 w 799111"/>
              <a:gd name="connsiteY37" fmla="*/ 19027 h 166485"/>
              <a:gd name="connsiteX38" fmla="*/ 409069 w 799111"/>
              <a:gd name="connsiteY38" fmla="*/ 23784 h 166485"/>
              <a:gd name="connsiteX39" fmla="*/ 423339 w 799111"/>
              <a:gd name="connsiteY39" fmla="*/ 61838 h 166485"/>
              <a:gd name="connsiteX40" fmla="*/ 437609 w 799111"/>
              <a:gd name="connsiteY40" fmla="*/ 90378 h 166485"/>
              <a:gd name="connsiteX41" fmla="*/ 442365 w 799111"/>
              <a:gd name="connsiteY41" fmla="*/ 104648 h 166485"/>
              <a:gd name="connsiteX42" fmla="*/ 451878 w 799111"/>
              <a:gd name="connsiteY42" fmla="*/ 118918 h 166485"/>
              <a:gd name="connsiteX43" fmla="*/ 475662 w 799111"/>
              <a:gd name="connsiteY43" fmla="*/ 156972 h 166485"/>
              <a:gd name="connsiteX44" fmla="*/ 494688 w 799111"/>
              <a:gd name="connsiteY44" fmla="*/ 76108 h 166485"/>
              <a:gd name="connsiteX45" fmla="*/ 504201 w 799111"/>
              <a:gd name="connsiteY45" fmla="*/ 47567 h 166485"/>
              <a:gd name="connsiteX46" fmla="*/ 508958 w 799111"/>
              <a:gd name="connsiteY46" fmla="*/ 33297 h 166485"/>
              <a:gd name="connsiteX47" fmla="*/ 513714 w 799111"/>
              <a:gd name="connsiteY47" fmla="*/ 19027 h 166485"/>
              <a:gd name="connsiteX48" fmla="*/ 527984 w 799111"/>
              <a:gd name="connsiteY48" fmla="*/ 14270 h 166485"/>
              <a:gd name="connsiteX49" fmla="*/ 542254 w 799111"/>
              <a:gd name="connsiteY49" fmla="*/ 38054 h 166485"/>
              <a:gd name="connsiteX50" fmla="*/ 556524 w 799111"/>
              <a:gd name="connsiteY50" fmla="*/ 66594 h 166485"/>
              <a:gd name="connsiteX51" fmla="*/ 566037 w 799111"/>
              <a:gd name="connsiteY51" fmla="*/ 128432 h 166485"/>
              <a:gd name="connsiteX52" fmla="*/ 570794 w 799111"/>
              <a:gd name="connsiteY52" fmla="*/ 142702 h 166485"/>
              <a:gd name="connsiteX53" fmla="*/ 580307 w 799111"/>
              <a:gd name="connsiteY53" fmla="*/ 156972 h 166485"/>
              <a:gd name="connsiteX54" fmla="*/ 599334 w 799111"/>
              <a:gd name="connsiteY54" fmla="*/ 161729 h 166485"/>
              <a:gd name="connsiteX55" fmla="*/ 608847 w 799111"/>
              <a:gd name="connsiteY55" fmla="*/ 152215 h 166485"/>
              <a:gd name="connsiteX56" fmla="*/ 618360 w 799111"/>
              <a:gd name="connsiteY56" fmla="*/ 123675 h 166485"/>
              <a:gd name="connsiteX57" fmla="*/ 623117 w 799111"/>
              <a:gd name="connsiteY57" fmla="*/ 57081 h 166485"/>
              <a:gd name="connsiteX58" fmla="*/ 627873 w 799111"/>
              <a:gd name="connsiteY58" fmla="*/ 42811 h 166485"/>
              <a:gd name="connsiteX59" fmla="*/ 637386 w 799111"/>
              <a:gd name="connsiteY59" fmla="*/ 33297 h 166485"/>
              <a:gd name="connsiteX60" fmla="*/ 651656 w 799111"/>
              <a:gd name="connsiteY60" fmla="*/ 28541 h 166485"/>
              <a:gd name="connsiteX61" fmla="*/ 670683 w 799111"/>
              <a:gd name="connsiteY61" fmla="*/ 52324 h 166485"/>
              <a:gd name="connsiteX62" fmla="*/ 684953 w 799111"/>
              <a:gd name="connsiteY62" fmla="*/ 109405 h 166485"/>
              <a:gd name="connsiteX63" fmla="*/ 694466 w 799111"/>
              <a:gd name="connsiteY63" fmla="*/ 137945 h 166485"/>
              <a:gd name="connsiteX64" fmla="*/ 699222 w 799111"/>
              <a:gd name="connsiteY64" fmla="*/ 152215 h 166485"/>
              <a:gd name="connsiteX65" fmla="*/ 713492 w 799111"/>
              <a:gd name="connsiteY65" fmla="*/ 156972 h 166485"/>
              <a:gd name="connsiteX66" fmla="*/ 727762 w 799111"/>
              <a:gd name="connsiteY66" fmla="*/ 152215 h 166485"/>
              <a:gd name="connsiteX67" fmla="*/ 742032 w 799111"/>
              <a:gd name="connsiteY67" fmla="*/ 104648 h 166485"/>
              <a:gd name="connsiteX68" fmla="*/ 746789 w 799111"/>
              <a:gd name="connsiteY68" fmla="*/ 90378 h 166485"/>
              <a:gd name="connsiteX69" fmla="*/ 761058 w 799111"/>
              <a:gd name="connsiteY69" fmla="*/ 76108 h 166485"/>
              <a:gd name="connsiteX70" fmla="*/ 770572 w 799111"/>
              <a:gd name="connsiteY70" fmla="*/ 61838 h 166485"/>
              <a:gd name="connsiteX71" fmla="*/ 780085 w 799111"/>
              <a:gd name="connsiteY71" fmla="*/ 52324 h 166485"/>
              <a:gd name="connsiteX72" fmla="*/ 799111 w 799111"/>
              <a:gd name="connsiteY72" fmla="*/ 33297 h 166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799111" h="166485">
                <a:moveTo>
                  <a:pt x="0" y="99891"/>
                </a:moveTo>
                <a:cubicBezTo>
                  <a:pt x="1586" y="91963"/>
                  <a:pt x="2630" y="83908"/>
                  <a:pt x="4757" y="76108"/>
                </a:cubicBezTo>
                <a:cubicBezTo>
                  <a:pt x="7396" y="66433"/>
                  <a:pt x="11099" y="57081"/>
                  <a:pt x="14270" y="47567"/>
                </a:cubicBezTo>
                <a:lnTo>
                  <a:pt x="19026" y="33297"/>
                </a:lnTo>
                <a:cubicBezTo>
                  <a:pt x="22159" y="23898"/>
                  <a:pt x="24915" y="11462"/>
                  <a:pt x="33296" y="4757"/>
                </a:cubicBezTo>
                <a:cubicBezTo>
                  <a:pt x="37211" y="1625"/>
                  <a:pt x="42809" y="1586"/>
                  <a:pt x="47566" y="0"/>
                </a:cubicBezTo>
                <a:cubicBezTo>
                  <a:pt x="53908" y="6342"/>
                  <a:pt x="63757" y="10518"/>
                  <a:pt x="66593" y="19027"/>
                </a:cubicBezTo>
                <a:lnTo>
                  <a:pt x="76106" y="47567"/>
                </a:lnTo>
                <a:cubicBezTo>
                  <a:pt x="81094" y="62532"/>
                  <a:pt x="82038" y="64155"/>
                  <a:pt x="85619" y="80865"/>
                </a:cubicBezTo>
                <a:cubicBezTo>
                  <a:pt x="89007" y="96676"/>
                  <a:pt x="92474" y="112482"/>
                  <a:pt x="95132" y="128432"/>
                </a:cubicBezTo>
                <a:cubicBezTo>
                  <a:pt x="96718" y="137945"/>
                  <a:pt x="95576" y="148346"/>
                  <a:pt x="99889" y="156972"/>
                </a:cubicBezTo>
                <a:cubicBezTo>
                  <a:pt x="102446" y="162085"/>
                  <a:pt x="109402" y="163314"/>
                  <a:pt x="114159" y="166485"/>
                </a:cubicBezTo>
                <a:cubicBezTo>
                  <a:pt x="117330" y="161728"/>
                  <a:pt x="121350" y="157439"/>
                  <a:pt x="123672" y="152215"/>
                </a:cubicBezTo>
                <a:cubicBezTo>
                  <a:pt x="130288" y="137328"/>
                  <a:pt x="133989" y="120459"/>
                  <a:pt x="137942" y="104648"/>
                </a:cubicBezTo>
                <a:cubicBezTo>
                  <a:pt x="139527" y="85621"/>
                  <a:pt x="139559" y="66400"/>
                  <a:pt x="142698" y="47567"/>
                </a:cubicBezTo>
                <a:cubicBezTo>
                  <a:pt x="144347" y="37675"/>
                  <a:pt x="143868" y="24590"/>
                  <a:pt x="152212" y="19027"/>
                </a:cubicBezTo>
                <a:lnTo>
                  <a:pt x="166481" y="9514"/>
                </a:lnTo>
                <a:cubicBezTo>
                  <a:pt x="189053" y="32086"/>
                  <a:pt x="182671" y="20032"/>
                  <a:pt x="190265" y="42811"/>
                </a:cubicBezTo>
                <a:cubicBezTo>
                  <a:pt x="191850" y="52324"/>
                  <a:pt x="192682" y="61994"/>
                  <a:pt x="195021" y="71351"/>
                </a:cubicBezTo>
                <a:cubicBezTo>
                  <a:pt x="197453" y="81080"/>
                  <a:pt x="201363" y="90378"/>
                  <a:pt x="204534" y="99891"/>
                </a:cubicBezTo>
                <a:cubicBezTo>
                  <a:pt x="206120" y="104648"/>
                  <a:pt x="208075" y="109297"/>
                  <a:pt x="209291" y="114162"/>
                </a:cubicBezTo>
                <a:cubicBezTo>
                  <a:pt x="210877" y="120504"/>
                  <a:pt x="212170" y="126926"/>
                  <a:pt x="214048" y="133188"/>
                </a:cubicBezTo>
                <a:cubicBezTo>
                  <a:pt x="216930" y="142793"/>
                  <a:pt x="223561" y="161729"/>
                  <a:pt x="223561" y="161729"/>
                </a:cubicBezTo>
                <a:cubicBezTo>
                  <a:pt x="231489" y="160143"/>
                  <a:pt x="240617" y="161457"/>
                  <a:pt x="247344" y="156972"/>
                </a:cubicBezTo>
                <a:cubicBezTo>
                  <a:pt x="251516" y="154191"/>
                  <a:pt x="251576" y="147688"/>
                  <a:pt x="252101" y="142702"/>
                </a:cubicBezTo>
                <a:cubicBezTo>
                  <a:pt x="258120" y="85520"/>
                  <a:pt x="250472" y="84708"/>
                  <a:pt x="261614" y="47567"/>
                </a:cubicBezTo>
                <a:cubicBezTo>
                  <a:pt x="264495" y="37962"/>
                  <a:pt x="267956" y="28540"/>
                  <a:pt x="271127" y="19027"/>
                </a:cubicBezTo>
                <a:cubicBezTo>
                  <a:pt x="272713" y="14270"/>
                  <a:pt x="271127" y="6343"/>
                  <a:pt x="275884" y="4757"/>
                </a:cubicBezTo>
                <a:lnTo>
                  <a:pt x="290153" y="0"/>
                </a:lnTo>
                <a:cubicBezTo>
                  <a:pt x="291739" y="4757"/>
                  <a:pt x="292668" y="9785"/>
                  <a:pt x="294910" y="14270"/>
                </a:cubicBezTo>
                <a:cubicBezTo>
                  <a:pt x="306535" y="37520"/>
                  <a:pt x="303202" y="18902"/>
                  <a:pt x="309180" y="42811"/>
                </a:cubicBezTo>
                <a:cubicBezTo>
                  <a:pt x="311141" y="50654"/>
                  <a:pt x="312119" y="58716"/>
                  <a:pt x="313937" y="66594"/>
                </a:cubicBezTo>
                <a:cubicBezTo>
                  <a:pt x="316877" y="79334"/>
                  <a:pt x="320279" y="91963"/>
                  <a:pt x="323450" y="104648"/>
                </a:cubicBezTo>
                <a:cubicBezTo>
                  <a:pt x="325035" y="110990"/>
                  <a:pt x="326139" y="117473"/>
                  <a:pt x="328206" y="123675"/>
                </a:cubicBezTo>
                <a:cubicBezTo>
                  <a:pt x="331377" y="133188"/>
                  <a:pt x="328207" y="149044"/>
                  <a:pt x="337720" y="152215"/>
                </a:cubicBezTo>
                <a:lnTo>
                  <a:pt x="366259" y="161729"/>
                </a:lnTo>
                <a:cubicBezTo>
                  <a:pt x="382230" y="113819"/>
                  <a:pt x="366309" y="165872"/>
                  <a:pt x="375773" y="47567"/>
                </a:cubicBezTo>
                <a:cubicBezTo>
                  <a:pt x="377298" y="28510"/>
                  <a:pt x="378870" y="30200"/>
                  <a:pt x="390042" y="19027"/>
                </a:cubicBezTo>
                <a:cubicBezTo>
                  <a:pt x="396384" y="20613"/>
                  <a:pt x="404047" y="19599"/>
                  <a:pt x="409069" y="23784"/>
                </a:cubicBezTo>
                <a:cubicBezTo>
                  <a:pt x="417381" y="30711"/>
                  <a:pt x="420665" y="52479"/>
                  <a:pt x="423339" y="61838"/>
                </a:cubicBezTo>
                <a:cubicBezTo>
                  <a:pt x="428263" y="79072"/>
                  <a:pt x="427183" y="74741"/>
                  <a:pt x="437609" y="90378"/>
                </a:cubicBezTo>
                <a:cubicBezTo>
                  <a:pt x="439194" y="95135"/>
                  <a:pt x="440123" y="100163"/>
                  <a:pt x="442365" y="104648"/>
                </a:cubicBezTo>
                <a:cubicBezTo>
                  <a:pt x="444921" y="109761"/>
                  <a:pt x="449556" y="113694"/>
                  <a:pt x="451878" y="118918"/>
                </a:cubicBezTo>
                <a:cubicBezTo>
                  <a:pt x="468562" y="156457"/>
                  <a:pt x="449991" y="139859"/>
                  <a:pt x="475662" y="156972"/>
                </a:cubicBezTo>
                <a:cubicBezTo>
                  <a:pt x="511320" y="133199"/>
                  <a:pt x="483062" y="157488"/>
                  <a:pt x="494688" y="76108"/>
                </a:cubicBezTo>
                <a:cubicBezTo>
                  <a:pt x="496106" y="66181"/>
                  <a:pt x="501030" y="57081"/>
                  <a:pt x="504201" y="47567"/>
                </a:cubicBezTo>
                <a:lnTo>
                  <a:pt x="508958" y="33297"/>
                </a:lnTo>
                <a:cubicBezTo>
                  <a:pt x="510543" y="28540"/>
                  <a:pt x="508957" y="20613"/>
                  <a:pt x="513714" y="19027"/>
                </a:cubicBezTo>
                <a:lnTo>
                  <a:pt x="527984" y="14270"/>
                </a:lnTo>
                <a:cubicBezTo>
                  <a:pt x="546567" y="32853"/>
                  <a:pt x="529905" y="13354"/>
                  <a:pt x="542254" y="38054"/>
                </a:cubicBezTo>
                <a:cubicBezTo>
                  <a:pt x="560699" y="74946"/>
                  <a:pt x="544565" y="30719"/>
                  <a:pt x="556524" y="66594"/>
                </a:cubicBezTo>
                <a:cubicBezTo>
                  <a:pt x="560356" y="101084"/>
                  <a:pt x="558549" y="102222"/>
                  <a:pt x="566037" y="128432"/>
                </a:cubicBezTo>
                <a:cubicBezTo>
                  <a:pt x="567414" y="133253"/>
                  <a:pt x="568552" y="138217"/>
                  <a:pt x="570794" y="142702"/>
                </a:cubicBezTo>
                <a:cubicBezTo>
                  <a:pt x="573351" y="147815"/>
                  <a:pt x="575550" y="153801"/>
                  <a:pt x="580307" y="156972"/>
                </a:cubicBezTo>
                <a:cubicBezTo>
                  <a:pt x="585747" y="160598"/>
                  <a:pt x="592992" y="160143"/>
                  <a:pt x="599334" y="161729"/>
                </a:cubicBezTo>
                <a:cubicBezTo>
                  <a:pt x="602505" y="158558"/>
                  <a:pt x="606841" y="156226"/>
                  <a:pt x="608847" y="152215"/>
                </a:cubicBezTo>
                <a:cubicBezTo>
                  <a:pt x="613331" y="143246"/>
                  <a:pt x="618360" y="123675"/>
                  <a:pt x="618360" y="123675"/>
                </a:cubicBezTo>
                <a:cubicBezTo>
                  <a:pt x="619946" y="101477"/>
                  <a:pt x="620517" y="79183"/>
                  <a:pt x="623117" y="57081"/>
                </a:cubicBezTo>
                <a:cubicBezTo>
                  <a:pt x="623703" y="52101"/>
                  <a:pt x="625294" y="47110"/>
                  <a:pt x="627873" y="42811"/>
                </a:cubicBezTo>
                <a:cubicBezTo>
                  <a:pt x="630180" y="38965"/>
                  <a:pt x="633540" y="35604"/>
                  <a:pt x="637386" y="33297"/>
                </a:cubicBezTo>
                <a:cubicBezTo>
                  <a:pt x="641685" y="30717"/>
                  <a:pt x="646899" y="30126"/>
                  <a:pt x="651656" y="28541"/>
                </a:cubicBezTo>
                <a:cubicBezTo>
                  <a:pt x="659564" y="36449"/>
                  <a:pt x="665882" y="41521"/>
                  <a:pt x="670683" y="52324"/>
                </a:cubicBezTo>
                <a:cubicBezTo>
                  <a:pt x="685472" y="85601"/>
                  <a:pt x="676406" y="75218"/>
                  <a:pt x="684953" y="109405"/>
                </a:cubicBezTo>
                <a:cubicBezTo>
                  <a:pt x="687385" y="119133"/>
                  <a:pt x="691295" y="128432"/>
                  <a:pt x="694466" y="137945"/>
                </a:cubicBezTo>
                <a:cubicBezTo>
                  <a:pt x="696051" y="142702"/>
                  <a:pt x="694465" y="150629"/>
                  <a:pt x="699222" y="152215"/>
                </a:cubicBezTo>
                <a:lnTo>
                  <a:pt x="713492" y="156972"/>
                </a:lnTo>
                <a:cubicBezTo>
                  <a:pt x="718249" y="155386"/>
                  <a:pt x="724848" y="156295"/>
                  <a:pt x="727762" y="152215"/>
                </a:cubicBezTo>
                <a:cubicBezTo>
                  <a:pt x="733144" y="144680"/>
                  <a:pt x="738884" y="115666"/>
                  <a:pt x="742032" y="104648"/>
                </a:cubicBezTo>
                <a:cubicBezTo>
                  <a:pt x="743410" y="99827"/>
                  <a:pt x="744008" y="94550"/>
                  <a:pt x="746789" y="90378"/>
                </a:cubicBezTo>
                <a:cubicBezTo>
                  <a:pt x="750520" y="84781"/>
                  <a:pt x="756752" y="81276"/>
                  <a:pt x="761058" y="76108"/>
                </a:cubicBezTo>
                <a:cubicBezTo>
                  <a:pt x="764718" y="71716"/>
                  <a:pt x="767001" y="66302"/>
                  <a:pt x="770572" y="61838"/>
                </a:cubicBezTo>
                <a:cubicBezTo>
                  <a:pt x="773374" y="58336"/>
                  <a:pt x="777284" y="55826"/>
                  <a:pt x="780085" y="52324"/>
                </a:cubicBezTo>
                <a:cubicBezTo>
                  <a:pt x="795391" y="33191"/>
                  <a:pt x="782112" y="41797"/>
                  <a:pt x="799111" y="33297"/>
                </a:cubicBezTo>
              </a:path>
            </a:pathLst>
          </a:custGeom>
          <a:ln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       </a:t>
            </a:r>
            <a:endParaRPr lang="en-US" dirty="0"/>
          </a:p>
        </p:txBody>
      </p:sp>
      <p:cxnSp>
        <p:nvCxnSpPr>
          <p:cNvPr id="37" name="Straight Arrow Connector 36"/>
          <p:cNvCxnSpPr/>
          <p:nvPr/>
        </p:nvCxnSpPr>
        <p:spPr>
          <a:xfrm>
            <a:off x="4969665" y="1195386"/>
            <a:ext cx="1126335" cy="1624014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Oval 37"/>
          <p:cNvSpPr/>
          <p:nvPr/>
        </p:nvSpPr>
        <p:spPr>
          <a:xfrm>
            <a:off x="6705600" y="1905000"/>
            <a:ext cx="533400" cy="1524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46800" rtlCol="0" anchor="ctr"/>
          <a:lstStyle/>
          <a:p>
            <a:pPr algn="ctr"/>
            <a:endParaRPr lang="en-US" dirty="0" smtClean="0"/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4343400" y="1219200"/>
            <a:ext cx="457200" cy="160020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Freeform 24"/>
          <p:cNvSpPr/>
          <p:nvPr/>
        </p:nvSpPr>
        <p:spPr>
          <a:xfrm rot="19694061">
            <a:off x="3641572" y="1340875"/>
            <a:ext cx="799111" cy="166485"/>
          </a:xfrm>
          <a:custGeom>
            <a:avLst/>
            <a:gdLst>
              <a:gd name="connsiteX0" fmla="*/ 0 w 799111"/>
              <a:gd name="connsiteY0" fmla="*/ 99891 h 166485"/>
              <a:gd name="connsiteX1" fmla="*/ 4757 w 799111"/>
              <a:gd name="connsiteY1" fmla="*/ 76108 h 166485"/>
              <a:gd name="connsiteX2" fmla="*/ 14270 w 799111"/>
              <a:gd name="connsiteY2" fmla="*/ 47567 h 166485"/>
              <a:gd name="connsiteX3" fmla="*/ 19026 w 799111"/>
              <a:gd name="connsiteY3" fmla="*/ 33297 h 166485"/>
              <a:gd name="connsiteX4" fmla="*/ 33296 w 799111"/>
              <a:gd name="connsiteY4" fmla="*/ 4757 h 166485"/>
              <a:gd name="connsiteX5" fmla="*/ 47566 w 799111"/>
              <a:gd name="connsiteY5" fmla="*/ 0 h 166485"/>
              <a:gd name="connsiteX6" fmla="*/ 66593 w 799111"/>
              <a:gd name="connsiteY6" fmla="*/ 19027 h 166485"/>
              <a:gd name="connsiteX7" fmla="*/ 76106 w 799111"/>
              <a:gd name="connsiteY7" fmla="*/ 47567 h 166485"/>
              <a:gd name="connsiteX8" fmla="*/ 85619 w 799111"/>
              <a:gd name="connsiteY8" fmla="*/ 80865 h 166485"/>
              <a:gd name="connsiteX9" fmla="*/ 95132 w 799111"/>
              <a:gd name="connsiteY9" fmla="*/ 128432 h 166485"/>
              <a:gd name="connsiteX10" fmla="*/ 99889 w 799111"/>
              <a:gd name="connsiteY10" fmla="*/ 156972 h 166485"/>
              <a:gd name="connsiteX11" fmla="*/ 114159 w 799111"/>
              <a:gd name="connsiteY11" fmla="*/ 166485 h 166485"/>
              <a:gd name="connsiteX12" fmla="*/ 123672 w 799111"/>
              <a:gd name="connsiteY12" fmla="*/ 152215 h 166485"/>
              <a:gd name="connsiteX13" fmla="*/ 137942 w 799111"/>
              <a:gd name="connsiteY13" fmla="*/ 104648 h 166485"/>
              <a:gd name="connsiteX14" fmla="*/ 142698 w 799111"/>
              <a:gd name="connsiteY14" fmla="*/ 47567 h 166485"/>
              <a:gd name="connsiteX15" fmla="*/ 152212 w 799111"/>
              <a:gd name="connsiteY15" fmla="*/ 19027 h 166485"/>
              <a:gd name="connsiteX16" fmla="*/ 166481 w 799111"/>
              <a:gd name="connsiteY16" fmla="*/ 9514 h 166485"/>
              <a:gd name="connsiteX17" fmla="*/ 190265 w 799111"/>
              <a:gd name="connsiteY17" fmla="*/ 42811 h 166485"/>
              <a:gd name="connsiteX18" fmla="*/ 195021 w 799111"/>
              <a:gd name="connsiteY18" fmla="*/ 71351 h 166485"/>
              <a:gd name="connsiteX19" fmla="*/ 204534 w 799111"/>
              <a:gd name="connsiteY19" fmla="*/ 99891 h 166485"/>
              <a:gd name="connsiteX20" fmla="*/ 209291 w 799111"/>
              <a:gd name="connsiteY20" fmla="*/ 114162 h 166485"/>
              <a:gd name="connsiteX21" fmla="*/ 214048 w 799111"/>
              <a:gd name="connsiteY21" fmla="*/ 133188 h 166485"/>
              <a:gd name="connsiteX22" fmla="*/ 223561 w 799111"/>
              <a:gd name="connsiteY22" fmla="*/ 161729 h 166485"/>
              <a:gd name="connsiteX23" fmla="*/ 247344 w 799111"/>
              <a:gd name="connsiteY23" fmla="*/ 156972 h 166485"/>
              <a:gd name="connsiteX24" fmla="*/ 252101 w 799111"/>
              <a:gd name="connsiteY24" fmla="*/ 142702 h 166485"/>
              <a:gd name="connsiteX25" fmla="*/ 261614 w 799111"/>
              <a:gd name="connsiteY25" fmla="*/ 47567 h 166485"/>
              <a:gd name="connsiteX26" fmla="*/ 271127 w 799111"/>
              <a:gd name="connsiteY26" fmla="*/ 19027 h 166485"/>
              <a:gd name="connsiteX27" fmla="*/ 275884 w 799111"/>
              <a:gd name="connsiteY27" fmla="*/ 4757 h 166485"/>
              <a:gd name="connsiteX28" fmla="*/ 290153 w 799111"/>
              <a:gd name="connsiteY28" fmla="*/ 0 h 166485"/>
              <a:gd name="connsiteX29" fmla="*/ 294910 w 799111"/>
              <a:gd name="connsiteY29" fmla="*/ 14270 h 166485"/>
              <a:gd name="connsiteX30" fmla="*/ 309180 w 799111"/>
              <a:gd name="connsiteY30" fmla="*/ 42811 h 166485"/>
              <a:gd name="connsiteX31" fmla="*/ 313937 w 799111"/>
              <a:gd name="connsiteY31" fmla="*/ 66594 h 166485"/>
              <a:gd name="connsiteX32" fmla="*/ 323450 w 799111"/>
              <a:gd name="connsiteY32" fmla="*/ 104648 h 166485"/>
              <a:gd name="connsiteX33" fmla="*/ 328206 w 799111"/>
              <a:gd name="connsiteY33" fmla="*/ 123675 h 166485"/>
              <a:gd name="connsiteX34" fmla="*/ 337720 w 799111"/>
              <a:gd name="connsiteY34" fmla="*/ 152215 h 166485"/>
              <a:gd name="connsiteX35" fmla="*/ 366259 w 799111"/>
              <a:gd name="connsiteY35" fmla="*/ 161729 h 166485"/>
              <a:gd name="connsiteX36" fmla="*/ 375773 w 799111"/>
              <a:gd name="connsiteY36" fmla="*/ 47567 h 166485"/>
              <a:gd name="connsiteX37" fmla="*/ 390042 w 799111"/>
              <a:gd name="connsiteY37" fmla="*/ 19027 h 166485"/>
              <a:gd name="connsiteX38" fmla="*/ 409069 w 799111"/>
              <a:gd name="connsiteY38" fmla="*/ 23784 h 166485"/>
              <a:gd name="connsiteX39" fmla="*/ 423339 w 799111"/>
              <a:gd name="connsiteY39" fmla="*/ 61838 h 166485"/>
              <a:gd name="connsiteX40" fmla="*/ 437609 w 799111"/>
              <a:gd name="connsiteY40" fmla="*/ 90378 h 166485"/>
              <a:gd name="connsiteX41" fmla="*/ 442365 w 799111"/>
              <a:gd name="connsiteY41" fmla="*/ 104648 h 166485"/>
              <a:gd name="connsiteX42" fmla="*/ 451878 w 799111"/>
              <a:gd name="connsiteY42" fmla="*/ 118918 h 166485"/>
              <a:gd name="connsiteX43" fmla="*/ 475662 w 799111"/>
              <a:gd name="connsiteY43" fmla="*/ 156972 h 166485"/>
              <a:gd name="connsiteX44" fmla="*/ 494688 w 799111"/>
              <a:gd name="connsiteY44" fmla="*/ 76108 h 166485"/>
              <a:gd name="connsiteX45" fmla="*/ 504201 w 799111"/>
              <a:gd name="connsiteY45" fmla="*/ 47567 h 166485"/>
              <a:gd name="connsiteX46" fmla="*/ 508958 w 799111"/>
              <a:gd name="connsiteY46" fmla="*/ 33297 h 166485"/>
              <a:gd name="connsiteX47" fmla="*/ 513714 w 799111"/>
              <a:gd name="connsiteY47" fmla="*/ 19027 h 166485"/>
              <a:gd name="connsiteX48" fmla="*/ 527984 w 799111"/>
              <a:gd name="connsiteY48" fmla="*/ 14270 h 166485"/>
              <a:gd name="connsiteX49" fmla="*/ 542254 w 799111"/>
              <a:gd name="connsiteY49" fmla="*/ 38054 h 166485"/>
              <a:gd name="connsiteX50" fmla="*/ 556524 w 799111"/>
              <a:gd name="connsiteY50" fmla="*/ 66594 h 166485"/>
              <a:gd name="connsiteX51" fmla="*/ 566037 w 799111"/>
              <a:gd name="connsiteY51" fmla="*/ 128432 h 166485"/>
              <a:gd name="connsiteX52" fmla="*/ 570794 w 799111"/>
              <a:gd name="connsiteY52" fmla="*/ 142702 h 166485"/>
              <a:gd name="connsiteX53" fmla="*/ 580307 w 799111"/>
              <a:gd name="connsiteY53" fmla="*/ 156972 h 166485"/>
              <a:gd name="connsiteX54" fmla="*/ 599334 w 799111"/>
              <a:gd name="connsiteY54" fmla="*/ 161729 h 166485"/>
              <a:gd name="connsiteX55" fmla="*/ 608847 w 799111"/>
              <a:gd name="connsiteY55" fmla="*/ 152215 h 166485"/>
              <a:gd name="connsiteX56" fmla="*/ 618360 w 799111"/>
              <a:gd name="connsiteY56" fmla="*/ 123675 h 166485"/>
              <a:gd name="connsiteX57" fmla="*/ 623117 w 799111"/>
              <a:gd name="connsiteY57" fmla="*/ 57081 h 166485"/>
              <a:gd name="connsiteX58" fmla="*/ 627873 w 799111"/>
              <a:gd name="connsiteY58" fmla="*/ 42811 h 166485"/>
              <a:gd name="connsiteX59" fmla="*/ 637386 w 799111"/>
              <a:gd name="connsiteY59" fmla="*/ 33297 h 166485"/>
              <a:gd name="connsiteX60" fmla="*/ 651656 w 799111"/>
              <a:gd name="connsiteY60" fmla="*/ 28541 h 166485"/>
              <a:gd name="connsiteX61" fmla="*/ 670683 w 799111"/>
              <a:gd name="connsiteY61" fmla="*/ 52324 h 166485"/>
              <a:gd name="connsiteX62" fmla="*/ 684953 w 799111"/>
              <a:gd name="connsiteY62" fmla="*/ 109405 h 166485"/>
              <a:gd name="connsiteX63" fmla="*/ 694466 w 799111"/>
              <a:gd name="connsiteY63" fmla="*/ 137945 h 166485"/>
              <a:gd name="connsiteX64" fmla="*/ 699222 w 799111"/>
              <a:gd name="connsiteY64" fmla="*/ 152215 h 166485"/>
              <a:gd name="connsiteX65" fmla="*/ 713492 w 799111"/>
              <a:gd name="connsiteY65" fmla="*/ 156972 h 166485"/>
              <a:gd name="connsiteX66" fmla="*/ 727762 w 799111"/>
              <a:gd name="connsiteY66" fmla="*/ 152215 h 166485"/>
              <a:gd name="connsiteX67" fmla="*/ 742032 w 799111"/>
              <a:gd name="connsiteY67" fmla="*/ 104648 h 166485"/>
              <a:gd name="connsiteX68" fmla="*/ 746789 w 799111"/>
              <a:gd name="connsiteY68" fmla="*/ 90378 h 166485"/>
              <a:gd name="connsiteX69" fmla="*/ 761058 w 799111"/>
              <a:gd name="connsiteY69" fmla="*/ 76108 h 166485"/>
              <a:gd name="connsiteX70" fmla="*/ 770572 w 799111"/>
              <a:gd name="connsiteY70" fmla="*/ 61838 h 166485"/>
              <a:gd name="connsiteX71" fmla="*/ 780085 w 799111"/>
              <a:gd name="connsiteY71" fmla="*/ 52324 h 166485"/>
              <a:gd name="connsiteX72" fmla="*/ 799111 w 799111"/>
              <a:gd name="connsiteY72" fmla="*/ 33297 h 166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799111" h="166485">
                <a:moveTo>
                  <a:pt x="0" y="99891"/>
                </a:moveTo>
                <a:cubicBezTo>
                  <a:pt x="1586" y="91963"/>
                  <a:pt x="2630" y="83908"/>
                  <a:pt x="4757" y="76108"/>
                </a:cubicBezTo>
                <a:cubicBezTo>
                  <a:pt x="7396" y="66433"/>
                  <a:pt x="11099" y="57081"/>
                  <a:pt x="14270" y="47567"/>
                </a:cubicBezTo>
                <a:lnTo>
                  <a:pt x="19026" y="33297"/>
                </a:lnTo>
                <a:cubicBezTo>
                  <a:pt x="22159" y="23898"/>
                  <a:pt x="24915" y="11462"/>
                  <a:pt x="33296" y="4757"/>
                </a:cubicBezTo>
                <a:cubicBezTo>
                  <a:pt x="37211" y="1625"/>
                  <a:pt x="42809" y="1586"/>
                  <a:pt x="47566" y="0"/>
                </a:cubicBezTo>
                <a:cubicBezTo>
                  <a:pt x="53908" y="6342"/>
                  <a:pt x="63757" y="10518"/>
                  <a:pt x="66593" y="19027"/>
                </a:cubicBezTo>
                <a:lnTo>
                  <a:pt x="76106" y="47567"/>
                </a:lnTo>
                <a:cubicBezTo>
                  <a:pt x="81094" y="62532"/>
                  <a:pt x="82038" y="64155"/>
                  <a:pt x="85619" y="80865"/>
                </a:cubicBezTo>
                <a:cubicBezTo>
                  <a:pt x="89007" y="96676"/>
                  <a:pt x="92474" y="112482"/>
                  <a:pt x="95132" y="128432"/>
                </a:cubicBezTo>
                <a:cubicBezTo>
                  <a:pt x="96718" y="137945"/>
                  <a:pt x="95576" y="148346"/>
                  <a:pt x="99889" y="156972"/>
                </a:cubicBezTo>
                <a:cubicBezTo>
                  <a:pt x="102446" y="162085"/>
                  <a:pt x="109402" y="163314"/>
                  <a:pt x="114159" y="166485"/>
                </a:cubicBezTo>
                <a:cubicBezTo>
                  <a:pt x="117330" y="161728"/>
                  <a:pt x="121350" y="157439"/>
                  <a:pt x="123672" y="152215"/>
                </a:cubicBezTo>
                <a:cubicBezTo>
                  <a:pt x="130288" y="137328"/>
                  <a:pt x="133989" y="120459"/>
                  <a:pt x="137942" y="104648"/>
                </a:cubicBezTo>
                <a:cubicBezTo>
                  <a:pt x="139527" y="85621"/>
                  <a:pt x="139559" y="66400"/>
                  <a:pt x="142698" y="47567"/>
                </a:cubicBezTo>
                <a:cubicBezTo>
                  <a:pt x="144347" y="37675"/>
                  <a:pt x="143868" y="24590"/>
                  <a:pt x="152212" y="19027"/>
                </a:cubicBezTo>
                <a:lnTo>
                  <a:pt x="166481" y="9514"/>
                </a:lnTo>
                <a:cubicBezTo>
                  <a:pt x="189053" y="32086"/>
                  <a:pt x="182671" y="20032"/>
                  <a:pt x="190265" y="42811"/>
                </a:cubicBezTo>
                <a:cubicBezTo>
                  <a:pt x="191850" y="52324"/>
                  <a:pt x="192682" y="61994"/>
                  <a:pt x="195021" y="71351"/>
                </a:cubicBezTo>
                <a:cubicBezTo>
                  <a:pt x="197453" y="81080"/>
                  <a:pt x="201363" y="90378"/>
                  <a:pt x="204534" y="99891"/>
                </a:cubicBezTo>
                <a:cubicBezTo>
                  <a:pt x="206120" y="104648"/>
                  <a:pt x="208075" y="109297"/>
                  <a:pt x="209291" y="114162"/>
                </a:cubicBezTo>
                <a:cubicBezTo>
                  <a:pt x="210877" y="120504"/>
                  <a:pt x="212170" y="126926"/>
                  <a:pt x="214048" y="133188"/>
                </a:cubicBezTo>
                <a:cubicBezTo>
                  <a:pt x="216930" y="142793"/>
                  <a:pt x="223561" y="161729"/>
                  <a:pt x="223561" y="161729"/>
                </a:cubicBezTo>
                <a:cubicBezTo>
                  <a:pt x="231489" y="160143"/>
                  <a:pt x="240617" y="161457"/>
                  <a:pt x="247344" y="156972"/>
                </a:cubicBezTo>
                <a:cubicBezTo>
                  <a:pt x="251516" y="154191"/>
                  <a:pt x="251576" y="147688"/>
                  <a:pt x="252101" y="142702"/>
                </a:cubicBezTo>
                <a:cubicBezTo>
                  <a:pt x="258120" y="85520"/>
                  <a:pt x="250472" y="84708"/>
                  <a:pt x="261614" y="47567"/>
                </a:cubicBezTo>
                <a:cubicBezTo>
                  <a:pt x="264495" y="37962"/>
                  <a:pt x="267956" y="28540"/>
                  <a:pt x="271127" y="19027"/>
                </a:cubicBezTo>
                <a:cubicBezTo>
                  <a:pt x="272713" y="14270"/>
                  <a:pt x="271127" y="6343"/>
                  <a:pt x="275884" y="4757"/>
                </a:cubicBezTo>
                <a:lnTo>
                  <a:pt x="290153" y="0"/>
                </a:lnTo>
                <a:cubicBezTo>
                  <a:pt x="291739" y="4757"/>
                  <a:pt x="292668" y="9785"/>
                  <a:pt x="294910" y="14270"/>
                </a:cubicBezTo>
                <a:cubicBezTo>
                  <a:pt x="306535" y="37520"/>
                  <a:pt x="303202" y="18902"/>
                  <a:pt x="309180" y="42811"/>
                </a:cubicBezTo>
                <a:cubicBezTo>
                  <a:pt x="311141" y="50654"/>
                  <a:pt x="312119" y="58716"/>
                  <a:pt x="313937" y="66594"/>
                </a:cubicBezTo>
                <a:cubicBezTo>
                  <a:pt x="316877" y="79334"/>
                  <a:pt x="320279" y="91963"/>
                  <a:pt x="323450" y="104648"/>
                </a:cubicBezTo>
                <a:cubicBezTo>
                  <a:pt x="325035" y="110990"/>
                  <a:pt x="326139" y="117473"/>
                  <a:pt x="328206" y="123675"/>
                </a:cubicBezTo>
                <a:cubicBezTo>
                  <a:pt x="331377" y="133188"/>
                  <a:pt x="328207" y="149044"/>
                  <a:pt x="337720" y="152215"/>
                </a:cubicBezTo>
                <a:lnTo>
                  <a:pt x="366259" y="161729"/>
                </a:lnTo>
                <a:cubicBezTo>
                  <a:pt x="382230" y="113819"/>
                  <a:pt x="366309" y="165872"/>
                  <a:pt x="375773" y="47567"/>
                </a:cubicBezTo>
                <a:cubicBezTo>
                  <a:pt x="377298" y="28510"/>
                  <a:pt x="378870" y="30200"/>
                  <a:pt x="390042" y="19027"/>
                </a:cubicBezTo>
                <a:cubicBezTo>
                  <a:pt x="396384" y="20613"/>
                  <a:pt x="404047" y="19599"/>
                  <a:pt x="409069" y="23784"/>
                </a:cubicBezTo>
                <a:cubicBezTo>
                  <a:pt x="417381" y="30711"/>
                  <a:pt x="420665" y="52479"/>
                  <a:pt x="423339" y="61838"/>
                </a:cubicBezTo>
                <a:cubicBezTo>
                  <a:pt x="428263" y="79072"/>
                  <a:pt x="427183" y="74741"/>
                  <a:pt x="437609" y="90378"/>
                </a:cubicBezTo>
                <a:cubicBezTo>
                  <a:pt x="439194" y="95135"/>
                  <a:pt x="440123" y="100163"/>
                  <a:pt x="442365" y="104648"/>
                </a:cubicBezTo>
                <a:cubicBezTo>
                  <a:pt x="444921" y="109761"/>
                  <a:pt x="449556" y="113694"/>
                  <a:pt x="451878" y="118918"/>
                </a:cubicBezTo>
                <a:cubicBezTo>
                  <a:pt x="468562" y="156457"/>
                  <a:pt x="449991" y="139859"/>
                  <a:pt x="475662" y="156972"/>
                </a:cubicBezTo>
                <a:cubicBezTo>
                  <a:pt x="511320" y="133199"/>
                  <a:pt x="483062" y="157488"/>
                  <a:pt x="494688" y="76108"/>
                </a:cubicBezTo>
                <a:cubicBezTo>
                  <a:pt x="496106" y="66181"/>
                  <a:pt x="501030" y="57081"/>
                  <a:pt x="504201" y="47567"/>
                </a:cubicBezTo>
                <a:lnTo>
                  <a:pt x="508958" y="33297"/>
                </a:lnTo>
                <a:cubicBezTo>
                  <a:pt x="510543" y="28540"/>
                  <a:pt x="508957" y="20613"/>
                  <a:pt x="513714" y="19027"/>
                </a:cubicBezTo>
                <a:lnTo>
                  <a:pt x="527984" y="14270"/>
                </a:lnTo>
                <a:cubicBezTo>
                  <a:pt x="546567" y="32853"/>
                  <a:pt x="529905" y="13354"/>
                  <a:pt x="542254" y="38054"/>
                </a:cubicBezTo>
                <a:cubicBezTo>
                  <a:pt x="560699" y="74946"/>
                  <a:pt x="544565" y="30719"/>
                  <a:pt x="556524" y="66594"/>
                </a:cubicBezTo>
                <a:cubicBezTo>
                  <a:pt x="560356" y="101084"/>
                  <a:pt x="558549" y="102222"/>
                  <a:pt x="566037" y="128432"/>
                </a:cubicBezTo>
                <a:cubicBezTo>
                  <a:pt x="567414" y="133253"/>
                  <a:pt x="568552" y="138217"/>
                  <a:pt x="570794" y="142702"/>
                </a:cubicBezTo>
                <a:cubicBezTo>
                  <a:pt x="573351" y="147815"/>
                  <a:pt x="575550" y="153801"/>
                  <a:pt x="580307" y="156972"/>
                </a:cubicBezTo>
                <a:cubicBezTo>
                  <a:pt x="585747" y="160598"/>
                  <a:pt x="592992" y="160143"/>
                  <a:pt x="599334" y="161729"/>
                </a:cubicBezTo>
                <a:cubicBezTo>
                  <a:pt x="602505" y="158558"/>
                  <a:pt x="606841" y="156226"/>
                  <a:pt x="608847" y="152215"/>
                </a:cubicBezTo>
                <a:cubicBezTo>
                  <a:pt x="613331" y="143246"/>
                  <a:pt x="618360" y="123675"/>
                  <a:pt x="618360" y="123675"/>
                </a:cubicBezTo>
                <a:cubicBezTo>
                  <a:pt x="619946" y="101477"/>
                  <a:pt x="620517" y="79183"/>
                  <a:pt x="623117" y="57081"/>
                </a:cubicBezTo>
                <a:cubicBezTo>
                  <a:pt x="623703" y="52101"/>
                  <a:pt x="625294" y="47110"/>
                  <a:pt x="627873" y="42811"/>
                </a:cubicBezTo>
                <a:cubicBezTo>
                  <a:pt x="630180" y="38965"/>
                  <a:pt x="633540" y="35604"/>
                  <a:pt x="637386" y="33297"/>
                </a:cubicBezTo>
                <a:cubicBezTo>
                  <a:pt x="641685" y="30717"/>
                  <a:pt x="646899" y="30126"/>
                  <a:pt x="651656" y="28541"/>
                </a:cubicBezTo>
                <a:cubicBezTo>
                  <a:pt x="659564" y="36449"/>
                  <a:pt x="665882" y="41521"/>
                  <a:pt x="670683" y="52324"/>
                </a:cubicBezTo>
                <a:cubicBezTo>
                  <a:pt x="685472" y="85601"/>
                  <a:pt x="676406" y="75218"/>
                  <a:pt x="684953" y="109405"/>
                </a:cubicBezTo>
                <a:cubicBezTo>
                  <a:pt x="687385" y="119133"/>
                  <a:pt x="691295" y="128432"/>
                  <a:pt x="694466" y="137945"/>
                </a:cubicBezTo>
                <a:cubicBezTo>
                  <a:pt x="696051" y="142702"/>
                  <a:pt x="694465" y="150629"/>
                  <a:pt x="699222" y="152215"/>
                </a:cubicBezTo>
                <a:lnTo>
                  <a:pt x="713492" y="156972"/>
                </a:lnTo>
                <a:cubicBezTo>
                  <a:pt x="718249" y="155386"/>
                  <a:pt x="724848" y="156295"/>
                  <a:pt x="727762" y="152215"/>
                </a:cubicBezTo>
                <a:cubicBezTo>
                  <a:pt x="733144" y="144680"/>
                  <a:pt x="738884" y="115666"/>
                  <a:pt x="742032" y="104648"/>
                </a:cubicBezTo>
                <a:cubicBezTo>
                  <a:pt x="743410" y="99827"/>
                  <a:pt x="744008" y="94550"/>
                  <a:pt x="746789" y="90378"/>
                </a:cubicBezTo>
                <a:cubicBezTo>
                  <a:pt x="750520" y="84781"/>
                  <a:pt x="756752" y="81276"/>
                  <a:pt x="761058" y="76108"/>
                </a:cubicBezTo>
                <a:cubicBezTo>
                  <a:pt x="764718" y="71716"/>
                  <a:pt x="767001" y="66302"/>
                  <a:pt x="770572" y="61838"/>
                </a:cubicBezTo>
                <a:cubicBezTo>
                  <a:pt x="773374" y="58336"/>
                  <a:pt x="777284" y="55826"/>
                  <a:pt x="780085" y="52324"/>
                </a:cubicBezTo>
                <a:cubicBezTo>
                  <a:pt x="795391" y="33191"/>
                  <a:pt x="782112" y="41797"/>
                  <a:pt x="799111" y="33297"/>
                </a:cubicBezTo>
              </a:path>
            </a:pathLst>
          </a:custGeom>
          <a:ln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Arrow Connector 25"/>
          <p:cNvCxnSpPr/>
          <p:nvPr/>
        </p:nvCxnSpPr>
        <p:spPr>
          <a:xfrm flipV="1">
            <a:off x="4800600" y="1219200"/>
            <a:ext cx="1676400" cy="1600200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Freeform 26"/>
          <p:cNvSpPr/>
          <p:nvPr/>
        </p:nvSpPr>
        <p:spPr>
          <a:xfrm rot="1625064">
            <a:off x="5003417" y="1250848"/>
            <a:ext cx="2092256" cy="464083"/>
          </a:xfrm>
          <a:custGeom>
            <a:avLst/>
            <a:gdLst>
              <a:gd name="connsiteX0" fmla="*/ 0 w 2064372"/>
              <a:gd name="connsiteY0" fmla="*/ 618374 h 618374"/>
              <a:gd name="connsiteX1" fmla="*/ 1569684 w 2064372"/>
              <a:gd name="connsiteY1" fmla="*/ 152215 h 618374"/>
              <a:gd name="connsiteX2" fmla="*/ 2064372 w 2064372"/>
              <a:gd name="connsiteY2" fmla="*/ 0 h 618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64372" h="618374">
                <a:moveTo>
                  <a:pt x="0" y="618374"/>
                </a:moveTo>
                <a:lnTo>
                  <a:pt x="1569684" y="152215"/>
                </a:lnTo>
                <a:lnTo>
                  <a:pt x="2064372" y="0"/>
                </a:lnTo>
              </a:path>
            </a:pathLst>
          </a:cu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 27"/>
          <p:cNvSpPr/>
          <p:nvPr/>
        </p:nvSpPr>
        <p:spPr>
          <a:xfrm>
            <a:off x="6858000" y="1219200"/>
            <a:ext cx="914400" cy="1146451"/>
          </a:xfrm>
          <a:custGeom>
            <a:avLst/>
            <a:gdLst>
              <a:gd name="connsiteX0" fmla="*/ 0 w 889487"/>
              <a:gd name="connsiteY0" fmla="*/ 1079775 h 1079775"/>
              <a:gd name="connsiteX1" fmla="*/ 399556 w 889487"/>
              <a:gd name="connsiteY1" fmla="*/ 965614 h 1079775"/>
              <a:gd name="connsiteX2" fmla="*/ 599334 w 889487"/>
              <a:gd name="connsiteY2" fmla="*/ 656427 h 1079775"/>
              <a:gd name="connsiteX3" fmla="*/ 889487 w 889487"/>
              <a:gd name="connsiteY3" fmla="*/ 0 h 1079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89487" h="1079775">
                <a:moveTo>
                  <a:pt x="0" y="1079775"/>
                </a:moveTo>
                <a:cubicBezTo>
                  <a:pt x="149833" y="1057973"/>
                  <a:pt x="299667" y="1036172"/>
                  <a:pt x="399556" y="965614"/>
                </a:cubicBezTo>
                <a:cubicBezTo>
                  <a:pt x="499445" y="895056"/>
                  <a:pt x="517679" y="817363"/>
                  <a:pt x="599334" y="656427"/>
                </a:cubicBezTo>
                <a:cubicBezTo>
                  <a:pt x="680989" y="495491"/>
                  <a:pt x="889487" y="0"/>
                  <a:pt x="889487" y="0"/>
                </a:cubicBezTo>
              </a:path>
            </a:pathLst>
          </a:custGeom>
          <a:ln>
            <a:solidFill>
              <a:srgbClr val="FF0000"/>
            </a:solidFill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/>
          <p:cNvCxnSpPr>
            <a:stCxn id="6" idx="2"/>
          </p:cNvCxnSpPr>
          <p:nvPr/>
        </p:nvCxnSpPr>
        <p:spPr>
          <a:xfrm flipH="1">
            <a:off x="533400" y="1981200"/>
            <a:ext cx="2286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31" idx="2"/>
          </p:cNvCxnSpPr>
          <p:nvPr/>
        </p:nvCxnSpPr>
        <p:spPr>
          <a:xfrm flipH="1">
            <a:off x="3429000" y="1981200"/>
            <a:ext cx="2286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38" idx="2"/>
          </p:cNvCxnSpPr>
          <p:nvPr/>
        </p:nvCxnSpPr>
        <p:spPr>
          <a:xfrm flipH="1">
            <a:off x="6477000" y="1981200"/>
            <a:ext cx="2286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Freeform 35"/>
          <p:cNvSpPr/>
          <p:nvPr/>
        </p:nvSpPr>
        <p:spPr>
          <a:xfrm>
            <a:off x="7086600" y="1752600"/>
            <a:ext cx="1066800" cy="1066800"/>
          </a:xfrm>
          <a:custGeom>
            <a:avLst/>
            <a:gdLst>
              <a:gd name="connsiteX0" fmla="*/ 0 w 1108938"/>
              <a:gd name="connsiteY0" fmla="*/ 0 h 1563752"/>
              <a:gd name="connsiteX1" fmla="*/ 805638 w 1108938"/>
              <a:gd name="connsiteY1" fmla="*/ 578114 h 1563752"/>
              <a:gd name="connsiteX2" fmla="*/ 1108938 w 1108938"/>
              <a:gd name="connsiteY2" fmla="*/ 1563752 h 1563752"/>
              <a:gd name="connsiteX3" fmla="*/ 1108938 w 1108938"/>
              <a:gd name="connsiteY3" fmla="*/ 1563752 h 1563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08938" h="1563752">
                <a:moveTo>
                  <a:pt x="0" y="0"/>
                </a:moveTo>
                <a:cubicBezTo>
                  <a:pt x="310407" y="158744"/>
                  <a:pt x="620815" y="317489"/>
                  <a:pt x="805638" y="578114"/>
                </a:cubicBezTo>
                <a:cubicBezTo>
                  <a:pt x="990461" y="838739"/>
                  <a:pt x="1108938" y="1563752"/>
                  <a:pt x="1108938" y="1563752"/>
                </a:cubicBezTo>
                <a:lnTo>
                  <a:pt x="1108938" y="1563752"/>
                </a:lnTo>
              </a:path>
            </a:pathLst>
          </a:custGeom>
          <a:ln>
            <a:solidFill>
              <a:srgbClr val="FF0000"/>
            </a:solidFill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reeform 40"/>
          <p:cNvSpPr/>
          <p:nvPr/>
        </p:nvSpPr>
        <p:spPr>
          <a:xfrm>
            <a:off x="4800600" y="2362200"/>
            <a:ext cx="2064372" cy="457200"/>
          </a:xfrm>
          <a:custGeom>
            <a:avLst/>
            <a:gdLst>
              <a:gd name="connsiteX0" fmla="*/ 0 w 2064372"/>
              <a:gd name="connsiteY0" fmla="*/ 618374 h 618374"/>
              <a:gd name="connsiteX1" fmla="*/ 1569684 w 2064372"/>
              <a:gd name="connsiteY1" fmla="*/ 152215 h 618374"/>
              <a:gd name="connsiteX2" fmla="*/ 2064372 w 2064372"/>
              <a:gd name="connsiteY2" fmla="*/ 0 h 618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64372" h="618374">
                <a:moveTo>
                  <a:pt x="0" y="618374"/>
                </a:moveTo>
                <a:lnTo>
                  <a:pt x="1569684" y="152215"/>
                </a:lnTo>
                <a:lnTo>
                  <a:pt x="2064372" y="0"/>
                </a:lnTo>
              </a:path>
            </a:pathLst>
          </a:cu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0" name="Group 59"/>
          <p:cNvGrpSpPr/>
          <p:nvPr/>
        </p:nvGrpSpPr>
        <p:grpSpPr>
          <a:xfrm>
            <a:off x="1981200" y="1219200"/>
            <a:ext cx="990600" cy="1600200"/>
            <a:chOff x="1981200" y="1219200"/>
            <a:chExt cx="990600" cy="1600200"/>
          </a:xfrm>
        </p:grpSpPr>
        <p:cxnSp>
          <p:nvCxnSpPr>
            <p:cNvPr id="24" name="Straight Arrow Connector 23"/>
            <p:cNvCxnSpPr/>
            <p:nvPr/>
          </p:nvCxnSpPr>
          <p:spPr>
            <a:xfrm flipV="1">
              <a:off x="1981200" y="1219200"/>
              <a:ext cx="990600" cy="1600200"/>
            </a:xfrm>
            <a:prstGeom prst="straightConnector1">
              <a:avLst/>
            </a:prstGeom>
            <a:ln>
              <a:solidFill>
                <a:srgbClr val="FF66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/>
            <p:cNvSpPr txBox="1"/>
            <p:nvPr/>
          </p:nvSpPr>
          <p:spPr>
            <a:xfrm rot="18242865">
              <a:off x="2029974" y="1688985"/>
              <a:ext cx="7620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rgbClr val="FF6600"/>
                  </a:solidFill>
                </a:rPr>
                <a:t>10 </a:t>
              </a:r>
              <a:r>
                <a:rPr lang="en-US" sz="1600" dirty="0" err="1" smtClean="0">
                  <a:solidFill>
                    <a:srgbClr val="FF6600"/>
                  </a:solidFill>
                </a:rPr>
                <a:t>eV</a:t>
              </a:r>
              <a:endParaRPr lang="en-US" sz="1600" dirty="0">
                <a:solidFill>
                  <a:srgbClr val="FF6600"/>
                </a:solidFill>
              </a:endParaRP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1981200" y="2306873"/>
            <a:ext cx="2064372" cy="512527"/>
            <a:chOff x="1981200" y="2306873"/>
            <a:chExt cx="2064372" cy="512527"/>
          </a:xfrm>
        </p:grpSpPr>
        <p:sp>
          <p:nvSpPr>
            <p:cNvPr id="29" name="Freeform 28"/>
            <p:cNvSpPr/>
            <p:nvPr/>
          </p:nvSpPr>
          <p:spPr>
            <a:xfrm>
              <a:off x="1981200" y="2362200"/>
              <a:ext cx="2064372" cy="457200"/>
            </a:xfrm>
            <a:custGeom>
              <a:avLst/>
              <a:gdLst>
                <a:gd name="connsiteX0" fmla="*/ 0 w 2064372"/>
                <a:gd name="connsiteY0" fmla="*/ 618374 h 618374"/>
                <a:gd name="connsiteX1" fmla="*/ 1569684 w 2064372"/>
                <a:gd name="connsiteY1" fmla="*/ 152215 h 618374"/>
                <a:gd name="connsiteX2" fmla="*/ 2064372 w 2064372"/>
                <a:gd name="connsiteY2" fmla="*/ 0 h 618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64372" h="618374">
                  <a:moveTo>
                    <a:pt x="0" y="618374"/>
                  </a:moveTo>
                  <a:lnTo>
                    <a:pt x="1569684" y="152215"/>
                  </a:lnTo>
                  <a:lnTo>
                    <a:pt x="2064372" y="0"/>
                  </a:lnTo>
                </a:path>
              </a:pathLst>
            </a:custGeom>
            <a:ln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TextBox 42"/>
            <p:cNvSpPr txBox="1"/>
            <p:nvPr/>
          </p:nvSpPr>
          <p:spPr>
            <a:xfrm rot="20917801">
              <a:off x="2622447" y="2306873"/>
              <a:ext cx="7620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rgbClr val="008000"/>
                  </a:solidFill>
                </a:rPr>
                <a:t>5</a:t>
              </a:r>
              <a:r>
                <a:rPr lang="en-US" sz="1600" dirty="0" smtClean="0">
                  <a:solidFill>
                    <a:srgbClr val="008000"/>
                  </a:solidFill>
                </a:rPr>
                <a:t> </a:t>
              </a:r>
              <a:r>
                <a:rPr lang="en-US" sz="1600" dirty="0" err="1" smtClean="0">
                  <a:solidFill>
                    <a:srgbClr val="008000"/>
                  </a:solidFill>
                </a:rPr>
                <a:t>eV</a:t>
              </a:r>
              <a:endParaRPr lang="en-US" sz="1600" dirty="0">
                <a:solidFill>
                  <a:srgbClr val="008000"/>
                </a:solidFill>
              </a:endParaRP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1524000" y="1219200"/>
            <a:ext cx="531277" cy="1600200"/>
            <a:chOff x="1524000" y="1219200"/>
            <a:chExt cx="531277" cy="1600200"/>
          </a:xfrm>
        </p:grpSpPr>
        <p:cxnSp>
          <p:nvCxnSpPr>
            <p:cNvPr id="20" name="Straight Arrow Connector 19"/>
            <p:cNvCxnSpPr/>
            <p:nvPr/>
          </p:nvCxnSpPr>
          <p:spPr>
            <a:xfrm>
              <a:off x="1524000" y="1219200"/>
              <a:ext cx="457200" cy="1600200"/>
            </a:xfrm>
            <a:prstGeom prst="straightConnector1">
              <a:avLst/>
            </a:prstGeom>
            <a:ln>
              <a:solidFill>
                <a:srgbClr val="FFFF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/>
            <p:cNvSpPr txBox="1"/>
            <p:nvPr/>
          </p:nvSpPr>
          <p:spPr>
            <a:xfrm rot="4240768">
              <a:off x="1505000" y="1694071"/>
              <a:ext cx="7620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rgbClr val="FFFF00"/>
                  </a:solidFill>
                </a:rPr>
                <a:t>200 </a:t>
              </a:r>
              <a:r>
                <a:rPr lang="en-US" sz="1600" b="1" dirty="0" err="1" smtClean="0">
                  <a:solidFill>
                    <a:srgbClr val="FFFF00"/>
                  </a:solidFill>
                </a:rPr>
                <a:t>eV</a:t>
              </a:r>
              <a:endParaRPr lang="en-US" sz="1600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4038600" y="1215231"/>
            <a:ext cx="1021636" cy="1146451"/>
            <a:chOff x="4038600" y="1215231"/>
            <a:chExt cx="1021636" cy="1146451"/>
          </a:xfrm>
        </p:grpSpPr>
        <p:sp>
          <p:nvSpPr>
            <p:cNvPr id="30" name="Freeform 29"/>
            <p:cNvSpPr/>
            <p:nvPr/>
          </p:nvSpPr>
          <p:spPr>
            <a:xfrm>
              <a:off x="4038600" y="1215231"/>
              <a:ext cx="914400" cy="1146451"/>
            </a:xfrm>
            <a:custGeom>
              <a:avLst/>
              <a:gdLst>
                <a:gd name="connsiteX0" fmla="*/ 0 w 889487"/>
                <a:gd name="connsiteY0" fmla="*/ 1079775 h 1079775"/>
                <a:gd name="connsiteX1" fmla="*/ 399556 w 889487"/>
                <a:gd name="connsiteY1" fmla="*/ 965614 h 1079775"/>
                <a:gd name="connsiteX2" fmla="*/ 599334 w 889487"/>
                <a:gd name="connsiteY2" fmla="*/ 656427 h 1079775"/>
                <a:gd name="connsiteX3" fmla="*/ 889487 w 889487"/>
                <a:gd name="connsiteY3" fmla="*/ 0 h 1079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89487" h="1079775">
                  <a:moveTo>
                    <a:pt x="0" y="1079775"/>
                  </a:moveTo>
                  <a:cubicBezTo>
                    <a:pt x="149833" y="1057973"/>
                    <a:pt x="299667" y="1036172"/>
                    <a:pt x="399556" y="965614"/>
                  </a:cubicBezTo>
                  <a:cubicBezTo>
                    <a:pt x="499445" y="895056"/>
                    <a:pt x="517679" y="817363"/>
                    <a:pt x="599334" y="656427"/>
                  </a:cubicBezTo>
                  <a:cubicBezTo>
                    <a:pt x="680989" y="495491"/>
                    <a:pt x="889487" y="0"/>
                    <a:pt x="889487" y="0"/>
                  </a:cubicBezTo>
                </a:path>
              </a:pathLst>
            </a:custGeom>
            <a:ln>
              <a:solidFill>
                <a:srgbClr val="FF0000"/>
              </a:solidFill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44"/>
            <p:cNvSpPr txBox="1"/>
            <p:nvPr/>
          </p:nvSpPr>
          <p:spPr>
            <a:xfrm rot="17757370">
              <a:off x="4509959" y="1618980"/>
              <a:ext cx="7620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rgbClr val="FF0000"/>
                  </a:solidFill>
                </a:rPr>
                <a:t>2 </a:t>
              </a:r>
              <a:r>
                <a:rPr lang="en-US" sz="1600" dirty="0" err="1">
                  <a:solidFill>
                    <a:srgbClr val="FF0000"/>
                  </a:solidFill>
                </a:rPr>
                <a:t>k</a:t>
              </a:r>
              <a:r>
                <a:rPr lang="en-US" sz="1600" dirty="0" err="1" smtClean="0">
                  <a:solidFill>
                    <a:srgbClr val="FF0000"/>
                  </a:solidFill>
                </a:rPr>
                <a:t>eV</a:t>
              </a:r>
              <a:endParaRPr lang="en-US" sz="1600" dirty="0">
                <a:solidFill>
                  <a:srgbClr val="FF0000"/>
                </a:solidFill>
              </a:endParaRPr>
            </a:p>
          </p:txBody>
        </p:sp>
      </p:grpSp>
      <p:sp>
        <p:nvSpPr>
          <p:cNvPr id="47" name="TextBox 46"/>
          <p:cNvSpPr txBox="1"/>
          <p:nvPr/>
        </p:nvSpPr>
        <p:spPr>
          <a:xfrm>
            <a:off x="304800" y="2438400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Beam screen</a:t>
            </a:r>
            <a:endParaRPr lang="en-US" dirty="0"/>
          </a:p>
        </p:txBody>
      </p:sp>
      <p:cxnSp>
        <p:nvCxnSpPr>
          <p:cNvPr id="49" name="Straight Connector 48"/>
          <p:cNvCxnSpPr/>
          <p:nvPr/>
        </p:nvCxnSpPr>
        <p:spPr>
          <a:xfrm>
            <a:off x="990600" y="3048000"/>
            <a:ext cx="0" cy="3048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4038600" y="3048000"/>
            <a:ext cx="0" cy="3048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>
            <a:off x="990600" y="3276600"/>
            <a:ext cx="3048000" cy="0"/>
          </a:xfrm>
          <a:prstGeom prst="straightConnector1">
            <a:avLst/>
          </a:prstGeom>
          <a:ln w="12700">
            <a:solidFill>
              <a:schemeClr val="tx1"/>
            </a:solidFill>
            <a:headEnd type="stealth"/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2286000" y="2971800"/>
            <a:ext cx="838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25 ns</a:t>
            </a:r>
            <a:endParaRPr lang="en-US" sz="1600" dirty="0"/>
          </a:p>
        </p:txBody>
      </p:sp>
      <p:sp>
        <p:nvSpPr>
          <p:cNvPr id="56" name="TextBox 55"/>
          <p:cNvSpPr txBox="1"/>
          <p:nvPr/>
        </p:nvSpPr>
        <p:spPr>
          <a:xfrm>
            <a:off x="5029200" y="3048000"/>
            <a:ext cx="3657600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SzPct val="100000"/>
            </a:pPr>
            <a:r>
              <a:rPr lang="en-US" dirty="0" smtClean="0">
                <a:latin typeface="Arial" charset="0"/>
                <a:ea typeface="Symbol" charset="0"/>
                <a:cs typeface="Symbol" charset="0"/>
              </a:rPr>
              <a:t> Typical </a:t>
            </a:r>
            <a:r>
              <a:rPr lang="en-US" dirty="0">
                <a:latin typeface="Arial" charset="0"/>
                <a:ea typeface="Symbol" charset="0"/>
                <a:cs typeface="Symbol" charset="0"/>
              </a:rPr>
              <a:t>e</a:t>
            </a:r>
            <a:r>
              <a:rPr lang="en-US" baseline="30000" dirty="0">
                <a:latin typeface="Arial" charset="0"/>
                <a:ea typeface="Symbol" charset="0"/>
                <a:cs typeface="Symbol" charset="0"/>
              </a:rPr>
              <a:t>–</a:t>
            </a:r>
            <a:r>
              <a:rPr lang="en-US" dirty="0">
                <a:latin typeface="Arial" charset="0"/>
                <a:ea typeface="Symbol" charset="0"/>
                <a:cs typeface="Symbol" charset="0"/>
              </a:rPr>
              <a:t> </a:t>
            </a:r>
            <a:r>
              <a:rPr lang="en-US" dirty="0" smtClean="0">
                <a:latin typeface="Arial" charset="0"/>
                <a:ea typeface="Symbol" charset="0"/>
                <a:cs typeface="Symbol" charset="0"/>
              </a:rPr>
              <a:t>densities10</a:t>
            </a:r>
            <a:r>
              <a:rPr lang="en-US" baseline="30000" dirty="0" smtClean="0">
                <a:latin typeface="Arial" charset="0"/>
                <a:ea typeface="Symbol" charset="0"/>
                <a:cs typeface="Symbol" charset="0"/>
              </a:rPr>
              <a:t>10</a:t>
            </a:r>
            <a:r>
              <a:rPr lang="en-US" dirty="0">
                <a:latin typeface="Arial" charset="0"/>
                <a:ea typeface="Symbol" charset="0"/>
                <a:cs typeface="Symbol" charset="0"/>
              </a:rPr>
              <a:t>–10</a:t>
            </a:r>
            <a:r>
              <a:rPr lang="en-US" baseline="30000" dirty="0">
                <a:latin typeface="Arial" charset="0"/>
                <a:ea typeface="Symbol" charset="0"/>
                <a:cs typeface="Symbol" charset="0"/>
              </a:rPr>
              <a:t>12</a:t>
            </a:r>
            <a:r>
              <a:rPr lang="en-US" dirty="0">
                <a:latin typeface="Arial" charset="0"/>
                <a:ea typeface="Symbol" charset="0"/>
                <a:cs typeface="Symbol" charset="0"/>
              </a:rPr>
              <a:t> m</a:t>
            </a:r>
            <a:r>
              <a:rPr lang="en-US" baseline="30000" dirty="0">
                <a:latin typeface="Arial" charset="0"/>
                <a:ea typeface="Symbol" charset="0"/>
                <a:cs typeface="Symbol" charset="0"/>
              </a:rPr>
              <a:t>–</a:t>
            </a:r>
            <a:r>
              <a:rPr lang="en-US" baseline="30000" dirty="0" smtClean="0">
                <a:latin typeface="Arial" charset="0"/>
                <a:ea typeface="Symbol" charset="0"/>
                <a:cs typeface="Symbol" charset="0"/>
              </a:rPr>
              <a:t>3</a:t>
            </a:r>
            <a:endParaRPr lang="en-US" dirty="0">
              <a:latin typeface="Arial" charset="0"/>
              <a:ea typeface="Symbol" charset="0"/>
              <a:cs typeface="Symbol" charset="0"/>
            </a:endParaRPr>
          </a:p>
        </p:txBody>
      </p:sp>
      <p:sp>
        <p:nvSpPr>
          <p:cNvPr id="57" name="Content Placeholder 2"/>
          <p:cNvSpPr txBox="1">
            <a:spLocks/>
          </p:cNvSpPr>
          <p:nvPr/>
        </p:nvSpPr>
        <p:spPr>
          <a:xfrm>
            <a:off x="457200" y="3657600"/>
            <a:ext cx="8229600" cy="99060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300" dirty="0" smtClean="0"/>
              <a:t>Possible consequences:</a:t>
            </a:r>
          </a:p>
          <a:p>
            <a:pPr lvl="1"/>
            <a:r>
              <a:rPr lang="en-US" sz="1900" dirty="0"/>
              <a:t>i</a:t>
            </a:r>
            <a:r>
              <a:rPr lang="en-US" sz="1900" dirty="0" smtClean="0"/>
              <a:t>nstabilities, emittance growth, desorption – bad vacuum</a:t>
            </a:r>
          </a:p>
          <a:p>
            <a:pPr lvl="1"/>
            <a:r>
              <a:rPr lang="en-US" sz="1900" dirty="0" smtClean="0">
                <a:solidFill>
                  <a:srgbClr val="3366FF"/>
                </a:solidFill>
              </a:rPr>
              <a:t>excessive energy deposition in the cold sectors</a:t>
            </a:r>
            <a:endParaRPr lang="en-US" sz="1900" dirty="0">
              <a:solidFill>
                <a:srgbClr val="3366FF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457200" y="4876800"/>
            <a:ext cx="8229600" cy="101566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Electron bombardment of a surface has been proven </a:t>
            </a:r>
            <a:r>
              <a:rPr lang="en-US" dirty="0" smtClean="0"/>
              <a:t>to reduce </a:t>
            </a:r>
            <a:r>
              <a:rPr lang="en-US" dirty="0"/>
              <a:t>drastically the </a:t>
            </a:r>
            <a:r>
              <a:rPr lang="en-US" b="1" dirty="0">
                <a:solidFill>
                  <a:srgbClr val="FF0000"/>
                </a:solidFill>
              </a:rPr>
              <a:t>secondary electron yield </a:t>
            </a:r>
            <a:r>
              <a:rPr lang="en-US" b="1" dirty="0" smtClean="0">
                <a:solidFill>
                  <a:srgbClr val="FF0000"/>
                </a:solidFill>
              </a:rPr>
              <a:t>(SEY) </a:t>
            </a:r>
            <a:r>
              <a:rPr lang="en-US" dirty="0" smtClean="0"/>
              <a:t>of </a:t>
            </a:r>
            <a:r>
              <a:rPr lang="en-US" dirty="0"/>
              <a:t>a </a:t>
            </a:r>
            <a:r>
              <a:rPr lang="en-US" dirty="0" smtClean="0"/>
              <a:t>material. </a:t>
            </a:r>
            <a:r>
              <a:rPr lang="en-US" dirty="0" smtClean="0">
                <a:solidFill>
                  <a:srgbClr val="FF0000"/>
                </a:solidFill>
              </a:rPr>
              <a:t>This </a:t>
            </a:r>
            <a:r>
              <a:rPr lang="en-US" dirty="0">
                <a:solidFill>
                  <a:srgbClr val="FF0000"/>
                </a:solidFill>
              </a:rPr>
              <a:t>technique, known as </a:t>
            </a:r>
            <a:r>
              <a:rPr lang="en-US" sz="2400" b="1" dirty="0">
                <a:solidFill>
                  <a:srgbClr val="FF0000"/>
                </a:solidFill>
              </a:rPr>
              <a:t>scrubbing</a:t>
            </a:r>
            <a:r>
              <a:rPr lang="en-US" dirty="0">
                <a:solidFill>
                  <a:srgbClr val="FF0000"/>
                </a:solidFill>
              </a:rPr>
              <a:t>, provides a </a:t>
            </a:r>
            <a:r>
              <a:rPr lang="en-US" dirty="0" smtClean="0">
                <a:solidFill>
                  <a:srgbClr val="FF0000"/>
                </a:solidFill>
              </a:rPr>
              <a:t>mean to </a:t>
            </a:r>
            <a:r>
              <a:rPr lang="en-US" dirty="0">
                <a:solidFill>
                  <a:srgbClr val="FF0000"/>
                </a:solidFill>
              </a:rPr>
              <a:t>suppress electron cloud build-</a:t>
            </a:r>
            <a:r>
              <a:rPr lang="en-US" dirty="0" smtClean="0">
                <a:solidFill>
                  <a:srgbClr val="FF0000"/>
                </a:solidFill>
              </a:rPr>
              <a:t>up.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9" name="Content Placeholder 2"/>
          <p:cNvSpPr txBox="1">
            <a:spLocks/>
          </p:cNvSpPr>
          <p:nvPr/>
        </p:nvSpPr>
        <p:spPr>
          <a:xfrm>
            <a:off x="457200" y="6096000"/>
            <a:ext cx="8229600" cy="533400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tIns="0" bIns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>
                <a:solidFill>
                  <a:srgbClr val="FF0000"/>
                </a:solidFill>
              </a:rPr>
              <a:t>Electron cloud significantly worse with 25 </a:t>
            </a:r>
            <a:r>
              <a:rPr lang="en-US" b="1" dirty="0" smtClean="0">
                <a:solidFill>
                  <a:srgbClr val="FF0000"/>
                </a:solidFill>
              </a:rPr>
              <a:t>ns</a:t>
            </a:r>
            <a:endParaRPr lang="en-US" b="1" dirty="0" smtClean="0"/>
          </a:p>
        </p:txBody>
      </p:sp>
      <p:sp>
        <p:nvSpPr>
          <p:cNvPr id="64" name="Slide Number Placeholder 6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10</a:t>
            </a:fld>
            <a:endParaRPr lang="en-US"/>
          </a:p>
        </p:txBody>
      </p:sp>
      <p:sp>
        <p:nvSpPr>
          <p:cNvPr id="46" name="TextBox 45"/>
          <p:cNvSpPr txBox="1"/>
          <p:nvPr/>
        </p:nvSpPr>
        <p:spPr>
          <a:xfrm>
            <a:off x="4724400" y="76200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86779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8" grpId="0" animBg="1"/>
      <p:bldP spid="5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Squeeze in ATLAS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11</a:t>
            </a:fld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19200"/>
            <a:ext cx="7713956" cy="4738816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9050" y="6550223"/>
            <a:ext cx="24340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Image courtesy John Jowett</a:t>
            </a:r>
            <a:endParaRPr lang="en-GB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4343400" y="55626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β*  = 15 cm</a:t>
            </a:r>
            <a:endParaRPr lang="en-GB" dirty="0">
              <a:solidFill>
                <a:srgbClr val="FF0000"/>
              </a:solidFill>
            </a:endParaRPr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17325114"/>
              </p:ext>
            </p:extLst>
          </p:nvPr>
        </p:nvGraphicFramePr>
        <p:xfrm>
          <a:off x="381000" y="1371600"/>
          <a:ext cx="1371600" cy="6234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55" name="Equation" r:id="rId4" imgW="635000" imgH="279400" progId="Equation.3">
                  <p:embed/>
                </p:oleObj>
              </mc:Choice>
              <mc:Fallback>
                <p:oleObj name="Equation" r:id="rId4" imgW="635000" imgH="279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81000" y="1371600"/>
                        <a:ext cx="1371600" cy="6234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4349046" y="5925736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7 microns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343400" y="5222526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β*  = 55 cm</a:t>
            </a:r>
            <a:endParaRPr lang="en-GB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7632988"/>
              </p:ext>
            </p:extLst>
          </p:nvPr>
        </p:nvGraphicFramePr>
        <p:xfrm>
          <a:off x="4380114" y="5131560"/>
          <a:ext cx="4737100" cy="1320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"/>
                <a:gridCol w="955675"/>
                <a:gridCol w="955675"/>
                <a:gridCol w="955675"/>
                <a:gridCol w="955675"/>
              </a:tblGrid>
              <a:tr h="370840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β</a:t>
                      </a:r>
                      <a:r>
                        <a:rPr lang="en-GB" sz="1600" baseline="-25000" dirty="0" smtClean="0"/>
                        <a:t>triplet</a:t>
                      </a:r>
                      <a:r>
                        <a:rPr lang="en-GB" sz="1600" dirty="0" smtClean="0"/>
                        <a:t> 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Sigma</a:t>
                      </a:r>
                    </a:p>
                    <a:p>
                      <a:r>
                        <a:rPr lang="en-US" sz="1600" dirty="0" smtClean="0"/>
                        <a:t>triplet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β*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Sigma*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Nominal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~4.5 km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1.5 mm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55 cm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17 um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FF0000"/>
                          </a:solidFill>
                        </a:rPr>
                        <a:t>HL-LHC</a:t>
                      </a: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FF0000"/>
                          </a:solidFill>
                        </a:rPr>
                        <a:t>~20 km</a:t>
                      </a: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FF0000"/>
                          </a:solidFill>
                        </a:rPr>
                        <a:t>2.6 mm</a:t>
                      </a: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FF0000"/>
                          </a:solidFill>
                        </a:rPr>
                        <a:t>15 cm</a:t>
                      </a: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FF0000"/>
                          </a:solidFill>
                        </a:rPr>
                        <a:t>7 um</a:t>
                      </a: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9" name="Straight Arrow Connector 8"/>
          <p:cNvCxnSpPr/>
          <p:nvPr/>
        </p:nvCxnSpPr>
        <p:spPr>
          <a:xfrm flipH="1" flipV="1">
            <a:off x="4939380" y="3246520"/>
            <a:ext cx="2680620" cy="2011280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 flipV="1">
            <a:off x="3429000" y="3886200"/>
            <a:ext cx="2133600" cy="1371600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22110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Crossing angle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12</a:t>
            </a:fld>
            <a:endParaRPr lang="en-US"/>
          </a:p>
        </p:txBody>
      </p:sp>
      <p:pic>
        <p:nvPicPr>
          <p:cNvPr id="3" name="Picture 2" descr="crossing-angl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137" y="1594955"/>
            <a:ext cx="5912530" cy="2837140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093575" y="1025874"/>
            <a:ext cx="7361061" cy="461665"/>
          </a:xfrm>
          <a:prstGeom prst="rect">
            <a:avLst/>
          </a:prstGeom>
          <a:noFill/>
          <a:ln w="12700" cap="sq" algn="ctr">
            <a:solidFill>
              <a:schemeClr val="accent1"/>
            </a:solidFill>
            <a:miter lim="800000"/>
            <a:headEnd/>
            <a:tailEnd type="none" w="lg" len="lg"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 smtClean="0">
                <a:solidFill>
                  <a:srgbClr val="0000FF"/>
                </a:solidFill>
              </a:rPr>
              <a:t>work </a:t>
            </a:r>
            <a:r>
              <a:rPr lang="en-US" sz="2400" dirty="0">
                <a:solidFill>
                  <a:srgbClr val="0000FF"/>
                </a:solidFill>
              </a:rPr>
              <a:t>with a crossing angle to avoid parasitic collisions</a:t>
            </a:r>
            <a:r>
              <a:rPr lang="en-US" sz="2400" dirty="0" smtClean="0">
                <a:solidFill>
                  <a:srgbClr val="0000FF"/>
                </a:solidFill>
              </a:rPr>
              <a:t>.</a:t>
            </a:r>
            <a:endParaRPr lang="en-US" sz="2400" dirty="0">
              <a:solidFill>
                <a:srgbClr val="0000FF"/>
              </a:solidFill>
            </a:endParaRPr>
          </a:p>
        </p:txBody>
      </p:sp>
      <p:pic>
        <p:nvPicPr>
          <p:cNvPr id="8" name="Picture 7" descr="Screen shot 2011-09-01 at 4.53.4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572000"/>
            <a:ext cx="3554476" cy="221617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81600" y="2743200"/>
            <a:ext cx="208666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sym typeface="Wingdings" charset="0"/>
              </a:rPr>
              <a:t>Separation: </a:t>
            </a:r>
            <a:r>
              <a:rPr lang="en-US" dirty="0">
                <a:solidFill>
                  <a:srgbClr val="FF0000"/>
                </a:solidFill>
                <a:sym typeface="Wingdings" charset="0"/>
              </a:rPr>
              <a:t>10 -12 </a:t>
            </a:r>
            <a:r>
              <a:rPr lang="en-US" dirty="0">
                <a:solidFill>
                  <a:srgbClr val="FF0000"/>
                </a:solidFill>
                <a:latin typeface="Symbol" charset="0"/>
                <a:sym typeface="Wingdings" charset="0"/>
              </a:rPr>
              <a:t>s</a:t>
            </a:r>
            <a:r>
              <a:rPr lang="en-US" dirty="0">
                <a:solidFill>
                  <a:srgbClr val="FF0000"/>
                </a:solidFill>
                <a:sym typeface="Wingdings" charset="0"/>
              </a:rPr>
              <a:t> 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5257800" y="4495800"/>
            <a:ext cx="3327873" cy="2068905"/>
            <a:chOff x="5257800" y="4343400"/>
            <a:chExt cx="3327873" cy="2068905"/>
          </a:xfrm>
        </p:grpSpPr>
        <p:pic>
          <p:nvPicPr>
            <p:cNvPr id="10" name="Picture 9" descr="Screen Shot 2014-11-12 at 2.41.10 PM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7800" y="5334000"/>
              <a:ext cx="3327873" cy="1078305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sp>
          <p:nvSpPr>
            <p:cNvPr id="11" name="Text Box 5"/>
            <p:cNvSpPr txBox="1">
              <a:spLocks noChangeArrowheads="1"/>
            </p:cNvSpPr>
            <p:nvPr/>
          </p:nvSpPr>
          <p:spPr bwMode="auto">
            <a:xfrm>
              <a:off x="5257800" y="4343400"/>
              <a:ext cx="3032125" cy="923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359" tIns="45680" rIns="91359" bIns="45680">
              <a:spAutoFit/>
            </a:bodyPr>
            <a:lstStyle>
              <a:lvl1pPr>
                <a:defRPr sz="2400">
                  <a:solidFill>
                    <a:schemeClr val="accent2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accent2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accent2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accent2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accent2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l" eaLnBrk="1" hangingPunct="1"/>
              <a:r>
                <a:rPr lang="en-US" sz="2600" dirty="0">
                  <a:solidFill>
                    <a:srgbClr val="3333CC"/>
                  </a:solidFill>
                  <a:latin typeface="+mn-lt"/>
                </a:rPr>
                <a:t>geometric luminosity </a:t>
              </a:r>
            </a:p>
            <a:p>
              <a:pPr algn="l" eaLnBrk="1" hangingPunct="1"/>
              <a:r>
                <a:rPr lang="en-US" sz="2600" dirty="0">
                  <a:solidFill>
                    <a:srgbClr val="3333CC"/>
                  </a:solidFill>
                  <a:latin typeface="+mn-lt"/>
                </a:rPr>
                <a:t>reduction factor: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384823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2015: beta</a:t>
            </a:r>
            <a:r>
              <a:rPr lang="en-US" dirty="0" smtClean="0"/>
              <a:t>* in IPs 1 and 5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Many </a:t>
            </a:r>
            <a:r>
              <a:rPr lang="en-US" dirty="0"/>
              <a:t>things have changed. </a:t>
            </a:r>
            <a:r>
              <a:rPr lang="en-US" dirty="0">
                <a:solidFill>
                  <a:srgbClr val="0070C0"/>
                </a:solidFill>
              </a:rPr>
              <a:t>Start carefully </a:t>
            </a:r>
            <a:r>
              <a:rPr lang="en-US" dirty="0"/>
              <a:t>and push performance later. </a:t>
            </a:r>
          </a:p>
          <a:p>
            <a:r>
              <a:rPr lang="en-US" dirty="0" smtClean="0"/>
              <a:t>Start</a:t>
            </a:r>
            <a:r>
              <a:rPr lang="en-US" dirty="0"/>
              <a:t>-up</a:t>
            </a:r>
            <a:r>
              <a:rPr lang="en-US" dirty="0" smtClean="0"/>
              <a:t>: </a:t>
            </a:r>
            <a:r>
              <a:rPr lang="el-GR" b="1" dirty="0" smtClean="0">
                <a:solidFill>
                  <a:srgbClr val="0070C0"/>
                </a:solidFill>
              </a:rPr>
              <a:t>β</a:t>
            </a:r>
            <a:r>
              <a:rPr lang="en-US" b="1" dirty="0" smtClean="0">
                <a:solidFill>
                  <a:srgbClr val="0070C0"/>
                </a:solidFill>
              </a:rPr>
              <a:t>*=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smtClean="0">
                <a:solidFill>
                  <a:srgbClr val="0070C0"/>
                </a:solidFill>
              </a:rPr>
              <a:t>80 cm – (very) </a:t>
            </a:r>
            <a:r>
              <a:rPr lang="en-US" b="1" dirty="0" smtClean="0">
                <a:solidFill>
                  <a:srgbClr val="0070C0"/>
                </a:solidFill>
              </a:rPr>
              <a:t>relaxed</a:t>
            </a:r>
            <a:endParaRPr lang="en-US" dirty="0" smtClean="0"/>
          </a:p>
          <a:p>
            <a:pPr lvl="1"/>
            <a:r>
              <a:rPr lang="en-US" dirty="0" smtClean="0"/>
              <a:t>2012 </a:t>
            </a:r>
            <a:r>
              <a:rPr lang="en-US" dirty="0"/>
              <a:t>collimator </a:t>
            </a:r>
            <a:r>
              <a:rPr lang="en-US" dirty="0" smtClean="0"/>
              <a:t>settings</a:t>
            </a:r>
          </a:p>
          <a:p>
            <a:pPr lvl="1"/>
            <a:r>
              <a:rPr lang="en-US" dirty="0"/>
              <a:t>11 sigma long range </a:t>
            </a:r>
            <a:r>
              <a:rPr lang="en-US" dirty="0" smtClean="0"/>
              <a:t>separation</a:t>
            </a:r>
            <a:endParaRPr lang="en-US" dirty="0" smtClean="0"/>
          </a:p>
          <a:p>
            <a:pPr lvl="1"/>
            <a:r>
              <a:rPr lang="en-US" dirty="0"/>
              <a:t>A</a:t>
            </a:r>
            <a:r>
              <a:rPr lang="en-US" dirty="0" smtClean="0"/>
              <a:t>perture</a:t>
            </a:r>
            <a:r>
              <a:rPr lang="en-US" dirty="0"/>
              <a:t>, </a:t>
            </a:r>
            <a:r>
              <a:rPr lang="en-US" dirty="0" smtClean="0"/>
              <a:t>orbit stability… to be checked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Ultimate </a:t>
            </a:r>
            <a:r>
              <a:rPr lang="en-US" dirty="0" smtClean="0">
                <a:solidFill>
                  <a:srgbClr val="FF0000"/>
                </a:solidFill>
              </a:rPr>
              <a:t>in 2015</a:t>
            </a:r>
            <a:r>
              <a:rPr lang="en-US" dirty="0" smtClean="0"/>
              <a:t>: </a:t>
            </a:r>
            <a:r>
              <a:rPr lang="el-GR" b="1" dirty="0">
                <a:solidFill>
                  <a:srgbClr val="FF0000"/>
                </a:solidFill>
              </a:rPr>
              <a:t>β</a:t>
            </a:r>
            <a:r>
              <a:rPr lang="en-US" b="1" dirty="0">
                <a:solidFill>
                  <a:srgbClr val="FF0000"/>
                </a:solidFill>
              </a:rPr>
              <a:t>*</a:t>
            </a:r>
            <a:r>
              <a:rPr lang="en-US" b="1" dirty="0" smtClean="0">
                <a:solidFill>
                  <a:srgbClr val="FF0000"/>
                </a:solidFill>
              </a:rPr>
              <a:t>= 40 </a:t>
            </a:r>
            <a:r>
              <a:rPr lang="en-US" b="1" dirty="0" smtClean="0">
                <a:solidFill>
                  <a:srgbClr val="FF0000"/>
                </a:solidFill>
              </a:rPr>
              <a:t>cm</a:t>
            </a:r>
          </a:p>
          <a:p>
            <a:pPr lvl="1"/>
            <a:r>
              <a:rPr lang="en-US" b="1" dirty="0" smtClean="0">
                <a:solidFill>
                  <a:srgbClr val="0070C0"/>
                </a:solidFill>
              </a:rPr>
              <a:t>To be deployed later in the year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6679840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2015 </a:t>
            </a:r>
            <a:r>
              <a:rPr lang="en-US" dirty="0" smtClean="0"/>
              <a:t>commissioning </a:t>
            </a:r>
            <a:r>
              <a:rPr lang="en-US" dirty="0" smtClean="0"/>
              <a:t>strategy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181600"/>
          </a:xfrm>
        </p:spPr>
        <p:txBody>
          <a:bodyPr>
            <a:normAutofit fontScale="85000" lnSpcReduction="10000"/>
          </a:bodyPr>
          <a:lstStyle/>
          <a:p>
            <a:r>
              <a:rPr lang="en-US" dirty="0">
                <a:solidFill>
                  <a:srgbClr val="008000"/>
                </a:solidFill>
              </a:rPr>
              <a:t>Low intensity commissioning of full cycle – </a:t>
            </a:r>
            <a:r>
              <a:rPr lang="en-US" dirty="0" smtClean="0">
                <a:solidFill>
                  <a:srgbClr val="008000"/>
                </a:solidFill>
              </a:rPr>
              <a:t>8 weeks</a:t>
            </a:r>
            <a:endParaRPr lang="en-US" dirty="0">
              <a:solidFill>
                <a:srgbClr val="008000"/>
              </a:solidFill>
            </a:endParaRPr>
          </a:p>
          <a:p>
            <a:r>
              <a:rPr lang="en-US" dirty="0">
                <a:solidFill>
                  <a:srgbClr val="0000FF"/>
                </a:solidFill>
              </a:rPr>
              <a:t>First stable beams – low number of bunches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Special physics: </a:t>
            </a:r>
            <a:r>
              <a:rPr lang="en-US" dirty="0" err="1" smtClean="0">
                <a:solidFill>
                  <a:srgbClr val="0000FF"/>
                </a:solidFill>
              </a:rPr>
              <a:t>LHCf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>
                <a:solidFill>
                  <a:srgbClr val="0000FF"/>
                </a:solidFill>
              </a:rPr>
              <a:t>and </a:t>
            </a:r>
            <a:r>
              <a:rPr lang="en-US" dirty="0" smtClean="0">
                <a:solidFill>
                  <a:srgbClr val="0000FF"/>
                </a:solidFill>
              </a:rPr>
              <a:t>Luminosity calibration</a:t>
            </a:r>
            <a:endParaRPr lang="en-US" dirty="0">
              <a:solidFill>
                <a:srgbClr val="0000FF"/>
              </a:solidFill>
            </a:endParaRPr>
          </a:p>
          <a:p>
            <a:r>
              <a:rPr lang="en-US" dirty="0">
                <a:solidFill>
                  <a:srgbClr val="FF0000"/>
                </a:solidFill>
              </a:rPr>
              <a:t>Scrubbing for 50 ns </a:t>
            </a:r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Intensity ramp-up</a:t>
            </a:r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with 50 </a:t>
            </a:r>
            <a:r>
              <a:rPr lang="en-US" dirty="0" smtClean="0">
                <a:solidFill>
                  <a:srgbClr val="FF0000"/>
                </a:solidFill>
              </a:rPr>
              <a:t>ns</a:t>
            </a:r>
          </a:p>
          <a:p>
            <a:pPr lvl="1"/>
            <a:r>
              <a:rPr lang="en-US" dirty="0" smtClean="0"/>
              <a:t>Characterize </a:t>
            </a:r>
            <a:r>
              <a:rPr lang="en-US" dirty="0"/>
              <a:t>vacuum, heat load, electron cloud, losses, instabilities, UFOs, impedance</a:t>
            </a:r>
          </a:p>
          <a:p>
            <a:r>
              <a:rPr lang="en-US" dirty="0">
                <a:solidFill>
                  <a:srgbClr val="FF0000"/>
                </a:solidFill>
              </a:rPr>
              <a:t>Scrubbing for 25 ns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Ramp-up 25 </a:t>
            </a:r>
            <a:r>
              <a:rPr lang="en-US" dirty="0">
                <a:solidFill>
                  <a:srgbClr val="0000FF"/>
                </a:solidFill>
              </a:rPr>
              <a:t>ns operation </a:t>
            </a:r>
            <a:r>
              <a:rPr lang="en-US" dirty="0" smtClean="0">
                <a:solidFill>
                  <a:srgbClr val="0000FF"/>
                </a:solidFill>
              </a:rPr>
              <a:t>with </a:t>
            </a:r>
            <a:r>
              <a:rPr lang="en-US" dirty="0">
                <a:solidFill>
                  <a:srgbClr val="0000FF"/>
                </a:solidFill>
              </a:rPr>
              <a:t>relaxed </a:t>
            </a:r>
            <a:r>
              <a:rPr lang="en-US" dirty="0" smtClean="0">
                <a:solidFill>
                  <a:srgbClr val="0000FF"/>
                </a:solidFill>
              </a:rPr>
              <a:t>beta* </a:t>
            </a:r>
            <a:endParaRPr lang="en-US" dirty="0">
              <a:solidFill>
                <a:srgbClr val="0000FF"/>
              </a:solidFill>
            </a:endParaRPr>
          </a:p>
          <a:p>
            <a:r>
              <a:rPr lang="en-US" dirty="0">
                <a:solidFill>
                  <a:srgbClr val="008000"/>
                </a:solidFill>
              </a:rPr>
              <a:t>Commission lower beta*</a:t>
            </a:r>
          </a:p>
          <a:p>
            <a:r>
              <a:rPr lang="en-US" dirty="0">
                <a:solidFill>
                  <a:srgbClr val="0000FF"/>
                </a:solidFill>
              </a:rPr>
              <a:t>25 ns </a:t>
            </a:r>
            <a:r>
              <a:rPr lang="en-US" dirty="0" smtClean="0">
                <a:solidFill>
                  <a:srgbClr val="0000FF"/>
                </a:solidFill>
              </a:rPr>
              <a:t>operation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522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8320"/>
            <a:ext cx="9144000" cy="542108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2015 Q1/Q2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7239000" y="9081"/>
            <a:ext cx="190500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FIRST BEAM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25</a:t>
            </a:r>
            <a:r>
              <a:rPr lang="en-US" b="1" baseline="30000" dirty="0" smtClean="0">
                <a:solidFill>
                  <a:srgbClr val="FF0000"/>
                </a:solidFill>
              </a:rPr>
              <a:t>th</a:t>
            </a:r>
            <a:r>
              <a:rPr lang="en-US" b="1" dirty="0" smtClean="0">
                <a:solidFill>
                  <a:srgbClr val="FF0000"/>
                </a:solidFill>
              </a:rPr>
              <a:t> MARCH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(at the earliest!)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8610600" y="947960"/>
            <a:ext cx="0" cy="15240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086600" y="3657600"/>
            <a:ext cx="13716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SCRUBBING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 FOR 50 ns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333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Q3/Q4 2015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3" y="1229240"/>
            <a:ext cx="9144000" cy="541142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95400" y="2590800"/>
            <a:ext cx="13716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SCRUBBING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 FOR </a:t>
            </a:r>
            <a:r>
              <a:rPr lang="en-US" b="1" dirty="0" smtClean="0">
                <a:solidFill>
                  <a:srgbClr val="FF0000"/>
                </a:solidFill>
              </a:rPr>
              <a:t>25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ns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90691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3201536"/>
              </p:ext>
            </p:extLst>
          </p:nvPr>
        </p:nvGraphicFramePr>
        <p:xfrm>
          <a:off x="228600" y="3200400"/>
          <a:ext cx="8534400" cy="1889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98358"/>
                <a:gridCol w="778042"/>
                <a:gridCol w="685800"/>
                <a:gridCol w="990600"/>
                <a:gridCol w="882316"/>
                <a:gridCol w="1098884"/>
                <a:gridCol w="1143000"/>
                <a:gridCol w="1143000"/>
                <a:gridCol w="914400"/>
              </a:tblGrid>
              <a:tr h="370840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/>
                        <a:t>Nc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Beta*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ppb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/>
                        <a:t>EmitN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>
                          <a:solidFill>
                            <a:schemeClr val="bg1"/>
                          </a:solidFill>
                        </a:rPr>
                        <a:t>Lumi</a:t>
                      </a:r>
                      <a:endParaRPr lang="en-US" sz="2000" dirty="0" smtClean="0">
                        <a:solidFill>
                          <a:schemeClr val="bg1"/>
                        </a:solidFill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solidFill>
                            <a:schemeClr val="bg1"/>
                          </a:solidFill>
                        </a:rPr>
                        <a:t>[cm</a:t>
                      </a:r>
                      <a:r>
                        <a:rPr lang="en-US" sz="2000" baseline="30000" dirty="0" smtClean="0">
                          <a:solidFill>
                            <a:schemeClr val="bg1"/>
                          </a:solidFill>
                        </a:rPr>
                        <a:t>-2</a:t>
                      </a:r>
                      <a:r>
                        <a:rPr lang="en-US" sz="2000" dirty="0" smtClean="0">
                          <a:solidFill>
                            <a:schemeClr val="bg1"/>
                          </a:solidFill>
                        </a:rPr>
                        <a:t>s</a:t>
                      </a:r>
                      <a:r>
                        <a:rPr lang="en-US" sz="2000" baseline="30000" dirty="0" smtClean="0">
                          <a:solidFill>
                            <a:schemeClr val="bg1"/>
                          </a:solidFill>
                        </a:rPr>
                        <a:t>-1</a:t>
                      </a:r>
                      <a:r>
                        <a:rPr lang="en-US" sz="2000" dirty="0" smtClean="0">
                          <a:solidFill>
                            <a:schemeClr val="bg1"/>
                          </a:solidFill>
                        </a:rPr>
                        <a:t>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Days</a:t>
                      </a:r>
                      <a:br>
                        <a:rPr lang="en-US" sz="2000" dirty="0" smtClean="0"/>
                      </a:br>
                      <a:r>
                        <a:rPr lang="en-US" sz="2000" dirty="0" smtClean="0"/>
                        <a:t>(</a:t>
                      </a:r>
                      <a:r>
                        <a:rPr lang="en-US" sz="2000" dirty="0" err="1" smtClean="0"/>
                        <a:t>approx</a:t>
                      </a:r>
                      <a:r>
                        <a:rPr lang="en-US" sz="2000" dirty="0" smtClean="0"/>
                        <a:t>)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err="1" smtClean="0"/>
                        <a:t>Int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lumi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Pileup</a:t>
                      </a:r>
                      <a:endParaRPr 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50</a:t>
                      </a:r>
                      <a:r>
                        <a:rPr lang="en-US" sz="2000" baseline="0" dirty="0" smtClean="0"/>
                        <a:t> ns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1300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80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1.2e11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2.5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4.8e33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21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~1 fb</a:t>
                      </a:r>
                      <a:r>
                        <a:rPr lang="en-US" sz="2000" baseline="30000" dirty="0" smtClean="0"/>
                        <a:t>-1</a:t>
                      </a:r>
                      <a:endParaRPr lang="en-US" sz="20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 smtClean="0"/>
                        <a:t>25</a:t>
                      </a:r>
                      <a:endParaRPr lang="en-US" sz="2000" baseline="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2015.1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2592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80</a:t>
                      </a:r>
                      <a:r>
                        <a:rPr lang="en-US" sz="2000" baseline="0" dirty="0" smtClean="0"/>
                        <a:t> 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1.1e11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2.5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7.6</a:t>
                      </a:r>
                      <a:r>
                        <a:rPr lang="en-US" sz="2000" baseline="0" dirty="0" smtClean="0"/>
                        <a:t>e33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30 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3 </a:t>
                      </a:r>
                      <a:r>
                        <a:rPr lang="en-US" sz="2000" dirty="0" smtClean="0"/>
                        <a:t>fb</a:t>
                      </a:r>
                      <a:r>
                        <a:rPr lang="en-US" sz="2000" baseline="30000" dirty="0" smtClean="0"/>
                        <a:t>-1</a:t>
                      </a:r>
                      <a:endParaRPr lang="en-US" sz="20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 smtClean="0"/>
                        <a:t>21</a:t>
                      </a:r>
                      <a:endParaRPr lang="en-US" sz="2000" baseline="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2015.2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2592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40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1.1e11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2.5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1.2e34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48 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8 </a:t>
                      </a:r>
                      <a:r>
                        <a:rPr lang="en-US" sz="2000" dirty="0" smtClean="0"/>
                        <a:t>fb</a:t>
                      </a:r>
                      <a:r>
                        <a:rPr lang="en-US" sz="2000" baseline="30000" dirty="0" smtClean="0"/>
                        <a:t>-1</a:t>
                      </a:r>
                      <a:endParaRPr lang="en-US" sz="20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 smtClean="0"/>
                        <a:t>34</a:t>
                      </a:r>
                      <a:endParaRPr lang="en-US" sz="2000" baseline="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ATLAS and CMS performance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219200" y="1371600"/>
            <a:ext cx="7010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 smtClean="0"/>
              <a:t>Conservative beta* to start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Conservative bunch population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Reasonable emittance into collisions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Assume same machine availability as 2012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1388538" y="5638800"/>
            <a:ext cx="685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Official GPD luminosity target for the year: 10 fb</a:t>
            </a:r>
            <a:r>
              <a:rPr lang="en-US" sz="2400" b="1" baseline="30000" dirty="0" smtClean="0">
                <a:solidFill>
                  <a:srgbClr val="FF0000"/>
                </a:solidFill>
              </a:rPr>
              <a:t>-1</a:t>
            </a:r>
            <a:endParaRPr lang="en-US" sz="2400" b="1" baseline="30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59767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Run 2</a:t>
            </a:r>
            <a:endParaRPr lang="en-US" dirty="0"/>
          </a:p>
        </p:txBody>
      </p:sp>
      <p:pic>
        <p:nvPicPr>
          <p:cNvPr id="6" name="Picture 5" descr="Screen Shot 2015-03-14 at 3.51.0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066800"/>
            <a:ext cx="7417315" cy="2895801"/>
          </a:xfrm>
          <a:prstGeom prst="rect">
            <a:avLst/>
          </a:prstGeom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313841"/>
              </p:ext>
            </p:extLst>
          </p:nvPr>
        </p:nvGraphicFramePr>
        <p:xfrm>
          <a:off x="1371600" y="4343400"/>
          <a:ext cx="6278880" cy="2468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69720"/>
                <a:gridCol w="1569720"/>
                <a:gridCol w="1569720"/>
                <a:gridCol w="156972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Peak </a:t>
                      </a:r>
                      <a:r>
                        <a:rPr lang="en-US" dirty="0" err="1" smtClean="0"/>
                        <a:t>lumi</a:t>
                      </a:r>
                      <a:endParaRPr lang="en-US" dirty="0" smtClean="0"/>
                    </a:p>
                    <a:p>
                      <a:pPr algn="ctr"/>
                      <a:r>
                        <a:rPr lang="en-US" dirty="0" smtClean="0"/>
                        <a:t>E34 cm</a:t>
                      </a:r>
                      <a:r>
                        <a:rPr lang="en-US" baseline="30000" dirty="0" smtClean="0"/>
                        <a:t>-2</a:t>
                      </a:r>
                      <a:r>
                        <a:rPr lang="en-US" dirty="0" smtClean="0"/>
                        <a:t>s</a:t>
                      </a:r>
                      <a:r>
                        <a:rPr lang="en-US" baseline="30000" dirty="0" smtClean="0"/>
                        <a:t>-1</a:t>
                      </a:r>
                      <a:endParaRPr 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Days proton physics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Approx.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int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lumi</a:t>
                      </a:r>
                      <a:r>
                        <a:rPr lang="en-US" baseline="0" dirty="0" smtClean="0"/>
                        <a:t> [fb</a:t>
                      </a:r>
                      <a:r>
                        <a:rPr lang="en-US" baseline="30000" dirty="0" smtClean="0"/>
                        <a:t>-1</a:t>
                      </a:r>
                      <a:r>
                        <a:rPr lang="en-US" baseline="0" dirty="0" smtClean="0"/>
                        <a:t>]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2015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1.3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100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10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2016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1.5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160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35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2017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1.7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160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45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2018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1.7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40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10</a:t>
                      </a:r>
                      <a:endParaRPr lang="en-US" sz="24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597093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Screen Shot 2015-03-13 at 5.28.4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0" y="3590200"/>
            <a:ext cx="9144000" cy="161364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10 year plan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538517" y="2514600"/>
            <a:ext cx="7608915" cy="1062273"/>
            <a:chOff x="564917" y="2979292"/>
            <a:chExt cx="7608915" cy="1062273"/>
          </a:xfrm>
        </p:grpSpPr>
        <p:sp>
          <p:nvSpPr>
            <p:cNvPr id="8" name="TextBox 7"/>
            <p:cNvSpPr txBox="1"/>
            <p:nvPr/>
          </p:nvSpPr>
          <p:spPr>
            <a:xfrm>
              <a:off x="5122912" y="2979292"/>
              <a:ext cx="3050920" cy="646331"/>
            </a:xfrm>
            <a:prstGeom prst="rect">
              <a:avLst/>
            </a:prstGeom>
            <a:solidFill>
              <a:srgbClr val="C6D9F1"/>
            </a:solidFill>
            <a:ln>
              <a:solidFill>
                <a:srgbClr val="4F81BD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 smtClean="0">
                  <a:solidFill>
                    <a:srgbClr val="1F497D"/>
                  </a:solidFill>
                </a:rPr>
                <a:t>Run </a:t>
              </a:r>
              <a:r>
                <a:rPr lang="en-GB" dirty="0">
                  <a:solidFill>
                    <a:srgbClr val="1F497D"/>
                  </a:solidFill>
                </a:rPr>
                <a:t>3</a:t>
              </a:r>
              <a:r>
                <a:rPr lang="en-GB" dirty="0" smtClean="0">
                  <a:solidFill>
                    <a:srgbClr val="1F497D"/>
                  </a:solidFill>
                </a:rPr>
                <a:t>: 14 </a:t>
              </a:r>
              <a:r>
                <a:rPr lang="en-GB" dirty="0" err="1" smtClean="0">
                  <a:solidFill>
                    <a:srgbClr val="1F497D"/>
                  </a:solidFill>
                </a:rPr>
                <a:t>TeV</a:t>
              </a:r>
              <a:r>
                <a:rPr lang="en-GB" dirty="0" smtClean="0">
                  <a:solidFill>
                    <a:srgbClr val="1F497D"/>
                  </a:solidFill>
                </a:rPr>
                <a:t> </a:t>
              </a:r>
              <a:r>
                <a:rPr lang="en-GB" dirty="0" err="1" smtClean="0">
                  <a:solidFill>
                    <a:srgbClr val="1F497D"/>
                  </a:solidFill>
                </a:rPr>
                <a:t>c.m</a:t>
              </a:r>
              <a:r>
                <a:rPr lang="en-GB" dirty="0" smtClean="0">
                  <a:solidFill>
                    <a:srgbClr val="1F497D"/>
                  </a:solidFill>
                </a:rPr>
                <a:t>. with peak luminosity of ~2x10</a:t>
              </a:r>
              <a:r>
                <a:rPr lang="en-GB" baseline="30000" dirty="0" smtClean="0">
                  <a:solidFill>
                    <a:srgbClr val="1F497D"/>
                  </a:solidFill>
                </a:rPr>
                <a:t>34</a:t>
              </a:r>
              <a:r>
                <a:rPr lang="en-GB" dirty="0" smtClean="0">
                  <a:solidFill>
                    <a:srgbClr val="1F497D"/>
                  </a:solidFill>
                </a:rPr>
                <a:t> cm</a:t>
              </a:r>
              <a:r>
                <a:rPr lang="en-GB" baseline="30000" dirty="0">
                  <a:solidFill>
                    <a:srgbClr val="1F497D"/>
                  </a:solidFill>
                </a:rPr>
                <a:t>-2</a:t>
              </a:r>
              <a:r>
                <a:rPr lang="en-GB" dirty="0">
                  <a:solidFill>
                    <a:srgbClr val="1F497D"/>
                  </a:solidFill>
                </a:rPr>
                <a:t> s</a:t>
              </a:r>
              <a:r>
                <a:rPr lang="en-GB" baseline="30000" dirty="0">
                  <a:solidFill>
                    <a:srgbClr val="1F497D"/>
                  </a:solidFill>
                </a:rPr>
                <a:t>-1 </a:t>
              </a:r>
              <a:r>
                <a:rPr lang="en-GB" dirty="0" smtClean="0">
                  <a:solidFill>
                    <a:srgbClr val="1F497D"/>
                  </a:solidFill>
                </a:rPr>
                <a:t>  </a:t>
              </a:r>
              <a:endParaRPr lang="en-GB" dirty="0">
                <a:solidFill>
                  <a:srgbClr val="1F497D"/>
                </a:solidFill>
              </a:endParaRPr>
            </a:p>
          </p:txBody>
        </p:sp>
        <p:sp>
          <p:nvSpPr>
            <p:cNvPr id="9" name="Right Brace 8"/>
            <p:cNvSpPr/>
            <p:nvPr/>
          </p:nvSpPr>
          <p:spPr>
            <a:xfrm rot="16200000">
              <a:off x="6513028" y="2478042"/>
              <a:ext cx="358215" cy="2768002"/>
            </a:xfrm>
            <a:prstGeom prst="rightBrace">
              <a:avLst>
                <a:gd name="adj1" fmla="val 8333"/>
                <a:gd name="adj2" fmla="val 4804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86987" y="2979292"/>
              <a:ext cx="3548777" cy="646331"/>
            </a:xfrm>
            <a:prstGeom prst="rect">
              <a:avLst/>
            </a:prstGeom>
            <a:solidFill>
              <a:srgbClr val="C6D9F1"/>
            </a:solidFill>
            <a:ln>
              <a:solidFill>
                <a:srgbClr val="4F81BD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 smtClean="0">
                  <a:solidFill>
                    <a:srgbClr val="1F497D"/>
                  </a:solidFill>
                </a:rPr>
                <a:t>Run </a:t>
              </a:r>
              <a:r>
                <a:rPr lang="en-GB" dirty="0">
                  <a:solidFill>
                    <a:srgbClr val="1F497D"/>
                  </a:solidFill>
                </a:rPr>
                <a:t>2</a:t>
              </a:r>
              <a:r>
                <a:rPr lang="en-GB" dirty="0" smtClean="0">
                  <a:solidFill>
                    <a:srgbClr val="1F497D"/>
                  </a:solidFill>
                </a:rPr>
                <a:t>: 13 to 14 </a:t>
              </a:r>
              <a:r>
                <a:rPr lang="en-GB" dirty="0" err="1" smtClean="0">
                  <a:solidFill>
                    <a:srgbClr val="1F497D"/>
                  </a:solidFill>
                </a:rPr>
                <a:t>TeV</a:t>
              </a:r>
              <a:r>
                <a:rPr lang="en-GB" dirty="0" smtClean="0">
                  <a:solidFill>
                    <a:srgbClr val="1F497D"/>
                  </a:solidFill>
                </a:rPr>
                <a:t> </a:t>
              </a:r>
              <a:r>
                <a:rPr lang="en-GB" dirty="0" err="1" smtClean="0">
                  <a:solidFill>
                    <a:srgbClr val="1F497D"/>
                  </a:solidFill>
                </a:rPr>
                <a:t>c.m</a:t>
              </a:r>
              <a:r>
                <a:rPr lang="en-GB" dirty="0" smtClean="0">
                  <a:solidFill>
                    <a:srgbClr val="1F497D"/>
                  </a:solidFill>
                </a:rPr>
                <a:t>. with peak luminosity of ~1.7x10</a:t>
              </a:r>
              <a:r>
                <a:rPr lang="en-GB" baseline="30000" dirty="0" smtClean="0">
                  <a:solidFill>
                    <a:srgbClr val="1F497D"/>
                  </a:solidFill>
                </a:rPr>
                <a:t>34</a:t>
              </a:r>
              <a:r>
                <a:rPr lang="en-GB" dirty="0" smtClean="0">
                  <a:solidFill>
                    <a:srgbClr val="1F497D"/>
                  </a:solidFill>
                </a:rPr>
                <a:t> cm</a:t>
              </a:r>
              <a:r>
                <a:rPr lang="en-GB" baseline="30000" dirty="0">
                  <a:solidFill>
                    <a:srgbClr val="1F497D"/>
                  </a:solidFill>
                </a:rPr>
                <a:t>-2</a:t>
              </a:r>
              <a:r>
                <a:rPr lang="en-GB" dirty="0">
                  <a:solidFill>
                    <a:srgbClr val="1F497D"/>
                  </a:solidFill>
                </a:rPr>
                <a:t> s</a:t>
              </a:r>
              <a:r>
                <a:rPr lang="en-GB" baseline="30000" dirty="0">
                  <a:solidFill>
                    <a:srgbClr val="1F497D"/>
                  </a:solidFill>
                </a:rPr>
                <a:t>-1 </a:t>
              </a:r>
              <a:r>
                <a:rPr lang="en-GB" dirty="0" smtClean="0">
                  <a:solidFill>
                    <a:srgbClr val="1F497D"/>
                  </a:solidFill>
                </a:rPr>
                <a:t>  </a:t>
              </a:r>
              <a:endParaRPr lang="en-GB" dirty="0">
                <a:solidFill>
                  <a:srgbClr val="1F497D"/>
                </a:solidFill>
              </a:endParaRPr>
            </a:p>
          </p:txBody>
        </p:sp>
        <p:sp>
          <p:nvSpPr>
            <p:cNvPr id="11" name="Right Brace 10"/>
            <p:cNvSpPr/>
            <p:nvPr/>
          </p:nvSpPr>
          <p:spPr>
            <a:xfrm rot="16200000">
              <a:off x="1932423" y="2315844"/>
              <a:ext cx="358215" cy="3093227"/>
            </a:xfrm>
            <a:prstGeom prst="rightBrace">
              <a:avLst>
                <a:gd name="adj1" fmla="val 8333"/>
                <a:gd name="adj2" fmla="val 57738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451087" y="972736"/>
            <a:ext cx="8458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800" dirty="0" smtClean="0">
                <a:solidFill>
                  <a:srgbClr val="0000FF"/>
                </a:solidFill>
              </a:rPr>
              <a:t>Long years – 13 weeks Christmas stop </a:t>
            </a:r>
          </a:p>
          <a:p>
            <a:pPr marL="285750" indent="-285750">
              <a:buFont typeface="Arial"/>
              <a:buChar char="•"/>
            </a:pPr>
            <a:r>
              <a:rPr lang="en-US" sz="2800" dirty="0" smtClean="0">
                <a:solidFill>
                  <a:srgbClr val="0000FF"/>
                </a:solidFill>
              </a:rPr>
              <a:t>Interspersed with long shutdown every 3 to 4 years</a:t>
            </a:r>
          </a:p>
          <a:p>
            <a:pPr marL="285750" indent="-285750">
              <a:buFont typeface="Arial"/>
              <a:buChar char="•"/>
            </a:pPr>
            <a:r>
              <a:rPr lang="en-US" sz="2800" dirty="0" smtClean="0">
                <a:solidFill>
                  <a:srgbClr val="0000FF"/>
                </a:solidFill>
              </a:rPr>
              <a:t>Ions very much part of the plan</a:t>
            </a:r>
            <a:endParaRPr lang="en-US" sz="2800" dirty="0">
              <a:solidFill>
                <a:srgbClr val="0000FF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838200" y="4572000"/>
            <a:ext cx="7970931" cy="2066330"/>
            <a:chOff x="838200" y="4572000"/>
            <a:chExt cx="7970931" cy="2066330"/>
          </a:xfrm>
        </p:grpSpPr>
        <p:sp>
          <p:nvSpPr>
            <p:cNvPr id="4" name="TextBox 3"/>
            <p:cNvSpPr txBox="1"/>
            <p:nvPr/>
          </p:nvSpPr>
          <p:spPr>
            <a:xfrm>
              <a:off x="3352800" y="5715000"/>
              <a:ext cx="2295222" cy="923330"/>
            </a:xfrm>
            <a:prstGeom prst="rect">
              <a:avLst/>
            </a:prstGeom>
            <a:solidFill>
              <a:srgbClr val="C6D9F1"/>
            </a:solidFill>
            <a:ln>
              <a:solidFill>
                <a:srgbClr val="1F497D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 smtClean="0">
                  <a:solidFill>
                    <a:srgbClr val="1F497D"/>
                  </a:solidFill>
                  <a:effectLst/>
                </a:rPr>
                <a:t>LS2: 18 months</a:t>
              </a:r>
            </a:p>
            <a:p>
              <a:pPr algn="ctr"/>
              <a:r>
                <a:rPr lang="en-GB" dirty="0" smtClean="0">
                  <a:solidFill>
                    <a:srgbClr val="1F497D"/>
                  </a:solidFill>
                </a:rPr>
                <a:t>Connection of LINAC4</a:t>
              </a:r>
            </a:p>
            <a:p>
              <a:pPr algn="ctr"/>
              <a:r>
                <a:rPr lang="en-GB" dirty="0" smtClean="0">
                  <a:solidFill>
                    <a:srgbClr val="1F497D"/>
                  </a:solidFill>
                </a:rPr>
                <a:t>LHC Injectors Upgrade</a:t>
              </a:r>
              <a:endParaRPr lang="en-GB" dirty="0" smtClean="0">
                <a:solidFill>
                  <a:srgbClr val="1F497D"/>
                </a:solidFill>
                <a:effectLst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838200" y="5715000"/>
              <a:ext cx="2182125" cy="923330"/>
            </a:xfrm>
            <a:prstGeom prst="rect">
              <a:avLst/>
            </a:prstGeom>
            <a:solidFill>
              <a:srgbClr val="C6D9F1"/>
            </a:solidFill>
            <a:ln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 smtClean="0">
                  <a:solidFill>
                    <a:srgbClr val="1F497D"/>
                  </a:solidFill>
                  <a:effectLst/>
                </a:rPr>
                <a:t>EYETS </a:t>
              </a:r>
              <a:r>
                <a:rPr lang="en-GB" b="1" dirty="0" smtClean="0">
                  <a:solidFill>
                    <a:srgbClr val="1F497D"/>
                  </a:solidFill>
                </a:rPr>
                <a:t>19 weeks</a:t>
              </a:r>
              <a:endParaRPr lang="en-GB" b="1" dirty="0" smtClean="0">
                <a:solidFill>
                  <a:srgbClr val="1F497D"/>
                </a:solidFill>
                <a:effectLst/>
              </a:endParaRPr>
            </a:p>
            <a:p>
              <a:pPr algn="ctr"/>
              <a:r>
                <a:rPr lang="en-GB" dirty="0" smtClean="0">
                  <a:solidFill>
                    <a:srgbClr val="1F497D"/>
                  </a:solidFill>
                  <a:effectLst/>
                </a:rPr>
                <a:t>Extended year end technical stop </a:t>
              </a:r>
              <a:r>
                <a:rPr lang="en-GB" dirty="0" smtClean="0">
                  <a:solidFill>
                    <a:srgbClr val="1F497D"/>
                  </a:solidFill>
                </a:rPr>
                <a:t>(CMS)</a:t>
              </a:r>
              <a:endParaRPr lang="en-GB" dirty="0" smtClean="0">
                <a:solidFill>
                  <a:srgbClr val="1F497D"/>
                </a:solidFill>
                <a:effectLst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6553200" y="5867400"/>
              <a:ext cx="2255931" cy="646331"/>
            </a:xfrm>
            <a:prstGeom prst="rect">
              <a:avLst/>
            </a:prstGeom>
            <a:solidFill>
              <a:srgbClr val="C6D9F1"/>
            </a:solidFill>
            <a:ln>
              <a:solidFill>
                <a:srgbClr val="1F497D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 smtClean="0">
                  <a:solidFill>
                    <a:srgbClr val="1F497D"/>
                  </a:solidFill>
                  <a:effectLst/>
                </a:rPr>
                <a:t>LS3: 30 months</a:t>
              </a:r>
            </a:p>
            <a:p>
              <a:pPr algn="ctr"/>
              <a:r>
                <a:rPr lang="en-GB" dirty="0" smtClean="0">
                  <a:solidFill>
                    <a:srgbClr val="1F497D"/>
                  </a:solidFill>
                </a:rPr>
                <a:t>High Luminosity LHC</a:t>
              </a:r>
              <a:endParaRPr lang="en-GB" dirty="0" smtClean="0">
                <a:solidFill>
                  <a:srgbClr val="1F497D"/>
                </a:solidFill>
                <a:effectLst/>
              </a:endParaRPr>
            </a:p>
          </p:txBody>
        </p:sp>
        <p:cxnSp>
          <p:nvCxnSpPr>
            <p:cNvPr id="13" name="Straight Arrow Connector 12"/>
            <p:cNvCxnSpPr>
              <a:stCxn id="5" idx="0"/>
            </p:cNvCxnSpPr>
            <p:nvPr/>
          </p:nvCxnSpPr>
          <p:spPr>
            <a:xfrm flipV="1">
              <a:off x="1929263" y="4648200"/>
              <a:ext cx="204337" cy="106680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>
              <a:stCxn id="4" idx="0"/>
            </p:cNvCxnSpPr>
            <p:nvPr/>
          </p:nvCxnSpPr>
          <p:spPr>
            <a:xfrm flipH="1" flipV="1">
              <a:off x="4343400" y="4724400"/>
              <a:ext cx="157011" cy="99060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>
              <a:stCxn id="6" idx="0"/>
            </p:cNvCxnSpPr>
            <p:nvPr/>
          </p:nvCxnSpPr>
          <p:spPr>
            <a:xfrm flipV="1">
              <a:off x="7681166" y="4572000"/>
              <a:ext cx="624634" cy="129540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105445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76406"/>
            <a:ext cx="9144000" cy="6085332"/>
          </a:xfrm>
          <a:prstGeom prst="rect">
            <a:avLst/>
          </a:prstGeom>
        </p:spPr>
      </p:pic>
      <p:sp>
        <p:nvSpPr>
          <p:cNvPr id="4" name="Title 2"/>
          <p:cNvSpPr txBox="1">
            <a:spLocks/>
          </p:cNvSpPr>
          <p:nvPr/>
        </p:nvSpPr>
        <p:spPr>
          <a:xfrm>
            <a:off x="457200" y="152400"/>
            <a:ext cx="8229600" cy="609600"/>
          </a:xfrm>
          <a:prstGeom prst="rect">
            <a:avLst/>
          </a:prstGeom>
        </p:spPr>
        <p:txBody>
          <a:bodyPr>
            <a:normAutofit fontScale="7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LS1 - descent into the underworld again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96202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HL-LHC - goals 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1143000"/>
            <a:ext cx="8686800" cy="1905000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Prepare machine for operation beyond </a:t>
            </a:r>
            <a:r>
              <a:rPr lang="en-US" dirty="0">
                <a:solidFill>
                  <a:srgbClr val="FF0000"/>
                </a:solidFill>
              </a:rPr>
              <a:t>2025 and up to </a:t>
            </a:r>
            <a:r>
              <a:rPr lang="en-US" dirty="0" smtClean="0">
                <a:solidFill>
                  <a:srgbClr val="FF0000"/>
                </a:solidFill>
              </a:rPr>
              <a:t>2035</a:t>
            </a:r>
          </a:p>
          <a:p>
            <a:r>
              <a:rPr lang="en-US" dirty="0" smtClean="0"/>
              <a:t>Devise </a:t>
            </a:r>
            <a:r>
              <a:rPr lang="en-US" dirty="0"/>
              <a:t>beam parameters and operation scenarios for:</a:t>
            </a:r>
          </a:p>
          <a:p>
            <a:pPr lvl="1"/>
            <a:r>
              <a:rPr lang="en-US" dirty="0"/>
              <a:t>total integrated luminosity of </a:t>
            </a:r>
            <a:r>
              <a:rPr lang="en-US" dirty="0">
                <a:solidFill>
                  <a:srgbClr val="FF0000"/>
                </a:solidFill>
              </a:rPr>
              <a:t>3000 fb</a:t>
            </a:r>
            <a:r>
              <a:rPr lang="en-US" baseline="30000" dirty="0">
                <a:solidFill>
                  <a:srgbClr val="FF0000"/>
                </a:solidFill>
              </a:rPr>
              <a:t>-1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/>
              <a:t>in around 10-12 years</a:t>
            </a:r>
            <a:endParaRPr lang="en-US" dirty="0"/>
          </a:p>
          <a:p>
            <a:pPr lvl="1"/>
            <a:r>
              <a:rPr lang="en-US" dirty="0" smtClean="0"/>
              <a:t>an </a:t>
            </a:r>
            <a:r>
              <a:rPr lang="en-US" dirty="0"/>
              <a:t>integrated luminosity of </a:t>
            </a:r>
            <a:r>
              <a:rPr lang="en-US" dirty="0">
                <a:solidFill>
                  <a:srgbClr val="FF0000"/>
                </a:solidFill>
              </a:rPr>
              <a:t>250 fb</a:t>
            </a:r>
            <a:r>
              <a:rPr lang="en-US" baseline="30000" dirty="0">
                <a:solidFill>
                  <a:srgbClr val="FF0000"/>
                </a:solidFill>
              </a:rPr>
              <a:t>-1</a:t>
            </a:r>
            <a:r>
              <a:rPr lang="en-US" dirty="0">
                <a:solidFill>
                  <a:srgbClr val="FF0000"/>
                </a:solidFill>
              </a:rPr>
              <a:t> per year</a:t>
            </a:r>
          </a:p>
          <a:p>
            <a:pPr lvl="1"/>
            <a:r>
              <a:rPr lang="en-US" dirty="0" smtClean="0"/>
              <a:t>mu </a:t>
            </a:r>
            <a:r>
              <a:rPr lang="en-US" dirty="0"/>
              <a:t>≤ 140 (peak luminosity of </a:t>
            </a:r>
            <a:r>
              <a:rPr lang="en-US" dirty="0" smtClean="0"/>
              <a:t>5x10</a:t>
            </a:r>
            <a:r>
              <a:rPr lang="en-US" baseline="30000" dirty="0" smtClean="0"/>
              <a:t>34</a:t>
            </a:r>
            <a:r>
              <a:rPr lang="en-US" dirty="0" smtClean="0"/>
              <a:t> </a:t>
            </a:r>
            <a:r>
              <a:rPr lang="en-US" dirty="0"/>
              <a:t>cm</a:t>
            </a:r>
            <a:r>
              <a:rPr lang="en-US" baseline="30000" dirty="0"/>
              <a:t>-</a:t>
            </a:r>
            <a:r>
              <a:rPr lang="en-US" baseline="30000" dirty="0" smtClean="0"/>
              <a:t>2</a:t>
            </a:r>
            <a:r>
              <a:rPr lang="en-US" dirty="0" smtClean="0"/>
              <a:t>s</a:t>
            </a:r>
            <a:r>
              <a:rPr lang="en-US" baseline="30000" dirty="0"/>
              <a:t>-1</a:t>
            </a:r>
            <a:r>
              <a:rPr lang="en-US" dirty="0"/>
              <a:t>)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20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3276600"/>
            <a:ext cx="4648200" cy="319895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466668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105400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 smtClean="0">
                <a:solidFill>
                  <a:srgbClr val="FF6600"/>
                </a:solidFill>
              </a:rPr>
              <a:t>Beam from injectors</a:t>
            </a:r>
          </a:p>
          <a:p>
            <a:pPr lvl="1"/>
            <a:r>
              <a:rPr lang="en-US" sz="2400" dirty="0" smtClean="0"/>
              <a:t>High bunch population, low emittance, 25 ns beam</a:t>
            </a:r>
          </a:p>
          <a:p>
            <a:r>
              <a:rPr lang="en-US" b="1" dirty="0">
                <a:solidFill>
                  <a:srgbClr val="FF0000"/>
                </a:solidFill>
              </a:rPr>
              <a:t>Lower beta* (~15 cm)</a:t>
            </a:r>
          </a:p>
          <a:p>
            <a:pPr lvl="1"/>
            <a:r>
              <a:rPr lang="en-US" dirty="0"/>
              <a:t>New inner triplet magnets - wide aperture </a:t>
            </a:r>
            <a:r>
              <a:rPr lang="en-US" dirty="0" smtClean="0"/>
              <a:t>Nb</a:t>
            </a:r>
            <a:r>
              <a:rPr lang="en-US" baseline="-25000" dirty="0" smtClean="0"/>
              <a:t>3</a:t>
            </a:r>
            <a:r>
              <a:rPr lang="en-US" dirty="0" smtClean="0"/>
              <a:t>Sn</a:t>
            </a:r>
            <a:endParaRPr lang="en-US" dirty="0"/>
          </a:p>
          <a:p>
            <a:pPr lvl="1"/>
            <a:r>
              <a:rPr lang="en-US" dirty="0"/>
              <a:t>Large aperture </a:t>
            </a:r>
            <a:r>
              <a:rPr lang="en-US" dirty="0" err="1"/>
              <a:t>NbTi</a:t>
            </a:r>
            <a:r>
              <a:rPr lang="en-US" dirty="0"/>
              <a:t> separator </a:t>
            </a:r>
            <a:r>
              <a:rPr lang="en-US" dirty="0" smtClean="0"/>
              <a:t>magnets</a:t>
            </a:r>
          </a:p>
          <a:p>
            <a:pPr lvl="1"/>
            <a:r>
              <a:rPr lang="en-US" dirty="0" smtClean="0"/>
              <a:t>Novel optics solutions</a:t>
            </a:r>
            <a:endParaRPr lang="en-US" dirty="0"/>
          </a:p>
          <a:p>
            <a:r>
              <a:rPr lang="en-US" b="1" dirty="0" smtClean="0">
                <a:solidFill>
                  <a:srgbClr val="0000FF"/>
                </a:solidFill>
              </a:rPr>
              <a:t>Crossing angle compensation</a:t>
            </a:r>
          </a:p>
          <a:p>
            <a:pPr lvl="1"/>
            <a:r>
              <a:rPr lang="en-US" dirty="0" smtClean="0"/>
              <a:t>Crab cavities</a:t>
            </a:r>
          </a:p>
          <a:p>
            <a:r>
              <a:rPr lang="en-US" b="1" dirty="0" smtClean="0">
                <a:solidFill>
                  <a:srgbClr val="008000"/>
                </a:solidFill>
              </a:rPr>
              <a:t>Dealing with the regime</a:t>
            </a:r>
          </a:p>
          <a:p>
            <a:pPr lvl="1"/>
            <a:r>
              <a:rPr lang="en-US" dirty="0" smtClean="0"/>
              <a:t>Collision debris, high radiation</a:t>
            </a:r>
          </a:p>
          <a:p>
            <a:pPr lvl="1"/>
            <a:r>
              <a:rPr lang="en-US" dirty="0" smtClean="0"/>
              <a:t>High machine availability</a:t>
            </a:r>
          </a:p>
          <a:p>
            <a:pPr lvl="1"/>
            <a:r>
              <a:rPr lang="en-US" dirty="0" smtClean="0"/>
              <a:t>Beam stability, losses etc.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9652" y="4343400"/>
            <a:ext cx="3449515" cy="25146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8887207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HL-LHC: key 25 ns parameters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22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0885531"/>
              </p:ext>
            </p:extLst>
          </p:nvPr>
        </p:nvGraphicFramePr>
        <p:xfrm>
          <a:off x="762000" y="1447800"/>
          <a:ext cx="7696200" cy="41148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800600"/>
                <a:gridCol w="28956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rgbClr val="008000"/>
                          </a:solidFill>
                        </a:rPr>
                        <a:t>Proton</a:t>
                      </a:r>
                      <a:r>
                        <a:rPr lang="en-US" sz="2400" baseline="0" dirty="0" smtClean="0">
                          <a:solidFill>
                            <a:srgbClr val="008000"/>
                          </a:solidFill>
                        </a:rPr>
                        <a:t>s per bunch</a:t>
                      </a:r>
                      <a:endParaRPr lang="en-US" sz="2400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rgbClr val="008000"/>
                          </a:solidFill>
                        </a:rPr>
                        <a:t>2.2</a:t>
                      </a:r>
                      <a:r>
                        <a:rPr lang="en-US" sz="2400" baseline="0" dirty="0" smtClean="0">
                          <a:solidFill>
                            <a:srgbClr val="008000"/>
                          </a:solidFill>
                        </a:rPr>
                        <a:t> x 10</a:t>
                      </a:r>
                      <a:r>
                        <a:rPr lang="en-US" sz="2400" baseline="30000" dirty="0" smtClean="0">
                          <a:solidFill>
                            <a:srgbClr val="008000"/>
                          </a:solidFill>
                        </a:rPr>
                        <a:t>11</a:t>
                      </a:r>
                      <a:endParaRPr lang="en-US" sz="2400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rgbClr val="008000"/>
                          </a:solidFill>
                        </a:rPr>
                        <a:t>Number of bunches</a:t>
                      </a:r>
                      <a:endParaRPr lang="en-US" sz="2400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rgbClr val="008000"/>
                          </a:solidFill>
                        </a:rPr>
                        <a:t>2750</a:t>
                      </a:r>
                      <a:endParaRPr lang="en-US" sz="2400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rgbClr val="008000"/>
                          </a:solidFill>
                        </a:rPr>
                        <a:t>Normalized</a:t>
                      </a:r>
                      <a:r>
                        <a:rPr lang="en-US" sz="2400" baseline="0" dirty="0" smtClean="0">
                          <a:solidFill>
                            <a:srgbClr val="008000"/>
                          </a:solidFill>
                        </a:rPr>
                        <a:t> emittance</a:t>
                      </a:r>
                      <a:endParaRPr lang="en-US" sz="2400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rgbClr val="008000"/>
                          </a:solidFill>
                        </a:rPr>
                        <a:t>2.5 micron</a:t>
                      </a:r>
                      <a:endParaRPr lang="en-US" sz="2400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Beta*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15</a:t>
                      </a:r>
                      <a:r>
                        <a:rPr lang="en-US" sz="2400" baseline="0" dirty="0" smtClean="0"/>
                        <a:t> cm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rgbClr val="FF0000"/>
                          </a:solidFill>
                        </a:rPr>
                        <a:t>Crossing angle</a:t>
                      </a:r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rgbClr val="FF0000"/>
                          </a:solidFill>
                        </a:rPr>
                        <a:t>590 </a:t>
                      </a:r>
                      <a:r>
                        <a:rPr lang="en-US" sz="2400" dirty="0" err="1" smtClean="0">
                          <a:solidFill>
                            <a:srgbClr val="FF0000"/>
                          </a:solidFill>
                        </a:rPr>
                        <a:t>microrad</a:t>
                      </a:r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rgbClr val="FF0000"/>
                          </a:solidFill>
                        </a:rPr>
                        <a:t>Geometric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</a:rPr>
                        <a:t> reduction factor</a:t>
                      </a:r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rgbClr val="FF0000"/>
                          </a:solidFill>
                        </a:rPr>
                        <a:t>0.305</a:t>
                      </a:r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Virtual luminosity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2.4</a:t>
                      </a:r>
                      <a:r>
                        <a:rPr lang="en-US" sz="2400" baseline="0" dirty="0" smtClean="0"/>
                        <a:t> x 10</a:t>
                      </a:r>
                      <a:r>
                        <a:rPr lang="en-US" sz="2400" baseline="30000" dirty="0" smtClean="0"/>
                        <a:t>35</a:t>
                      </a:r>
                      <a:r>
                        <a:rPr lang="en-US" sz="2400" dirty="0" smtClean="0"/>
                        <a:t> cm</a:t>
                      </a:r>
                      <a:r>
                        <a:rPr lang="en-US" sz="2400" baseline="30000" dirty="0" smtClean="0"/>
                        <a:t>-2</a:t>
                      </a:r>
                      <a:r>
                        <a:rPr lang="en-US" sz="2400" dirty="0" smtClean="0"/>
                        <a:t>s</a:t>
                      </a:r>
                      <a:r>
                        <a:rPr lang="en-US" sz="2400" baseline="30000" dirty="0" smtClean="0"/>
                        <a:t>-1</a:t>
                      </a:r>
                      <a:r>
                        <a:rPr lang="en-US" sz="2400" dirty="0" smtClean="0"/>
                        <a:t> 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Levelled luminosity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5</a:t>
                      </a:r>
                      <a:r>
                        <a:rPr lang="en-US" sz="2400" baseline="0" dirty="0" smtClean="0"/>
                        <a:t> x 10</a:t>
                      </a:r>
                      <a:r>
                        <a:rPr lang="en-US" sz="2400" baseline="30000" dirty="0" smtClean="0"/>
                        <a:t>34</a:t>
                      </a:r>
                      <a:r>
                        <a:rPr lang="en-US" sz="2400" dirty="0" smtClean="0"/>
                        <a:t> cm</a:t>
                      </a:r>
                      <a:r>
                        <a:rPr lang="en-US" sz="2400" baseline="30000" dirty="0" smtClean="0"/>
                        <a:t>-2</a:t>
                      </a:r>
                      <a:r>
                        <a:rPr lang="en-US" sz="2400" dirty="0" smtClean="0"/>
                        <a:t>s</a:t>
                      </a:r>
                      <a:r>
                        <a:rPr lang="en-US" sz="2400" baseline="30000" dirty="0" smtClean="0"/>
                        <a:t>-1</a:t>
                      </a:r>
                      <a:r>
                        <a:rPr lang="en-US" sz="2400" dirty="0" smtClean="0"/>
                        <a:t> 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Levelled</a:t>
                      </a:r>
                      <a:r>
                        <a:rPr lang="en-US" sz="2400" baseline="0" dirty="0" smtClean="0"/>
                        <a:t> &lt;pile-up&gt;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140</a:t>
                      </a:r>
                      <a:endParaRPr lang="en-US" sz="24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951218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3-05-08 at 2.00.1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68655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23</a:t>
            </a:fld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1141763" y="47361"/>
            <a:ext cx="6608137" cy="5716242"/>
            <a:chOff x="1141763" y="47361"/>
            <a:chExt cx="6608137" cy="5716242"/>
          </a:xfrm>
        </p:grpSpPr>
        <p:sp>
          <p:nvSpPr>
            <p:cNvPr id="6" name="Freeform 5"/>
            <p:cNvSpPr/>
            <p:nvPr/>
          </p:nvSpPr>
          <p:spPr>
            <a:xfrm>
              <a:off x="1141763" y="47361"/>
              <a:ext cx="6608137" cy="5716242"/>
            </a:xfrm>
            <a:custGeom>
              <a:avLst/>
              <a:gdLst>
                <a:gd name="connsiteX0" fmla="*/ 0 w 6592457"/>
                <a:gd name="connsiteY0" fmla="*/ 4325041 h 5716242"/>
                <a:gd name="connsiteX1" fmla="*/ 2692662 w 6592457"/>
                <a:gd name="connsiteY1" fmla="*/ 4108028 h 5716242"/>
                <a:gd name="connsiteX2" fmla="*/ 3383913 w 6592457"/>
                <a:gd name="connsiteY2" fmla="*/ 3931203 h 5716242"/>
                <a:gd name="connsiteX3" fmla="*/ 3737576 w 6592457"/>
                <a:gd name="connsiteY3" fmla="*/ 3770453 h 5716242"/>
                <a:gd name="connsiteX4" fmla="*/ 3769727 w 6592457"/>
                <a:gd name="connsiteY4" fmla="*/ 3625778 h 5716242"/>
                <a:gd name="connsiteX5" fmla="*/ 3528593 w 6592457"/>
                <a:gd name="connsiteY5" fmla="*/ 3465028 h 5716242"/>
                <a:gd name="connsiteX6" fmla="*/ 3006136 w 6592457"/>
                <a:gd name="connsiteY6" fmla="*/ 3448953 h 5716242"/>
                <a:gd name="connsiteX7" fmla="*/ 2756965 w 6592457"/>
                <a:gd name="connsiteY7" fmla="*/ 3585591 h 5716242"/>
                <a:gd name="connsiteX8" fmla="*/ 2781078 w 6592457"/>
                <a:gd name="connsiteY8" fmla="*/ 3746341 h 5716242"/>
                <a:gd name="connsiteX9" fmla="*/ 3448215 w 6592457"/>
                <a:gd name="connsiteY9" fmla="*/ 4035691 h 5716242"/>
                <a:gd name="connsiteX10" fmla="*/ 3970672 w 6592457"/>
                <a:gd name="connsiteY10" fmla="*/ 4308966 h 5716242"/>
                <a:gd name="connsiteX11" fmla="*/ 4444902 w 6592457"/>
                <a:gd name="connsiteY11" fmla="*/ 4517941 h 5716242"/>
                <a:gd name="connsiteX12" fmla="*/ 4766414 w 6592457"/>
                <a:gd name="connsiteY12" fmla="*/ 4767104 h 5716242"/>
                <a:gd name="connsiteX13" fmla="*/ 4790528 w 6592457"/>
                <a:gd name="connsiteY13" fmla="*/ 5024304 h 5716242"/>
                <a:gd name="connsiteX14" fmla="*/ 4428827 w 6592457"/>
                <a:gd name="connsiteY14" fmla="*/ 5442254 h 5716242"/>
                <a:gd name="connsiteX15" fmla="*/ 3793841 w 6592457"/>
                <a:gd name="connsiteY15" fmla="*/ 5635154 h 5716242"/>
                <a:gd name="connsiteX16" fmla="*/ 2949872 w 6592457"/>
                <a:gd name="connsiteY16" fmla="*/ 5715529 h 5716242"/>
                <a:gd name="connsiteX17" fmla="*/ 2089827 w 6592457"/>
                <a:gd name="connsiteY17" fmla="*/ 5594967 h 5716242"/>
                <a:gd name="connsiteX18" fmla="*/ 1454841 w 6592457"/>
                <a:gd name="connsiteY18" fmla="*/ 5297579 h 5716242"/>
                <a:gd name="connsiteX19" fmla="*/ 1302123 w 6592457"/>
                <a:gd name="connsiteY19" fmla="*/ 4943929 h 5716242"/>
                <a:gd name="connsiteX20" fmla="*/ 1446804 w 6592457"/>
                <a:gd name="connsiteY20" fmla="*/ 4654579 h 5716242"/>
                <a:gd name="connsiteX21" fmla="*/ 1712051 w 6592457"/>
                <a:gd name="connsiteY21" fmla="*/ 4501866 h 5716242"/>
                <a:gd name="connsiteX22" fmla="*/ 2025525 w 6592457"/>
                <a:gd name="connsiteY22" fmla="*/ 4349154 h 5716242"/>
                <a:gd name="connsiteX23" fmla="*/ 2347037 w 6592457"/>
                <a:gd name="connsiteY23" fmla="*/ 4059803 h 5716242"/>
                <a:gd name="connsiteX24" fmla="*/ 2338999 w 6592457"/>
                <a:gd name="connsiteY24" fmla="*/ 3674003 h 5716242"/>
                <a:gd name="connsiteX25" fmla="*/ 1888882 w 6592457"/>
                <a:gd name="connsiteY25" fmla="*/ 3215865 h 5716242"/>
                <a:gd name="connsiteX26" fmla="*/ 1253896 w 6592457"/>
                <a:gd name="connsiteY26" fmla="*/ 2830065 h 5716242"/>
                <a:gd name="connsiteX27" fmla="*/ 771629 w 6592457"/>
                <a:gd name="connsiteY27" fmla="*/ 2090615 h 5716242"/>
                <a:gd name="connsiteX28" fmla="*/ 498343 w 6592457"/>
                <a:gd name="connsiteY28" fmla="*/ 1568177 h 5716242"/>
                <a:gd name="connsiteX29" fmla="*/ 482268 w 6592457"/>
                <a:gd name="connsiteY29" fmla="*/ 1085927 h 5716242"/>
                <a:gd name="connsiteX30" fmla="*/ 634986 w 6592457"/>
                <a:gd name="connsiteY30" fmla="*/ 852839 h 5716242"/>
                <a:gd name="connsiteX31" fmla="*/ 1310161 w 6592457"/>
                <a:gd name="connsiteY31" fmla="*/ 394702 h 5716242"/>
                <a:gd name="connsiteX32" fmla="*/ 2379188 w 6592457"/>
                <a:gd name="connsiteY32" fmla="*/ 97314 h 5716242"/>
                <a:gd name="connsiteX33" fmla="*/ 3150817 w 6592457"/>
                <a:gd name="connsiteY33" fmla="*/ 864 h 5716242"/>
                <a:gd name="connsiteX34" fmla="*/ 4348449 w 6592457"/>
                <a:gd name="connsiteY34" fmla="*/ 57127 h 5716242"/>
                <a:gd name="connsiteX35" fmla="*/ 5039699 w 6592457"/>
                <a:gd name="connsiteY35" fmla="*/ 177689 h 5716242"/>
                <a:gd name="connsiteX36" fmla="*/ 5811328 w 6592457"/>
                <a:gd name="connsiteY36" fmla="*/ 426852 h 5716242"/>
                <a:gd name="connsiteX37" fmla="*/ 6108726 w 6592457"/>
                <a:gd name="connsiteY37" fmla="*/ 619752 h 5716242"/>
                <a:gd name="connsiteX38" fmla="*/ 6494541 w 6592457"/>
                <a:gd name="connsiteY38" fmla="*/ 1005552 h 5716242"/>
                <a:gd name="connsiteX39" fmla="*/ 6590994 w 6592457"/>
                <a:gd name="connsiteY39" fmla="*/ 1343127 h 5716242"/>
                <a:gd name="connsiteX40" fmla="*/ 6446314 w 6592457"/>
                <a:gd name="connsiteY40" fmla="*/ 1688740 h 5716242"/>
                <a:gd name="connsiteX41" fmla="*/ 5988159 w 6592457"/>
                <a:gd name="connsiteY41" fmla="*/ 2098652 h 5716242"/>
                <a:gd name="connsiteX42" fmla="*/ 4838754 w 6592457"/>
                <a:gd name="connsiteY42" fmla="*/ 2484453 h 5716242"/>
                <a:gd name="connsiteX43" fmla="*/ 3584858 w 6592457"/>
                <a:gd name="connsiteY43" fmla="*/ 2621090 h 5716242"/>
                <a:gd name="connsiteX44" fmla="*/ 1896920 w 6592457"/>
                <a:gd name="connsiteY44" fmla="*/ 2452303 h 5716242"/>
                <a:gd name="connsiteX45" fmla="*/ 1028838 w 6592457"/>
                <a:gd name="connsiteY45" fmla="*/ 2066502 h 5716242"/>
                <a:gd name="connsiteX46" fmla="*/ 618910 w 6592457"/>
                <a:gd name="connsiteY46" fmla="*/ 1753040 h 5716242"/>
                <a:gd name="connsiteX47" fmla="*/ 618910 w 6592457"/>
                <a:gd name="connsiteY47" fmla="*/ 1753040 h 5716242"/>
                <a:gd name="connsiteX0" fmla="*/ 0 w 6592457"/>
                <a:gd name="connsiteY0" fmla="*/ 4325041 h 5716242"/>
                <a:gd name="connsiteX1" fmla="*/ 2692662 w 6592457"/>
                <a:gd name="connsiteY1" fmla="*/ 4108028 h 5716242"/>
                <a:gd name="connsiteX2" fmla="*/ 3383913 w 6592457"/>
                <a:gd name="connsiteY2" fmla="*/ 3931203 h 5716242"/>
                <a:gd name="connsiteX3" fmla="*/ 3737576 w 6592457"/>
                <a:gd name="connsiteY3" fmla="*/ 3770453 h 5716242"/>
                <a:gd name="connsiteX4" fmla="*/ 3769727 w 6592457"/>
                <a:gd name="connsiteY4" fmla="*/ 3625778 h 5716242"/>
                <a:gd name="connsiteX5" fmla="*/ 3528593 w 6592457"/>
                <a:gd name="connsiteY5" fmla="*/ 3465028 h 5716242"/>
                <a:gd name="connsiteX6" fmla="*/ 3006136 w 6592457"/>
                <a:gd name="connsiteY6" fmla="*/ 3448953 h 5716242"/>
                <a:gd name="connsiteX7" fmla="*/ 2756965 w 6592457"/>
                <a:gd name="connsiteY7" fmla="*/ 3585591 h 5716242"/>
                <a:gd name="connsiteX8" fmla="*/ 2781078 w 6592457"/>
                <a:gd name="connsiteY8" fmla="*/ 3746341 h 5716242"/>
                <a:gd name="connsiteX9" fmla="*/ 3448215 w 6592457"/>
                <a:gd name="connsiteY9" fmla="*/ 4035691 h 5716242"/>
                <a:gd name="connsiteX10" fmla="*/ 3970672 w 6592457"/>
                <a:gd name="connsiteY10" fmla="*/ 4308966 h 5716242"/>
                <a:gd name="connsiteX11" fmla="*/ 4444902 w 6592457"/>
                <a:gd name="connsiteY11" fmla="*/ 4517941 h 5716242"/>
                <a:gd name="connsiteX12" fmla="*/ 4766414 w 6592457"/>
                <a:gd name="connsiteY12" fmla="*/ 4767104 h 5716242"/>
                <a:gd name="connsiteX13" fmla="*/ 4790528 w 6592457"/>
                <a:gd name="connsiteY13" fmla="*/ 5024304 h 5716242"/>
                <a:gd name="connsiteX14" fmla="*/ 4694074 w 6592457"/>
                <a:gd name="connsiteY14" fmla="*/ 5265429 h 5716242"/>
                <a:gd name="connsiteX15" fmla="*/ 4428827 w 6592457"/>
                <a:gd name="connsiteY15" fmla="*/ 5442254 h 5716242"/>
                <a:gd name="connsiteX16" fmla="*/ 3793841 w 6592457"/>
                <a:gd name="connsiteY16" fmla="*/ 5635154 h 5716242"/>
                <a:gd name="connsiteX17" fmla="*/ 2949872 w 6592457"/>
                <a:gd name="connsiteY17" fmla="*/ 5715529 h 5716242"/>
                <a:gd name="connsiteX18" fmla="*/ 2089827 w 6592457"/>
                <a:gd name="connsiteY18" fmla="*/ 5594967 h 5716242"/>
                <a:gd name="connsiteX19" fmla="*/ 1454841 w 6592457"/>
                <a:gd name="connsiteY19" fmla="*/ 5297579 h 5716242"/>
                <a:gd name="connsiteX20" fmla="*/ 1302123 w 6592457"/>
                <a:gd name="connsiteY20" fmla="*/ 4943929 h 5716242"/>
                <a:gd name="connsiteX21" fmla="*/ 1446804 w 6592457"/>
                <a:gd name="connsiteY21" fmla="*/ 4654579 h 5716242"/>
                <a:gd name="connsiteX22" fmla="*/ 1712051 w 6592457"/>
                <a:gd name="connsiteY22" fmla="*/ 4501866 h 5716242"/>
                <a:gd name="connsiteX23" fmla="*/ 2025525 w 6592457"/>
                <a:gd name="connsiteY23" fmla="*/ 4349154 h 5716242"/>
                <a:gd name="connsiteX24" fmla="*/ 2347037 w 6592457"/>
                <a:gd name="connsiteY24" fmla="*/ 4059803 h 5716242"/>
                <a:gd name="connsiteX25" fmla="*/ 2338999 w 6592457"/>
                <a:gd name="connsiteY25" fmla="*/ 3674003 h 5716242"/>
                <a:gd name="connsiteX26" fmla="*/ 1888882 w 6592457"/>
                <a:gd name="connsiteY26" fmla="*/ 3215865 h 5716242"/>
                <a:gd name="connsiteX27" fmla="*/ 1253896 w 6592457"/>
                <a:gd name="connsiteY27" fmla="*/ 2830065 h 5716242"/>
                <a:gd name="connsiteX28" fmla="*/ 771629 w 6592457"/>
                <a:gd name="connsiteY28" fmla="*/ 2090615 h 5716242"/>
                <a:gd name="connsiteX29" fmla="*/ 498343 w 6592457"/>
                <a:gd name="connsiteY29" fmla="*/ 1568177 h 5716242"/>
                <a:gd name="connsiteX30" fmla="*/ 482268 w 6592457"/>
                <a:gd name="connsiteY30" fmla="*/ 1085927 h 5716242"/>
                <a:gd name="connsiteX31" fmla="*/ 634986 w 6592457"/>
                <a:gd name="connsiteY31" fmla="*/ 852839 h 5716242"/>
                <a:gd name="connsiteX32" fmla="*/ 1310161 w 6592457"/>
                <a:gd name="connsiteY32" fmla="*/ 394702 h 5716242"/>
                <a:gd name="connsiteX33" fmla="*/ 2379188 w 6592457"/>
                <a:gd name="connsiteY33" fmla="*/ 97314 h 5716242"/>
                <a:gd name="connsiteX34" fmla="*/ 3150817 w 6592457"/>
                <a:gd name="connsiteY34" fmla="*/ 864 h 5716242"/>
                <a:gd name="connsiteX35" fmla="*/ 4348449 w 6592457"/>
                <a:gd name="connsiteY35" fmla="*/ 57127 h 5716242"/>
                <a:gd name="connsiteX36" fmla="*/ 5039699 w 6592457"/>
                <a:gd name="connsiteY36" fmla="*/ 177689 h 5716242"/>
                <a:gd name="connsiteX37" fmla="*/ 5811328 w 6592457"/>
                <a:gd name="connsiteY37" fmla="*/ 426852 h 5716242"/>
                <a:gd name="connsiteX38" fmla="*/ 6108726 w 6592457"/>
                <a:gd name="connsiteY38" fmla="*/ 619752 h 5716242"/>
                <a:gd name="connsiteX39" fmla="*/ 6494541 w 6592457"/>
                <a:gd name="connsiteY39" fmla="*/ 1005552 h 5716242"/>
                <a:gd name="connsiteX40" fmla="*/ 6590994 w 6592457"/>
                <a:gd name="connsiteY40" fmla="*/ 1343127 h 5716242"/>
                <a:gd name="connsiteX41" fmla="*/ 6446314 w 6592457"/>
                <a:gd name="connsiteY41" fmla="*/ 1688740 h 5716242"/>
                <a:gd name="connsiteX42" fmla="*/ 5988159 w 6592457"/>
                <a:gd name="connsiteY42" fmla="*/ 2098652 h 5716242"/>
                <a:gd name="connsiteX43" fmla="*/ 4838754 w 6592457"/>
                <a:gd name="connsiteY43" fmla="*/ 2484453 h 5716242"/>
                <a:gd name="connsiteX44" fmla="*/ 3584858 w 6592457"/>
                <a:gd name="connsiteY44" fmla="*/ 2621090 h 5716242"/>
                <a:gd name="connsiteX45" fmla="*/ 1896920 w 6592457"/>
                <a:gd name="connsiteY45" fmla="*/ 2452303 h 5716242"/>
                <a:gd name="connsiteX46" fmla="*/ 1028838 w 6592457"/>
                <a:gd name="connsiteY46" fmla="*/ 2066502 h 5716242"/>
                <a:gd name="connsiteX47" fmla="*/ 618910 w 6592457"/>
                <a:gd name="connsiteY47" fmla="*/ 1753040 h 5716242"/>
                <a:gd name="connsiteX48" fmla="*/ 618910 w 6592457"/>
                <a:gd name="connsiteY48" fmla="*/ 1753040 h 5716242"/>
                <a:gd name="connsiteX0" fmla="*/ 0 w 6592457"/>
                <a:gd name="connsiteY0" fmla="*/ 4325041 h 5716242"/>
                <a:gd name="connsiteX1" fmla="*/ 2692662 w 6592457"/>
                <a:gd name="connsiteY1" fmla="*/ 4108028 h 5716242"/>
                <a:gd name="connsiteX2" fmla="*/ 3383913 w 6592457"/>
                <a:gd name="connsiteY2" fmla="*/ 3931203 h 5716242"/>
                <a:gd name="connsiteX3" fmla="*/ 3737576 w 6592457"/>
                <a:gd name="connsiteY3" fmla="*/ 3770453 h 5716242"/>
                <a:gd name="connsiteX4" fmla="*/ 3769727 w 6592457"/>
                <a:gd name="connsiteY4" fmla="*/ 3625778 h 5716242"/>
                <a:gd name="connsiteX5" fmla="*/ 3528593 w 6592457"/>
                <a:gd name="connsiteY5" fmla="*/ 3465028 h 5716242"/>
                <a:gd name="connsiteX6" fmla="*/ 3006136 w 6592457"/>
                <a:gd name="connsiteY6" fmla="*/ 3448953 h 5716242"/>
                <a:gd name="connsiteX7" fmla="*/ 2756965 w 6592457"/>
                <a:gd name="connsiteY7" fmla="*/ 3585591 h 5716242"/>
                <a:gd name="connsiteX8" fmla="*/ 2781078 w 6592457"/>
                <a:gd name="connsiteY8" fmla="*/ 3746341 h 5716242"/>
                <a:gd name="connsiteX9" fmla="*/ 3448215 w 6592457"/>
                <a:gd name="connsiteY9" fmla="*/ 4035691 h 5716242"/>
                <a:gd name="connsiteX10" fmla="*/ 3970672 w 6592457"/>
                <a:gd name="connsiteY10" fmla="*/ 4308966 h 5716242"/>
                <a:gd name="connsiteX11" fmla="*/ 4444902 w 6592457"/>
                <a:gd name="connsiteY11" fmla="*/ 4517941 h 5716242"/>
                <a:gd name="connsiteX12" fmla="*/ 4766414 w 6592457"/>
                <a:gd name="connsiteY12" fmla="*/ 4767104 h 5716242"/>
                <a:gd name="connsiteX13" fmla="*/ 4790528 w 6592457"/>
                <a:gd name="connsiteY13" fmla="*/ 5024304 h 5716242"/>
                <a:gd name="connsiteX14" fmla="*/ 4694074 w 6592457"/>
                <a:gd name="connsiteY14" fmla="*/ 5265429 h 5716242"/>
                <a:gd name="connsiteX15" fmla="*/ 4428827 w 6592457"/>
                <a:gd name="connsiteY15" fmla="*/ 5442254 h 5716242"/>
                <a:gd name="connsiteX16" fmla="*/ 3793841 w 6592457"/>
                <a:gd name="connsiteY16" fmla="*/ 5635154 h 5716242"/>
                <a:gd name="connsiteX17" fmla="*/ 2949872 w 6592457"/>
                <a:gd name="connsiteY17" fmla="*/ 5715529 h 5716242"/>
                <a:gd name="connsiteX18" fmla="*/ 2089827 w 6592457"/>
                <a:gd name="connsiteY18" fmla="*/ 5594967 h 5716242"/>
                <a:gd name="connsiteX19" fmla="*/ 1454841 w 6592457"/>
                <a:gd name="connsiteY19" fmla="*/ 5297579 h 5716242"/>
                <a:gd name="connsiteX20" fmla="*/ 1302123 w 6592457"/>
                <a:gd name="connsiteY20" fmla="*/ 4943929 h 5716242"/>
                <a:gd name="connsiteX21" fmla="*/ 1446804 w 6592457"/>
                <a:gd name="connsiteY21" fmla="*/ 4654579 h 5716242"/>
                <a:gd name="connsiteX22" fmla="*/ 1712051 w 6592457"/>
                <a:gd name="connsiteY22" fmla="*/ 4501866 h 5716242"/>
                <a:gd name="connsiteX23" fmla="*/ 2025525 w 6592457"/>
                <a:gd name="connsiteY23" fmla="*/ 4349154 h 5716242"/>
                <a:gd name="connsiteX24" fmla="*/ 2347037 w 6592457"/>
                <a:gd name="connsiteY24" fmla="*/ 4059803 h 5716242"/>
                <a:gd name="connsiteX25" fmla="*/ 2338999 w 6592457"/>
                <a:gd name="connsiteY25" fmla="*/ 3674003 h 5716242"/>
                <a:gd name="connsiteX26" fmla="*/ 1888882 w 6592457"/>
                <a:gd name="connsiteY26" fmla="*/ 3215865 h 5716242"/>
                <a:gd name="connsiteX27" fmla="*/ 1253896 w 6592457"/>
                <a:gd name="connsiteY27" fmla="*/ 2830065 h 5716242"/>
                <a:gd name="connsiteX28" fmla="*/ 771629 w 6592457"/>
                <a:gd name="connsiteY28" fmla="*/ 2090615 h 5716242"/>
                <a:gd name="connsiteX29" fmla="*/ 498343 w 6592457"/>
                <a:gd name="connsiteY29" fmla="*/ 1568177 h 5716242"/>
                <a:gd name="connsiteX30" fmla="*/ 482268 w 6592457"/>
                <a:gd name="connsiteY30" fmla="*/ 1085927 h 5716242"/>
                <a:gd name="connsiteX31" fmla="*/ 634986 w 6592457"/>
                <a:gd name="connsiteY31" fmla="*/ 852839 h 5716242"/>
                <a:gd name="connsiteX32" fmla="*/ 1310161 w 6592457"/>
                <a:gd name="connsiteY32" fmla="*/ 394702 h 5716242"/>
                <a:gd name="connsiteX33" fmla="*/ 2379188 w 6592457"/>
                <a:gd name="connsiteY33" fmla="*/ 97314 h 5716242"/>
                <a:gd name="connsiteX34" fmla="*/ 3150817 w 6592457"/>
                <a:gd name="connsiteY34" fmla="*/ 864 h 5716242"/>
                <a:gd name="connsiteX35" fmla="*/ 4348449 w 6592457"/>
                <a:gd name="connsiteY35" fmla="*/ 57127 h 5716242"/>
                <a:gd name="connsiteX36" fmla="*/ 5039699 w 6592457"/>
                <a:gd name="connsiteY36" fmla="*/ 177689 h 5716242"/>
                <a:gd name="connsiteX37" fmla="*/ 5811328 w 6592457"/>
                <a:gd name="connsiteY37" fmla="*/ 426852 h 5716242"/>
                <a:gd name="connsiteX38" fmla="*/ 6108726 w 6592457"/>
                <a:gd name="connsiteY38" fmla="*/ 619752 h 5716242"/>
                <a:gd name="connsiteX39" fmla="*/ 6494541 w 6592457"/>
                <a:gd name="connsiteY39" fmla="*/ 1005552 h 5716242"/>
                <a:gd name="connsiteX40" fmla="*/ 6590994 w 6592457"/>
                <a:gd name="connsiteY40" fmla="*/ 1343127 h 5716242"/>
                <a:gd name="connsiteX41" fmla="*/ 6446314 w 6592457"/>
                <a:gd name="connsiteY41" fmla="*/ 1688740 h 5716242"/>
                <a:gd name="connsiteX42" fmla="*/ 5988159 w 6592457"/>
                <a:gd name="connsiteY42" fmla="*/ 2098652 h 5716242"/>
                <a:gd name="connsiteX43" fmla="*/ 4838754 w 6592457"/>
                <a:gd name="connsiteY43" fmla="*/ 2484453 h 5716242"/>
                <a:gd name="connsiteX44" fmla="*/ 3584858 w 6592457"/>
                <a:gd name="connsiteY44" fmla="*/ 2621090 h 5716242"/>
                <a:gd name="connsiteX45" fmla="*/ 1896920 w 6592457"/>
                <a:gd name="connsiteY45" fmla="*/ 2452303 h 5716242"/>
                <a:gd name="connsiteX46" fmla="*/ 1028838 w 6592457"/>
                <a:gd name="connsiteY46" fmla="*/ 2066502 h 5716242"/>
                <a:gd name="connsiteX47" fmla="*/ 618910 w 6592457"/>
                <a:gd name="connsiteY47" fmla="*/ 1753040 h 5716242"/>
                <a:gd name="connsiteX48" fmla="*/ 554608 w 6592457"/>
                <a:gd name="connsiteY48" fmla="*/ 1664627 h 5716242"/>
                <a:gd name="connsiteX0" fmla="*/ 0 w 6592457"/>
                <a:gd name="connsiteY0" fmla="*/ 4325041 h 5716242"/>
                <a:gd name="connsiteX1" fmla="*/ 2692662 w 6592457"/>
                <a:gd name="connsiteY1" fmla="*/ 4108028 h 5716242"/>
                <a:gd name="connsiteX2" fmla="*/ 3383913 w 6592457"/>
                <a:gd name="connsiteY2" fmla="*/ 3931203 h 5716242"/>
                <a:gd name="connsiteX3" fmla="*/ 3737576 w 6592457"/>
                <a:gd name="connsiteY3" fmla="*/ 3770453 h 5716242"/>
                <a:gd name="connsiteX4" fmla="*/ 3769727 w 6592457"/>
                <a:gd name="connsiteY4" fmla="*/ 3625778 h 5716242"/>
                <a:gd name="connsiteX5" fmla="*/ 3528593 w 6592457"/>
                <a:gd name="connsiteY5" fmla="*/ 3465028 h 5716242"/>
                <a:gd name="connsiteX6" fmla="*/ 3006136 w 6592457"/>
                <a:gd name="connsiteY6" fmla="*/ 3448953 h 5716242"/>
                <a:gd name="connsiteX7" fmla="*/ 2756965 w 6592457"/>
                <a:gd name="connsiteY7" fmla="*/ 3585591 h 5716242"/>
                <a:gd name="connsiteX8" fmla="*/ 2781078 w 6592457"/>
                <a:gd name="connsiteY8" fmla="*/ 3746341 h 5716242"/>
                <a:gd name="connsiteX9" fmla="*/ 3448215 w 6592457"/>
                <a:gd name="connsiteY9" fmla="*/ 4035691 h 5716242"/>
                <a:gd name="connsiteX10" fmla="*/ 3970672 w 6592457"/>
                <a:gd name="connsiteY10" fmla="*/ 4308966 h 5716242"/>
                <a:gd name="connsiteX11" fmla="*/ 4444902 w 6592457"/>
                <a:gd name="connsiteY11" fmla="*/ 4517941 h 5716242"/>
                <a:gd name="connsiteX12" fmla="*/ 4766414 w 6592457"/>
                <a:gd name="connsiteY12" fmla="*/ 4767104 h 5716242"/>
                <a:gd name="connsiteX13" fmla="*/ 4790528 w 6592457"/>
                <a:gd name="connsiteY13" fmla="*/ 5024304 h 5716242"/>
                <a:gd name="connsiteX14" fmla="*/ 4694074 w 6592457"/>
                <a:gd name="connsiteY14" fmla="*/ 5265429 h 5716242"/>
                <a:gd name="connsiteX15" fmla="*/ 4428827 w 6592457"/>
                <a:gd name="connsiteY15" fmla="*/ 5442254 h 5716242"/>
                <a:gd name="connsiteX16" fmla="*/ 3793841 w 6592457"/>
                <a:gd name="connsiteY16" fmla="*/ 5635154 h 5716242"/>
                <a:gd name="connsiteX17" fmla="*/ 2949872 w 6592457"/>
                <a:gd name="connsiteY17" fmla="*/ 5715529 h 5716242"/>
                <a:gd name="connsiteX18" fmla="*/ 2089827 w 6592457"/>
                <a:gd name="connsiteY18" fmla="*/ 5594967 h 5716242"/>
                <a:gd name="connsiteX19" fmla="*/ 1454841 w 6592457"/>
                <a:gd name="connsiteY19" fmla="*/ 5297579 h 5716242"/>
                <a:gd name="connsiteX20" fmla="*/ 1302123 w 6592457"/>
                <a:gd name="connsiteY20" fmla="*/ 4943929 h 5716242"/>
                <a:gd name="connsiteX21" fmla="*/ 1446804 w 6592457"/>
                <a:gd name="connsiteY21" fmla="*/ 4654579 h 5716242"/>
                <a:gd name="connsiteX22" fmla="*/ 1712051 w 6592457"/>
                <a:gd name="connsiteY22" fmla="*/ 4501866 h 5716242"/>
                <a:gd name="connsiteX23" fmla="*/ 2025525 w 6592457"/>
                <a:gd name="connsiteY23" fmla="*/ 4349154 h 5716242"/>
                <a:gd name="connsiteX24" fmla="*/ 2347037 w 6592457"/>
                <a:gd name="connsiteY24" fmla="*/ 4059803 h 5716242"/>
                <a:gd name="connsiteX25" fmla="*/ 2338999 w 6592457"/>
                <a:gd name="connsiteY25" fmla="*/ 3674003 h 5716242"/>
                <a:gd name="connsiteX26" fmla="*/ 1888882 w 6592457"/>
                <a:gd name="connsiteY26" fmla="*/ 3215865 h 5716242"/>
                <a:gd name="connsiteX27" fmla="*/ 1253896 w 6592457"/>
                <a:gd name="connsiteY27" fmla="*/ 2830065 h 5716242"/>
                <a:gd name="connsiteX28" fmla="*/ 771629 w 6592457"/>
                <a:gd name="connsiteY28" fmla="*/ 2090615 h 5716242"/>
                <a:gd name="connsiteX29" fmla="*/ 498343 w 6592457"/>
                <a:gd name="connsiteY29" fmla="*/ 1583177 h 5716242"/>
                <a:gd name="connsiteX30" fmla="*/ 482268 w 6592457"/>
                <a:gd name="connsiteY30" fmla="*/ 1085927 h 5716242"/>
                <a:gd name="connsiteX31" fmla="*/ 634986 w 6592457"/>
                <a:gd name="connsiteY31" fmla="*/ 852839 h 5716242"/>
                <a:gd name="connsiteX32" fmla="*/ 1310161 w 6592457"/>
                <a:gd name="connsiteY32" fmla="*/ 394702 h 5716242"/>
                <a:gd name="connsiteX33" fmla="*/ 2379188 w 6592457"/>
                <a:gd name="connsiteY33" fmla="*/ 97314 h 5716242"/>
                <a:gd name="connsiteX34" fmla="*/ 3150817 w 6592457"/>
                <a:gd name="connsiteY34" fmla="*/ 864 h 5716242"/>
                <a:gd name="connsiteX35" fmla="*/ 4348449 w 6592457"/>
                <a:gd name="connsiteY35" fmla="*/ 57127 h 5716242"/>
                <a:gd name="connsiteX36" fmla="*/ 5039699 w 6592457"/>
                <a:gd name="connsiteY36" fmla="*/ 177689 h 5716242"/>
                <a:gd name="connsiteX37" fmla="*/ 5811328 w 6592457"/>
                <a:gd name="connsiteY37" fmla="*/ 426852 h 5716242"/>
                <a:gd name="connsiteX38" fmla="*/ 6108726 w 6592457"/>
                <a:gd name="connsiteY38" fmla="*/ 619752 h 5716242"/>
                <a:gd name="connsiteX39" fmla="*/ 6494541 w 6592457"/>
                <a:gd name="connsiteY39" fmla="*/ 1005552 h 5716242"/>
                <a:gd name="connsiteX40" fmla="*/ 6590994 w 6592457"/>
                <a:gd name="connsiteY40" fmla="*/ 1343127 h 5716242"/>
                <a:gd name="connsiteX41" fmla="*/ 6446314 w 6592457"/>
                <a:gd name="connsiteY41" fmla="*/ 1688740 h 5716242"/>
                <a:gd name="connsiteX42" fmla="*/ 5988159 w 6592457"/>
                <a:gd name="connsiteY42" fmla="*/ 2098652 h 5716242"/>
                <a:gd name="connsiteX43" fmla="*/ 4838754 w 6592457"/>
                <a:gd name="connsiteY43" fmla="*/ 2484453 h 5716242"/>
                <a:gd name="connsiteX44" fmla="*/ 3584858 w 6592457"/>
                <a:gd name="connsiteY44" fmla="*/ 2621090 h 5716242"/>
                <a:gd name="connsiteX45" fmla="*/ 1896920 w 6592457"/>
                <a:gd name="connsiteY45" fmla="*/ 2452303 h 5716242"/>
                <a:gd name="connsiteX46" fmla="*/ 1028838 w 6592457"/>
                <a:gd name="connsiteY46" fmla="*/ 2066502 h 5716242"/>
                <a:gd name="connsiteX47" fmla="*/ 618910 w 6592457"/>
                <a:gd name="connsiteY47" fmla="*/ 1753040 h 5716242"/>
                <a:gd name="connsiteX48" fmla="*/ 554608 w 6592457"/>
                <a:gd name="connsiteY48" fmla="*/ 1664627 h 5716242"/>
                <a:gd name="connsiteX0" fmla="*/ 0 w 6592457"/>
                <a:gd name="connsiteY0" fmla="*/ 4325041 h 5716242"/>
                <a:gd name="connsiteX1" fmla="*/ 2692662 w 6592457"/>
                <a:gd name="connsiteY1" fmla="*/ 4108028 h 5716242"/>
                <a:gd name="connsiteX2" fmla="*/ 3383913 w 6592457"/>
                <a:gd name="connsiteY2" fmla="*/ 3931203 h 5716242"/>
                <a:gd name="connsiteX3" fmla="*/ 3737576 w 6592457"/>
                <a:gd name="connsiteY3" fmla="*/ 3770453 h 5716242"/>
                <a:gd name="connsiteX4" fmla="*/ 3769727 w 6592457"/>
                <a:gd name="connsiteY4" fmla="*/ 3625778 h 5716242"/>
                <a:gd name="connsiteX5" fmla="*/ 3528593 w 6592457"/>
                <a:gd name="connsiteY5" fmla="*/ 3465028 h 5716242"/>
                <a:gd name="connsiteX6" fmla="*/ 3006136 w 6592457"/>
                <a:gd name="connsiteY6" fmla="*/ 3448953 h 5716242"/>
                <a:gd name="connsiteX7" fmla="*/ 2756965 w 6592457"/>
                <a:gd name="connsiteY7" fmla="*/ 3585591 h 5716242"/>
                <a:gd name="connsiteX8" fmla="*/ 2781078 w 6592457"/>
                <a:gd name="connsiteY8" fmla="*/ 3746341 h 5716242"/>
                <a:gd name="connsiteX9" fmla="*/ 3448215 w 6592457"/>
                <a:gd name="connsiteY9" fmla="*/ 4035691 h 5716242"/>
                <a:gd name="connsiteX10" fmla="*/ 3970672 w 6592457"/>
                <a:gd name="connsiteY10" fmla="*/ 4308966 h 5716242"/>
                <a:gd name="connsiteX11" fmla="*/ 4444902 w 6592457"/>
                <a:gd name="connsiteY11" fmla="*/ 4517941 h 5716242"/>
                <a:gd name="connsiteX12" fmla="*/ 4766414 w 6592457"/>
                <a:gd name="connsiteY12" fmla="*/ 4767104 h 5716242"/>
                <a:gd name="connsiteX13" fmla="*/ 4790528 w 6592457"/>
                <a:gd name="connsiteY13" fmla="*/ 5024304 h 5716242"/>
                <a:gd name="connsiteX14" fmla="*/ 4694074 w 6592457"/>
                <a:gd name="connsiteY14" fmla="*/ 5265429 h 5716242"/>
                <a:gd name="connsiteX15" fmla="*/ 4428827 w 6592457"/>
                <a:gd name="connsiteY15" fmla="*/ 5442254 h 5716242"/>
                <a:gd name="connsiteX16" fmla="*/ 3793841 w 6592457"/>
                <a:gd name="connsiteY16" fmla="*/ 5635154 h 5716242"/>
                <a:gd name="connsiteX17" fmla="*/ 2949872 w 6592457"/>
                <a:gd name="connsiteY17" fmla="*/ 5715529 h 5716242"/>
                <a:gd name="connsiteX18" fmla="*/ 2089827 w 6592457"/>
                <a:gd name="connsiteY18" fmla="*/ 5594967 h 5716242"/>
                <a:gd name="connsiteX19" fmla="*/ 1454841 w 6592457"/>
                <a:gd name="connsiteY19" fmla="*/ 5297579 h 5716242"/>
                <a:gd name="connsiteX20" fmla="*/ 1302123 w 6592457"/>
                <a:gd name="connsiteY20" fmla="*/ 4943929 h 5716242"/>
                <a:gd name="connsiteX21" fmla="*/ 1446804 w 6592457"/>
                <a:gd name="connsiteY21" fmla="*/ 4654579 h 5716242"/>
                <a:gd name="connsiteX22" fmla="*/ 1712051 w 6592457"/>
                <a:gd name="connsiteY22" fmla="*/ 4501866 h 5716242"/>
                <a:gd name="connsiteX23" fmla="*/ 2025525 w 6592457"/>
                <a:gd name="connsiteY23" fmla="*/ 4349154 h 5716242"/>
                <a:gd name="connsiteX24" fmla="*/ 2347037 w 6592457"/>
                <a:gd name="connsiteY24" fmla="*/ 4059803 h 5716242"/>
                <a:gd name="connsiteX25" fmla="*/ 2338999 w 6592457"/>
                <a:gd name="connsiteY25" fmla="*/ 3674003 h 5716242"/>
                <a:gd name="connsiteX26" fmla="*/ 1888882 w 6592457"/>
                <a:gd name="connsiteY26" fmla="*/ 3215865 h 5716242"/>
                <a:gd name="connsiteX27" fmla="*/ 1253896 w 6592457"/>
                <a:gd name="connsiteY27" fmla="*/ 2830065 h 5716242"/>
                <a:gd name="connsiteX28" fmla="*/ 771629 w 6592457"/>
                <a:gd name="connsiteY28" fmla="*/ 2090615 h 5716242"/>
                <a:gd name="connsiteX29" fmla="*/ 498343 w 6592457"/>
                <a:gd name="connsiteY29" fmla="*/ 1583177 h 5716242"/>
                <a:gd name="connsiteX30" fmla="*/ 482268 w 6592457"/>
                <a:gd name="connsiteY30" fmla="*/ 1085927 h 5716242"/>
                <a:gd name="connsiteX31" fmla="*/ 634986 w 6592457"/>
                <a:gd name="connsiteY31" fmla="*/ 852839 h 5716242"/>
                <a:gd name="connsiteX32" fmla="*/ 1310161 w 6592457"/>
                <a:gd name="connsiteY32" fmla="*/ 394702 h 5716242"/>
                <a:gd name="connsiteX33" fmla="*/ 2379188 w 6592457"/>
                <a:gd name="connsiteY33" fmla="*/ 97314 h 5716242"/>
                <a:gd name="connsiteX34" fmla="*/ 3150817 w 6592457"/>
                <a:gd name="connsiteY34" fmla="*/ 864 h 5716242"/>
                <a:gd name="connsiteX35" fmla="*/ 4348449 w 6592457"/>
                <a:gd name="connsiteY35" fmla="*/ 57127 h 5716242"/>
                <a:gd name="connsiteX36" fmla="*/ 5039699 w 6592457"/>
                <a:gd name="connsiteY36" fmla="*/ 177689 h 5716242"/>
                <a:gd name="connsiteX37" fmla="*/ 5811328 w 6592457"/>
                <a:gd name="connsiteY37" fmla="*/ 426852 h 5716242"/>
                <a:gd name="connsiteX38" fmla="*/ 6108726 w 6592457"/>
                <a:gd name="connsiteY38" fmla="*/ 619752 h 5716242"/>
                <a:gd name="connsiteX39" fmla="*/ 6494541 w 6592457"/>
                <a:gd name="connsiteY39" fmla="*/ 1005552 h 5716242"/>
                <a:gd name="connsiteX40" fmla="*/ 6590994 w 6592457"/>
                <a:gd name="connsiteY40" fmla="*/ 1343127 h 5716242"/>
                <a:gd name="connsiteX41" fmla="*/ 6446314 w 6592457"/>
                <a:gd name="connsiteY41" fmla="*/ 1688740 h 5716242"/>
                <a:gd name="connsiteX42" fmla="*/ 5988159 w 6592457"/>
                <a:gd name="connsiteY42" fmla="*/ 2098652 h 5716242"/>
                <a:gd name="connsiteX43" fmla="*/ 4838754 w 6592457"/>
                <a:gd name="connsiteY43" fmla="*/ 2484453 h 5716242"/>
                <a:gd name="connsiteX44" fmla="*/ 3584858 w 6592457"/>
                <a:gd name="connsiteY44" fmla="*/ 2621090 h 5716242"/>
                <a:gd name="connsiteX45" fmla="*/ 1896920 w 6592457"/>
                <a:gd name="connsiteY45" fmla="*/ 2452303 h 5716242"/>
                <a:gd name="connsiteX46" fmla="*/ 1028838 w 6592457"/>
                <a:gd name="connsiteY46" fmla="*/ 2066502 h 5716242"/>
                <a:gd name="connsiteX47" fmla="*/ 618910 w 6592457"/>
                <a:gd name="connsiteY47" fmla="*/ 1753040 h 5716242"/>
                <a:gd name="connsiteX48" fmla="*/ 539607 w 6592457"/>
                <a:gd name="connsiteY48" fmla="*/ 1679627 h 5716242"/>
                <a:gd name="connsiteX0" fmla="*/ 0 w 6592457"/>
                <a:gd name="connsiteY0" fmla="*/ 4325041 h 5716242"/>
                <a:gd name="connsiteX1" fmla="*/ 2692662 w 6592457"/>
                <a:gd name="connsiteY1" fmla="*/ 4108028 h 5716242"/>
                <a:gd name="connsiteX2" fmla="*/ 3383913 w 6592457"/>
                <a:gd name="connsiteY2" fmla="*/ 3931203 h 5716242"/>
                <a:gd name="connsiteX3" fmla="*/ 3737576 w 6592457"/>
                <a:gd name="connsiteY3" fmla="*/ 3770453 h 5716242"/>
                <a:gd name="connsiteX4" fmla="*/ 3769727 w 6592457"/>
                <a:gd name="connsiteY4" fmla="*/ 3625778 h 5716242"/>
                <a:gd name="connsiteX5" fmla="*/ 3528593 w 6592457"/>
                <a:gd name="connsiteY5" fmla="*/ 3465028 h 5716242"/>
                <a:gd name="connsiteX6" fmla="*/ 3006136 w 6592457"/>
                <a:gd name="connsiteY6" fmla="*/ 3448953 h 5716242"/>
                <a:gd name="connsiteX7" fmla="*/ 2756965 w 6592457"/>
                <a:gd name="connsiteY7" fmla="*/ 3585591 h 5716242"/>
                <a:gd name="connsiteX8" fmla="*/ 2826079 w 6592457"/>
                <a:gd name="connsiteY8" fmla="*/ 3846339 h 5716242"/>
                <a:gd name="connsiteX9" fmla="*/ 3448215 w 6592457"/>
                <a:gd name="connsiteY9" fmla="*/ 4035691 h 5716242"/>
                <a:gd name="connsiteX10" fmla="*/ 3970672 w 6592457"/>
                <a:gd name="connsiteY10" fmla="*/ 4308966 h 5716242"/>
                <a:gd name="connsiteX11" fmla="*/ 4444902 w 6592457"/>
                <a:gd name="connsiteY11" fmla="*/ 4517941 h 5716242"/>
                <a:gd name="connsiteX12" fmla="*/ 4766414 w 6592457"/>
                <a:gd name="connsiteY12" fmla="*/ 4767104 h 5716242"/>
                <a:gd name="connsiteX13" fmla="*/ 4790528 w 6592457"/>
                <a:gd name="connsiteY13" fmla="*/ 5024304 h 5716242"/>
                <a:gd name="connsiteX14" fmla="*/ 4694074 w 6592457"/>
                <a:gd name="connsiteY14" fmla="*/ 5265429 h 5716242"/>
                <a:gd name="connsiteX15" fmla="*/ 4428827 w 6592457"/>
                <a:gd name="connsiteY15" fmla="*/ 5442254 h 5716242"/>
                <a:gd name="connsiteX16" fmla="*/ 3793841 w 6592457"/>
                <a:gd name="connsiteY16" fmla="*/ 5635154 h 5716242"/>
                <a:gd name="connsiteX17" fmla="*/ 2949872 w 6592457"/>
                <a:gd name="connsiteY17" fmla="*/ 5715529 h 5716242"/>
                <a:gd name="connsiteX18" fmla="*/ 2089827 w 6592457"/>
                <a:gd name="connsiteY18" fmla="*/ 5594967 h 5716242"/>
                <a:gd name="connsiteX19" fmla="*/ 1454841 w 6592457"/>
                <a:gd name="connsiteY19" fmla="*/ 5297579 h 5716242"/>
                <a:gd name="connsiteX20" fmla="*/ 1302123 w 6592457"/>
                <a:gd name="connsiteY20" fmla="*/ 4943929 h 5716242"/>
                <a:gd name="connsiteX21" fmla="*/ 1446804 w 6592457"/>
                <a:gd name="connsiteY21" fmla="*/ 4654579 h 5716242"/>
                <a:gd name="connsiteX22" fmla="*/ 1712051 w 6592457"/>
                <a:gd name="connsiteY22" fmla="*/ 4501866 h 5716242"/>
                <a:gd name="connsiteX23" fmla="*/ 2025525 w 6592457"/>
                <a:gd name="connsiteY23" fmla="*/ 4349154 h 5716242"/>
                <a:gd name="connsiteX24" fmla="*/ 2347037 w 6592457"/>
                <a:gd name="connsiteY24" fmla="*/ 4059803 h 5716242"/>
                <a:gd name="connsiteX25" fmla="*/ 2338999 w 6592457"/>
                <a:gd name="connsiteY25" fmla="*/ 3674003 h 5716242"/>
                <a:gd name="connsiteX26" fmla="*/ 1888882 w 6592457"/>
                <a:gd name="connsiteY26" fmla="*/ 3215865 h 5716242"/>
                <a:gd name="connsiteX27" fmla="*/ 1253896 w 6592457"/>
                <a:gd name="connsiteY27" fmla="*/ 2830065 h 5716242"/>
                <a:gd name="connsiteX28" fmla="*/ 771629 w 6592457"/>
                <a:gd name="connsiteY28" fmla="*/ 2090615 h 5716242"/>
                <a:gd name="connsiteX29" fmla="*/ 498343 w 6592457"/>
                <a:gd name="connsiteY29" fmla="*/ 1583177 h 5716242"/>
                <a:gd name="connsiteX30" fmla="*/ 482268 w 6592457"/>
                <a:gd name="connsiteY30" fmla="*/ 1085927 h 5716242"/>
                <a:gd name="connsiteX31" fmla="*/ 634986 w 6592457"/>
                <a:gd name="connsiteY31" fmla="*/ 852839 h 5716242"/>
                <a:gd name="connsiteX32" fmla="*/ 1310161 w 6592457"/>
                <a:gd name="connsiteY32" fmla="*/ 394702 h 5716242"/>
                <a:gd name="connsiteX33" fmla="*/ 2379188 w 6592457"/>
                <a:gd name="connsiteY33" fmla="*/ 97314 h 5716242"/>
                <a:gd name="connsiteX34" fmla="*/ 3150817 w 6592457"/>
                <a:gd name="connsiteY34" fmla="*/ 864 h 5716242"/>
                <a:gd name="connsiteX35" fmla="*/ 4348449 w 6592457"/>
                <a:gd name="connsiteY35" fmla="*/ 57127 h 5716242"/>
                <a:gd name="connsiteX36" fmla="*/ 5039699 w 6592457"/>
                <a:gd name="connsiteY36" fmla="*/ 177689 h 5716242"/>
                <a:gd name="connsiteX37" fmla="*/ 5811328 w 6592457"/>
                <a:gd name="connsiteY37" fmla="*/ 426852 h 5716242"/>
                <a:gd name="connsiteX38" fmla="*/ 6108726 w 6592457"/>
                <a:gd name="connsiteY38" fmla="*/ 619752 h 5716242"/>
                <a:gd name="connsiteX39" fmla="*/ 6494541 w 6592457"/>
                <a:gd name="connsiteY39" fmla="*/ 1005552 h 5716242"/>
                <a:gd name="connsiteX40" fmla="*/ 6590994 w 6592457"/>
                <a:gd name="connsiteY40" fmla="*/ 1343127 h 5716242"/>
                <a:gd name="connsiteX41" fmla="*/ 6446314 w 6592457"/>
                <a:gd name="connsiteY41" fmla="*/ 1688740 h 5716242"/>
                <a:gd name="connsiteX42" fmla="*/ 5988159 w 6592457"/>
                <a:gd name="connsiteY42" fmla="*/ 2098652 h 5716242"/>
                <a:gd name="connsiteX43" fmla="*/ 4838754 w 6592457"/>
                <a:gd name="connsiteY43" fmla="*/ 2484453 h 5716242"/>
                <a:gd name="connsiteX44" fmla="*/ 3584858 w 6592457"/>
                <a:gd name="connsiteY44" fmla="*/ 2621090 h 5716242"/>
                <a:gd name="connsiteX45" fmla="*/ 1896920 w 6592457"/>
                <a:gd name="connsiteY45" fmla="*/ 2452303 h 5716242"/>
                <a:gd name="connsiteX46" fmla="*/ 1028838 w 6592457"/>
                <a:gd name="connsiteY46" fmla="*/ 2066502 h 5716242"/>
                <a:gd name="connsiteX47" fmla="*/ 618910 w 6592457"/>
                <a:gd name="connsiteY47" fmla="*/ 1753040 h 5716242"/>
                <a:gd name="connsiteX48" fmla="*/ 539607 w 6592457"/>
                <a:gd name="connsiteY48" fmla="*/ 1679627 h 5716242"/>
                <a:gd name="connsiteX0" fmla="*/ 0 w 6592457"/>
                <a:gd name="connsiteY0" fmla="*/ 4325041 h 5716242"/>
                <a:gd name="connsiteX1" fmla="*/ 2692662 w 6592457"/>
                <a:gd name="connsiteY1" fmla="*/ 4108028 h 5716242"/>
                <a:gd name="connsiteX2" fmla="*/ 3383913 w 6592457"/>
                <a:gd name="connsiteY2" fmla="*/ 3931203 h 5716242"/>
                <a:gd name="connsiteX3" fmla="*/ 3697575 w 6592457"/>
                <a:gd name="connsiteY3" fmla="*/ 3835452 h 5716242"/>
                <a:gd name="connsiteX4" fmla="*/ 3769727 w 6592457"/>
                <a:gd name="connsiteY4" fmla="*/ 3625778 h 5716242"/>
                <a:gd name="connsiteX5" fmla="*/ 3528593 w 6592457"/>
                <a:gd name="connsiteY5" fmla="*/ 3465028 h 5716242"/>
                <a:gd name="connsiteX6" fmla="*/ 3006136 w 6592457"/>
                <a:gd name="connsiteY6" fmla="*/ 3448953 h 5716242"/>
                <a:gd name="connsiteX7" fmla="*/ 2756965 w 6592457"/>
                <a:gd name="connsiteY7" fmla="*/ 3585591 h 5716242"/>
                <a:gd name="connsiteX8" fmla="*/ 2826079 w 6592457"/>
                <a:gd name="connsiteY8" fmla="*/ 3846339 h 5716242"/>
                <a:gd name="connsiteX9" fmla="*/ 3448215 w 6592457"/>
                <a:gd name="connsiteY9" fmla="*/ 4035691 h 5716242"/>
                <a:gd name="connsiteX10" fmla="*/ 3970672 w 6592457"/>
                <a:gd name="connsiteY10" fmla="*/ 4308966 h 5716242"/>
                <a:gd name="connsiteX11" fmla="*/ 4444902 w 6592457"/>
                <a:gd name="connsiteY11" fmla="*/ 4517941 h 5716242"/>
                <a:gd name="connsiteX12" fmla="*/ 4766414 w 6592457"/>
                <a:gd name="connsiteY12" fmla="*/ 4767104 h 5716242"/>
                <a:gd name="connsiteX13" fmla="*/ 4790528 w 6592457"/>
                <a:gd name="connsiteY13" fmla="*/ 5024304 h 5716242"/>
                <a:gd name="connsiteX14" fmla="*/ 4694074 w 6592457"/>
                <a:gd name="connsiteY14" fmla="*/ 5265429 h 5716242"/>
                <a:gd name="connsiteX15" fmla="*/ 4428827 w 6592457"/>
                <a:gd name="connsiteY15" fmla="*/ 5442254 h 5716242"/>
                <a:gd name="connsiteX16" fmla="*/ 3793841 w 6592457"/>
                <a:gd name="connsiteY16" fmla="*/ 5635154 h 5716242"/>
                <a:gd name="connsiteX17" fmla="*/ 2949872 w 6592457"/>
                <a:gd name="connsiteY17" fmla="*/ 5715529 h 5716242"/>
                <a:gd name="connsiteX18" fmla="*/ 2089827 w 6592457"/>
                <a:gd name="connsiteY18" fmla="*/ 5594967 h 5716242"/>
                <a:gd name="connsiteX19" fmla="*/ 1454841 w 6592457"/>
                <a:gd name="connsiteY19" fmla="*/ 5297579 h 5716242"/>
                <a:gd name="connsiteX20" fmla="*/ 1302123 w 6592457"/>
                <a:gd name="connsiteY20" fmla="*/ 4943929 h 5716242"/>
                <a:gd name="connsiteX21" fmla="*/ 1446804 w 6592457"/>
                <a:gd name="connsiteY21" fmla="*/ 4654579 h 5716242"/>
                <a:gd name="connsiteX22" fmla="*/ 1712051 w 6592457"/>
                <a:gd name="connsiteY22" fmla="*/ 4501866 h 5716242"/>
                <a:gd name="connsiteX23" fmla="*/ 2025525 w 6592457"/>
                <a:gd name="connsiteY23" fmla="*/ 4349154 h 5716242"/>
                <a:gd name="connsiteX24" fmla="*/ 2347037 w 6592457"/>
                <a:gd name="connsiteY24" fmla="*/ 4059803 h 5716242"/>
                <a:gd name="connsiteX25" fmla="*/ 2338999 w 6592457"/>
                <a:gd name="connsiteY25" fmla="*/ 3674003 h 5716242"/>
                <a:gd name="connsiteX26" fmla="*/ 1888882 w 6592457"/>
                <a:gd name="connsiteY26" fmla="*/ 3215865 h 5716242"/>
                <a:gd name="connsiteX27" fmla="*/ 1253896 w 6592457"/>
                <a:gd name="connsiteY27" fmla="*/ 2830065 h 5716242"/>
                <a:gd name="connsiteX28" fmla="*/ 771629 w 6592457"/>
                <a:gd name="connsiteY28" fmla="*/ 2090615 h 5716242"/>
                <a:gd name="connsiteX29" fmla="*/ 498343 w 6592457"/>
                <a:gd name="connsiteY29" fmla="*/ 1583177 h 5716242"/>
                <a:gd name="connsiteX30" fmla="*/ 482268 w 6592457"/>
                <a:gd name="connsiteY30" fmla="*/ 1085927 h 5716242"/>
                <a:gd name="connsiteX31" fmla="*/ 634986 w 6592457"/>
                <a:gd name="connsiteY31" fmla="*/ 852839 h 5716242"/>
                <a:gd name="connsiteX32" fmla="*/ 1310161 w 6592457"/>
                <a:gd name="connsiteY32" fmla="*/ 394702 h 5716242"/>
                <a:gd name="connsiteX33" fmla="*/ 2379188 w 6592457"/>
                <a:gd name="connsiteY33" fmla="*/ 97314 h 5716242"/>
                <a:gd name="connsiteX34" fmla="*/ 3150817 w 6592457"/>
                <a:gd name="connsiteY34" fmla="*/ 864 h 5716242"/>
                <a:gd name="connsiteX35" fmla="*/ 4348449 w 6592457"/>
                <a:gd name="connsiteY35" fmla="*/ 57127 h 5716242"/>
                <a:gd name="connsiteX36" fmla="*/ 5039699 w 6592457"/>
                <a:gd name="connsiteY36" fmla="*/ 177689 h 5716242"/>
                <a:gd name="connsiteX37" fmla="*/ 5811328 w 6592457"/>
                <a:gd name="connsiteY37" fmla="*/ 426852 h 5716242"/>
                <a:gd name="connsiteX38" fmla="*/ 6108726 w 6592457"/>
                <a:gd name="connsiteY38" fmla="*/ 619752 h 5716242"/>
                <a:gd name="connsiteX39" fmla="*/ 6494541 w 6592457"/>
                <a:gd name="connsiteY39" fmla="*/ 1005552 h 5716242"/>
                <a:gd name="connsiteX40" fmla="*/ 6590994 w 6592457"/>
                <a:gd name="connsiteY40" fmla="*/ 1343127 h 5716242"/>
                <a:gd name="connsiteX41" fmla="*/ 6446314 w 6592457"/>
                <a:gd name="connsiteY41" fmla="*/ 1688740 h 5716242"/>
                <a:gd name="connsiteX42" fmla="*/ 5988159 w 6592457"/>
                <a:gd name="connsiteY42" fmla="*/ 2098652 h 5716242"/>
                <a:gd name="connsiteX43" fmla="*/ 4838754 w 6592457"/>
                <a:gd name="connsiteY43" fmla="*/ 2484453 h 5716242"/>
                <a:gd name="connsiteX44" fmla="*/ 3584858 w 6592457"/>
                <a:gd name="connsiteY44" fmla="*/ 2621090 h 5716242"/>
                <a:gd name="connsiteX45" fmla="*/ 1896920 w 6592457"/>
                <a:gd name="connsiteY45" fmla="*/ 2452303 h 5716242"/>
                <a:gd name="connsiteX46" fmla="*/ 1028838 w 6592457"/>
                <a:gd name="connsiteY46" fmla="*/ 2066502 h 5716242"/>
                <a:gd name="connsiteX47" fmla="*/ 618910 w 6592457"/>
                <a:gd name="connsiteY47" fmla="*/ 1753040 h 5716242"/>
                <a:gd name="connsiteX48" fmla="*/ 539607 w 6592457"/>
                <a:gd name="connsiteY48" fmla="*/ 1679627 h 5716242"/>
                <a:gd name="connsiteX0" fmla="*/ 0 w 6592457"/>
                <a:gd name="connsiteY0" fmla="*/ 4325041 h 5716242"/>
                <a:gd name="connsiteX1" fmla="*/ 2692662 w 6592457"/>
                <a:gd name="connsiteY1" fmla="*/ 4108028 h 5716242"/>
                <a:gd name="connsiteX2" fmla="*/ 3082673 w 6592457"/>
                <a:gd name="connsiteY2" fmla="*/ 4032565 h 5716242"/>
                <a:gd name="connsiteX3" fmla="*/ 3383913 w 6592457"/>
                <a:gd name="connsiteY3" fmla="*/ 3931203 h 5716242"/>
                <a:gd name="connsiteX4" fmla="*/ 3697575 w 6592457"/>
                <a:gd name="connsiteY4" fmla="*/ 3835452 h 5716242"/>
                <a:gd name="connsiteX5" fmla="*/ 3769727 w 6592457"/>
                <a:gd name="connsiteY5" fmla="*/ 3625778 h 5716242"/>
                <a:gd name="connsiteX6" fmla="*/ 3528593 w 6592457"/>
                <a:gd name="connsiteY6" fmla="*/ 3465028 h 5716242"/>
                <a:gd name="connsiteX7" fmla="*/ 3006136 w 6592457"/>
                <a:gd name="connsiteY7" fmla="*/ 3448953 h 5716242"/>
                <a:gd name="connsiteX8" fmla="*/ 2756965 w 6592457"/>
                <a:gd name="connsiteY8" fmla="*/ 3585591 h 5716242"/>
                <a:gd name="connsiteX9" fmla="*/ 2826079 w 6592457"/>
                <a:gd name="connsiteY9" fmla="*/ 3846339 h 5716242"/>
                <a:gd name="connsiteX10" fmla="*/ 3448215 w 6592457"/>
                <a:gd name="connsiteY10" fmla="*/ 4035691 h 5716242"/>
                <a:gd name="connsiteX11" fmla="*/ 3970672 w 6592457"/>
                <a:gd name="connsiteY11" fmla="*/ 4308966 h 5716242"/>
                <a:gd name="connsiteX12" fmla="*/ 4444902 w 6592457"/>
                <a:gd name="connsiteY12" fmla="*/ 4517941 h 5716242"/>
                <a:gd name="connsiteX13" fmla="*/ 4766414 w 6592457"/>
                <a:gd name="connsiteY13" fmla="*/ 4767104 h 5716242"/>
                <a:gd name="connsiteX14" fmla="*/ 4790528 w 6592457"/>
                <a:gd name="connsiteY14" fmla="*/ 5024304 h 5716242"/>
                <a:gd name="connsiteX15" fmla="*/ 4694074 w 6592457"/>
                <a:gd name="connsiteY15" fmla="*/ 5265429 h 5716242"/>
                <a:gd name="connsiteX16" fmla="*/ 4428827 w 6592457"/>
                <a:gd name="connsiteY16" fmla="*/ 5442254 h 5716242"/>
                <a:gd name="connsiteX17" fmla="*/ 3793841 w 6592457"/>
                <a:gd name="connsiteY17" fmla="*/ 5635154 h 5716242"/>
                <a:gd name="connsiteX18" fmla="*/ 2949872 w 6592457"/>
                <a:gd name="connsiteY18" fmla="*/ 5715529 h 5716242"/>
                <a:gd name="connsiteX19" fmla="*/ 2089827 w 6592457"/>
                <a:gd name="connsiteY19" fmla="*/ 5594967 h 5716242"/>
                <a:gd name="connsiteX20" fmla="*/ 1454841 w 6592457"/>
                <a:gd name="connsiteY20" fmla="*/ 5297579 h 5716242"/>
                <a:gd name="connsiteX21" fmla="*/ 1302123 w 6592457"/>
                <a:gd name="connsiteY21" fmla="*/ 4943929 h 5716242"/>
                <a:gd name="connsiteX22" fmla="*/ 1446804 w 6592457"/>
                <a:gd name="connsiteY22" fmla="*/ 4654579 h 5716242"/>
                <a:gd name="connsiteX23" fmla="*/ 1712051 w 6592457"/>
                <a:gd name="connsiteY23" fmla="*/ 4501866 h 5716242"/>
                <a:gd name="connsiteX24" fmla="*/ 2025525 w 6592457"/>
                <a:gd name="connsiteY24" fmla="*/ 4349154 h 5716242"/>
                <a:gd name="connsiteX25" fmla="*/ 2347037 w 6592457"/>
                <a:gd name="connsiteY25" fmla="*/ 4059803 h 5716242"/>
                <a:gd name="connsiteX26" fmla="*/ 2338999 w 6592457"/>
                <a:gd name="connsiteY26" fmla="*/ 3674003 h 5716242"/>
                <a:gd name="connsiteX27" fmla="*/ 1888882 w 6592457"/>
                <a:gd name="connsiteY27" fmla="*/ 3215865 h 5716242"/>
                <a:gd name="connsiteX28" fmla="*/ 1253896 w 6592457"/>
                <a:gd name="connsiteY28" fmla="*/ 2830065 h 5716242"/>
                <a:gd name="connsiteX29" fmla="*/ 771629 w 6592457"/>
                <a:gd name="connsiteY29" fmla="*/ 2090615 h 5716242"/>
                <a:gd name="connsiteX30" fmla="*/ 498343 w 6592457"/>
                <a:gd name="connsiteY30" fmla="*/ 1583177 h 5716242"/>
                <a:gd name="connsiteX31" fmla="*/ 482268 w 6592457"/>
                <a:gd name="connsiteY31" fmla="*/ 1085927 h 5716242"/>
                <a:gd name="connsiteX32" fmla="*/ 634986 w 6592457"/>
                <a:gd name="connsiteY32" fmla="*/ 852839 h 5716242"/>
                <a:gd name="connsiteX33" fmla="*/ 1310161 w 6592457"/>
                <a:gd name="connsiteY33" fmla="*/ 394702 h 5716242"/>
                <a:gd name="connsiteX34" fmla="*/ 2379188 w 6592457"/>
                <a:gd name="connsiteY34" fmla="*/ 97314 h 5716242"/>
                <a:gd name="connsiteX35" fmla="*/ 3150817 w 6592457"/>
                <a:gd name="connsiteY35" fmla="*/ 864 h 5716242"/>
                <a:gd name="connsiteX36" fmla="*/ 4348449 w 6592457"/>
                <a:gd name="connsiteY36" fmla="*/ 57127 h 5716242"/>
                <a:gd name="connsiteX37" fmla="*/ 5039699 w 6592457"/>
                <a:gd name="connsiteY37" fmla="*/ 177689 h 5716242"/>
                <a:gd name="connsiteX38" fmla="*/ 5811328 w 6592457"/>
                <a:gd name="connsiteY38" fmla="*/ 426852 h 5716242"/>
                <a:gd name="connsiteX39" fmla="*/ 6108726 w 6592457"/>
                <a:gd name="connsiteY39" fmla="*/ 619752 h 5716242"/>
                <a:gd name="connsiteX40" fmla="*/ 6494541 w 6592457"/>
                <a:gd name="connsiteY40" fmla="*/ 1005552 h 5716242"/>
                <a:gd name="connsiteX41" fmla="*/ 6590994 w 6592457"/>
                <a:gd name="connsiteY41" fmla="*/ 1343127 h 5716242"/>
                <a:gd name="connsiteX42" fmla="*/ 6446314 w 6592457"/>
                <a:gd name="connsiteY42" fmla="*/ 1688740 h 5716242"/>
                <a:gd name="connsiteX43" fmla="*/ 5988159 w 6592457"/>
                <a:gd name="connsiteY43" fmla="*/ 2098652 h 5716242"/>
                <a:gd name="connsiteX44" fmla="*/ 4838754 w 6592457"/>
                <a:gd name="connsiteY44" fmla="*/ 2484453 h 5716242"/>
                <a:gd name="connsiteX45" fmla="*/ 3584858 w 6592457"/>
                <a:gd name="connsiteY45" fmla="*/ 2621090 h 5716242"/>
                <a:gd name="connsiteX46" fmla="*/ 1896920 w 6592457"/>
                <a:gd name="connsiteY46" fmla="*/ 2452303 h 5716242"/>
                <a:gd name="connsiteX47" fmla="*/ 1028838 w 6592457"/>
                <a:gd name="connsiteY47" fmla="*/ 2066502 h 5716242"/>
                <a:gd name="connsiteX48" fmla="*/ 618910 w 6592457"/>
                <a:gd name="connsiteY48" fmla="*/ 1753040 h 5716242"/>
                <a:gd name="connsiteX49" fmla="*/ 539607 w 6592457"/>
                <a:gd name="connsiteY49" fmla="*/ 1679627 h 5716242"/>
                <a:gd name="connsiteX0" fmla="*/ 0 w 6592457"/>
                <a:gd name="connsiteY0" fmla="*/ 4325041 h 5716242"/>
                <a:gd name="connsiteX1" fmla="*/ 2692662 w 6592457"/>
                <a:gd name="connsiteY1" fmla="*/ 4108028 h 5716242"/>
                <a:gd name="connsiteX2" fmla="*/ 3107674 w 6592457"/>
                <a:gd name="connsiteY2" fmla="*/ 4007565 h 5716242"/>
                <a:gd name="connsiteX3" fmla="*/ 3383913 w 6592457"/>
                <a:gd name="connsiteY3" fmla="*/ 3931203 h 5716242"/>
                <a:gd name="connsiteX4" fmla="*/ 3697575 w 6592457"/>
                <a:gd name="connsiteY4" fmla="*/ 3835452 h 5716242"/>
                <a:gd name="connsiteX5" fmla="*/ 3769727 w 6592457"/>
                <a:gd name="connsiteY5" fmla="*/ 3625778 h 5716242"/>
                <a:gd name="connsiteX6" fmla="*/ 3528593 w 6592457"/>
                <a:gd name="connsiteY6" fmla="*/ 3465028 h 5716242"/>
                <a:gd name="connsiteX7" fmla="*/ 3006136 w 6592457"/>
                <a:gd name="connsiteY7" fmla="*/ 3448953 h 5716242"/>
                <a:gd name="connsiteX8" fmla="*/ 2756965 w 6592457"/>
                <a:gd name="connsiteY8" fmla="*/ 3585591 h 5716242"/>
                <a:gd name="connsiteX9" fmla="*/ 2826079 w 6592457"/>
                <a:gd name="connsiteY9" fmla="*/ 3846339 h 5716242"/>
                <a:gd name="connsiteX10" fmla="*/ 3448215 w 6592457"/>
                <a:gd name="connsiteY10" fmla="*/ 4035691 h 5716242"/>
                <a:gd name="connsiteX11" fmla="*/ 3970672 w 6592457"/>
                <a:gd name="connsiteY11" fmla="*/ 4308966 h 5716242"/>
                <a:gd name="connsiteX12" fmla="*/ 4444902 w 6592457"/>
                <a:gd name="connsiteY12" fmla="*/ 4517941 h 5716242"/>
                <a:gd name="connsiteX13" fmla="*/ 4766414 w 6592457"/>
                <a:gd name="connsiteY13" fmla="*/ 4767104 h 5716242"/>
                <a:gd name="connsiteX14" fmla="*/ 4790528 w 6592457"/>
                <a:gd name="connsiteY14" fmla="*/ 5024304 h 5716242"/>
                <a:gd name="connsiteX15" fmla="*/ 4694074 w 6592457"/>
                <a:gd name="connsiteY15" fmla="*/ 5265429 h 5716242"/>
                <a:gd name="connsiteX16" fmla="*/ 4428827 w 6592457"/>
                <a:gd name="connsiteY16" fmla="*/ 5442254 h 5716242"/>
                <a:gd name="connsiteX17" fmla="*/ 3793841 w 6592457"/>
                <a:gd name="connsiteY17" fmla="*/ 5635154 h 5716242"/>
                <a:gd name="connsiteX18" fmla="*/ 2949872 w 6592457"/>
                <a:gd name="connsiteY18" fmla="*/ 5715529 h 5716242"/>
                <a:gd name="connsiteX19" fmla="*/ 2089827 w 6592457"/>
                <a:gd name="connsiteY19" fmla="*/ 5594967 h 5716242"/>
                <a:gd name="connsiteX20" fmla="*/ 1454841 w 6592457"/>
                <a:gd name="connsiteY20" fmla="*/ 5297579 h 5716242"/>
                <a:gd name="connsiteX21" fmla="*/ 1302123 w 6592457"/>
                <a:gd name="connsiteY21" fmla="*/ 4943929 h 5716242"/>
                <a:gd name="connsiteX22" fmla="*/ 1446804 w 6592457"/>
                <a:gd name="connsiteY22" fmla="*/ 4654579 h 5716242"/>
                <a:gd name="connsiteX23" fmla="*/ 1712051 w 6592457"/>
                <a:gd name="connsiteY23" fmla="*/ 4501866 h 5716242"/>
                <a:gd name="connsiteX24" fmla="*/ 2025525 w 6592457"/>
                <a:gd name="connsiteY24" fmla="*/ 4349154 h 5716242"/>
                <a:gd name="connsiteX25" fmla="*/ 2347037 w 6592457"/>
                <a:gd name="connsiteY25" fmla="*/ 4059803 h 5716242"/>
                <a:gd name="connsiteX26" fmla="*/ 2338999 w 6592457"/>
                <a:gd name="connsiteY26" fmla="*/ 3674003 h 5716242"/>
                <a:gd name="connsiteX27" fmla="*/ 1888882 w 6592457"/>
                <a:gd name="connsiteY27" fmla="*/ 3215865 h 5716242"/>
                <a:gd name="connsiteX28" fmla="*/ 1253896 w 6592457"/>
                <a:gd name="connsiteY28" fmla="*/ 2830065 h 5716242"/>
                <a:gd name="connsiteX29" fmla="*/ 771629 w 6592457"/>
                <a:gd name="connsiteY29" fmla="*/ 2090615 h 5716242"/>
                <a:gd name="connsiteX30" fmla="*/ 498343 w 6592457"/>
                <a:gd name="connsiteY30" fmla="*/ 1583177 h 5716242"/>
                <a:gd name="connsiteX31" fmla="*/ 482268 w 6592457"/>
                <a:gd name="connsiteY31" fmla="*/ 1085927 h 5716242"/>
                <a:gd name="connsiteX32" fmla="*/ 634986 w 6592457"/>
                <a:gd name="connsiteY32" fmla="*/ 852839 h 5716242"/>
                <a:gd name="connsiteX33" fmla="*/ 1310161 w 6592457"/>
                <a:gd name="connsiteY33" fmla="*/ 394702 h 5716242"/>
                <a:gd name="connsiteX34" fmla="*/ 2379188 w 6592457"/>
                <a:gd name="connsiteY34" fmla="*/ 97314 h 5716242"/>
                <a:gd name="connsiteX35" fmla="*/ 3150817 w 6592457"/>
                <a:gd name="connsiteY35" fmla="*/ 864 h 5716242"/>
                <a:gd name="connsiteX36" fmla="*/ 4348449 w 6592457"/>
                <a:gd name="connsiteY36" fmla="*/ 57127 h 5716242"/>
                <a:gd name="connsiteX37" fmla="*/ 5039699 w 6592457"/>
                <a:gd name="connsiteY37" fmla="*/ 177689 h 5716242"/>
                <a:gd name="connsiteX38" fmla="*/ 5811328 w 6592457"/>
                <a:gd name="connsiteY38" fmla="*/ 426852 h 5716242"/>
                <a:gd name="connsiteX39" fmla="*/ 6108726 w 6592457"/>
                <a:gd name="connsiteY39" fmla="*/ 619752 h 5716242"/>
                <a:gd name="connsiteX40" fmla="*/ 6494541 w 6592457"/>
                <a:gd name="connsiteY40" fmla="*/ 1005552 h 5716242"/>
                <a:gd name="connsiteX41" fmla="*/ 6590994 w 6592457"/>
                <a:gd name="connsiteY41" fmla="*/ 1343127 h 5716242"/>
                <a:gd name="connsiteX42" fmla="*/ 6446314 w 6592457"/>
                <a:gd name="connsiteY42" fmla="*/ 1688740 h 5716242"/>
                <a:gd name="connsiteX43" fmla="*/ 5988159 w 6592457"/>
                <a:gd name="connsiteY43" fmla="*/ 2098652 h 5716242"/>
                <a:gd name="connsiteX44" fmla="*/ 4838754 w 6592457"/>
                <a:gd name="connsiteY44" fmla="*/ 2484453 h 5716242"/>
                <a:gd name="connsiteX45" fmla="*/ 3584858 w 6592457"/>
                <a:gd name="connsiteY45" fmla="*/ 2621090 h 5716242"/>
                <a:gd name="connsiteX46" fmla="*/ 1896920 w 6592457"/>
                <a:gd name="connsiteY46" fmla="*/ 2452303 h 5716242"/>
                <a:gd name="connsiteX47" fmla="*/ 1028838 w 6592457"/>
                <a:gd name="connsiteY47" fmla="*/ 2066502 h 5716242"/>
                <a:gd name="connsiteX48" fmla="*/ 618910 w 6592457"/>
                <a:gd name="connsiteY48" fmla="*/ 1753040 h 5716242"/>
                <a:gd name="connsiteX49" fmla="*/ 539607 w 6592457"/>
                <a:gd name="connsiteY49" fmla="*/ 1679627 h 5716242"/>
                <a:gd name="connsiteX0" fmla="*/ 0 w 6592457"/>
                <a:gd name="connsiteY0" fmla="*/ 4325041 h 5716242"/>
                <a:gd name="connsiteX1" fmla="*/ 2692662 w 6592457"/>
                <a:gd name="connsiteY1" fmla="*/ 4108028 h 5716242"/>
                <a:gd name="connsiteX2" fmla="*/ 3107674 w 6592457"/>
                <a:gd name="connsiteY2" fmla="*/ 4007565 h 5716242"/>
                <a:gd name="connsiteX3" fmla="*/ 3383913 w 6592457"/>
                <a:gd name="connsiteY3" fmla="*/ 3931203 h 5716242"/>
                <a:gd name="connsiteX4" fmla="*/ 3697575 w 6592457"/>
                <a:gd name="connsiteY4" fmla="*/ 3835452 h 5716242"/>
                <a:gd name="connsiteX5" fmla="*/ 3769727 w 6592457"/>
                <a:gd name="connsiteY5" fmla="*/ 3625778 h 5716242"/>
                <a:gd name="connsiteX6" fmla="*/ 3528593 w 6592457"/>
                <a:gd name="connsiteY6" fmla="*/ 3465028 h 5716242"/>
                <a:gd name="connsiteX7" fmla="*/ 3006136 w 6592457"/>
                <a:gd name="connsiteY7" fmla="*/ 3448953 h 5716242"/>
                <a:gd name="connsiteX8" fmla="*/ 2731964 w 6592457"/>
                <a:gd name="connsiteY8" fmla="*/ 3625590 h 5716242"/>
                <a:gd name="connsiteX9" fmla="*/ 2826079 w 6592457"/>
                <a:gd name="connsiteY9" fmla="*/ 3846339 h 5716242"/>
                <a:gd name="connsiteX10" fmla="*/ 3448215 w 6592457"/>
                <a:gd name="connsiteY10" fmla="*/ 4035691 h 5716242"/>
                <a:gd name="connsiteX11" fmla="*/ 3970672 w 6592457"/>
                <a:gd name="connsiteY11" fmla="*/ 4308966 h 5716242"/>
                <a:gd name="connsiteX12" fmla="*/ 4444902 w 6592457"/>
                <a:gd name="connsiteY12" fmla="*/ 4517941 h 5716242"/>
                <a:gd name="connsiteX13" fmla="*/ 4766414 w 6592457"/>
                <a:gd name="connsiteY13" fmla="*/ 4767104 h 5716242"/>
                <a:gd name="connsiteX14" fmla="*/ 4790528 w 6592457"/>
                <a:gd name="connsiteY14" fmla="*/ 5024304 h 5716242"/>
                <a:gd name="connsiteX15" fmla="*/ 4694074 w 6592457"/>
                <a:gd name="connsiteY15" fmla="*/ 5265429 h 5716242"/>
                <a:gd name="connsiteX16" fmla="*/ 4428827 w 6592457"/>
                <a:gd name="connsiteY16" fmla="*/ 5442254 h 5716242"/>
                <a:gd name="connsiteX17" fmla="*/ 3793841 w 6592457"/>
                <a:gd name="connsiteY17" fmla="*/ 5635154 h 5716242"/>
                <a:gd name="connsiteX18" fmla="*/ 2949872 w 6592457"/>
                <a:gd name="connsiteY18" fmla="*/ 5715529 h 5716242"/>
                <a:gd name="connsiteX19" fmla="*/ 2089827 w 6592457"/>
                <a:gd name="connsiteY19" fmla="*/ 5594967 h 5716242"/>
                <a:gd name="connsiteX20" fmla="*/ 1454841 w 6592457"/>
                <a:gd name="connsiteY20" fmla="*/ 5297579 h 5716242"/>
                <a:gd name="connsiteX21" fmla="*/ 1302123 w 6592457"/>
                <a:gd name="connsiteY21" fmla="*/ 4943929 h 5716242"/>
                <a:gd name="connsiteX22" fmla="*/ 1446804 w 6592457"/>
                <a:gd name="connsiteY22" fmla="*/ 4654579 h 5716242"/>
                <a:gd name="connsiteX23" fmla="*/ 1712051 w 6592457"/>
                <a:gd name="connsiteY23" fmla="*/ 4501866 h 5716242"/>
                <a:gd name="connsiteX24" fmla="*/ 2025525 w 6592457"/>
                <a:gd name="connsiteY24" fmla="*/ 4349154 h 5716242"/>
                <a:gd name="connsiteX25" fmla="*/ 2347037 w 6592457"/>
                <a:gd name="connsiteY25" fmla="*/ 4059803 h 5716242"/>
                <a:gd name="connsiteX26" fmla="*/ 2338999 w 6592457"/>
                <a:gd name="connsiteY26" fmla="*/ 3674003 h 5716242"/>
                <a:gd name="connsiteX27" fmla="*/ 1888882 w 6592457"/>
                <a:gd name="connsiteY27" fmla="*/ 3215865 h 5716242"/>
                <a:gd name="connsiteX28" fmla="*/ 1253896 w 6592457"/>
                <a:gd name="connsiteY28" fmla="*/ 2830065 h 5716242"/>
                <a:gd name="connsiteX29" fmla="*/ 771629 w 6592457"/>
                <a:gd name="connsiteY29" fmla="*/ 2090615 h 5716242"/>
                <a:gd name="connsiteX30" fmla="*/ 498343 w 6592457"/>
                <a:gd name="connsiteY30" fmla="*/ 1583177 h 5716242"/>
                <a:gd name="connsiteX31" fmla="*/ 482268 w 6592457"/>
                <a:gd name="connsiteY31" fmla="*/ 1085927 h 5716242"/>
                <a:gd name="connsiteX32" fmla="*/ 634986 w 6592457"/>
                <a:gd name="connsiteY32" fmla="*/ 852839 h 5716242"/>
                <a:gd name="connsiteX33" fmla="*/ 1310161 w 6592457"/>
                <a:gd name="connsiteY33" fmla="*/ 394702 h 5716242"/>
                <a:gd name="connsiteX34" fmla="*/ 2379188 w 6592457"/>
                <a:gd name="connsiteY34" fmla="*/ 97314 h 5716242"/>
                <a:gd name="connsiteX35" fmla="*/ 3150817 w 6592457"/>
                <a:gd name="connsiteY35" fmla="*/ 864 h 5716242"/>
                <a:gd name="connsiteX36" fmla="*/ 4348449 w 6592457"/>
                <a:gd name="connsiteY36" fmla="*/ 57127 h 5716242"/>
                <a:gd name="connsiteX37" fmla="*/ 5039699 w 6592457"/>
                <a:gd name="connsiteY37" fmla="*/ 177689 h 5716242"/>
                <a:gd name="connsiteX38" fmla="*/ 5811328 w 6592457"/>
                <a:gd name="connsiteY38" fmla="*/ 426852 h 5716242"/>
                <a:gd name="connsiteX39" fmla="*/ 6108726 w 6592457"/>
                <a:gd name="connsiteY39" fmla="*/ 619752 h 5716242"/>
                <a:gd name="connsiteX40" fmla="*/ 6494541 w 6592457"/>
                <a:gd name="connsiteY40" fmla="*/ 1005552 h 5716242"/>
                <a:gd name="connsiteX41" fmla="*/ 6590994 w 6592457"/>
                <a:gd name="connsiteY41" fmla="*/ 1343127 h 5716242"/>
                <a:gd name="connsiteX42" fmla="*/ 6446314 w 6592457"/>
                <a:gd name="connsiteY42" fmla="*/ 1688740 h 5716242"/>
                <a:gd name="connsiteX43" fmla="*/ 5988159 w 6592457"/>
                <a:gd name="connsiteY43" fmla="*/ 2098652 h 5716242"/>
                <a:gd name="connsiteX44" fmla="*/ 4838754 w 6592457"/>
                <a:gd name="connsiteY44" fmla="*/ 2484453 h 5716242"/>
                <a:gd name="connsiteX45" fmla="*/ 3584858 w 6592457"/>
                <a:gd name="connsiteY45" fmla="*/ 2621090 h 5716242"/>
                <a:gd name="connsiteX46" fmla="*/ 1896920 w 6592457"/>
                <a:gd name="connsiteY46" fmla="*/ 2452303 h 5716242"/>
                <a:gd name="connsiteX47" fmla="*/ 1028838 w 6592457"/>
                <a:gd name="connsiteY47" fmla="*/ 2066502 h 5716242"/>
                <a:gd name="connsiteX48" fmla="*/ 618910 w 6592457"/>
                <a:gd name="connsiteY48" fmla="*/ 1753040 h 5716242"/>
                <a:gd name="connsiteX49" fmla="*/ 539607 w 6592457"/>
                <a:gd name="connsiteY49" fmla="*/ 1679627 h 5716242"/>
                <a:gd name="connsiteX0" fmla="*/ 0 w 6592457"/>
                <a:gd name="connsiteY0" fmla="*/ 4325041 h 5716242"/>
                <a:gd name="connsiteX1" fmla="*/ 1233658 w 6592457"/>
                <a:gd name="connsiteY1" fmla="*/ 4209734 h 5716242"/>
                <a:gd name="connsiteX2" fmla="*/ 2692662 w 6592457"/>
                <a:gd name="connsiteY2" fmla="*/ 4108028 h 5716242"/>
                <a:gd name="connsiteX3" fmla="*/ 3107674 w 6592457"/>
                <a:gd name="connsiteY3" fmla="*/ 4007565 h 5716242"/>
                <a:gd name="connsiteX4" fmla="*/ 3383913 w 6592457"/>
                <a:gd name="connsiteY4" fmla="*/ 3931203 h 5716242"/>
                <a:gd name="connsiteX5" fmla="*/ 3697575 w 6592457"/>
                <a:gd name="connsiteY5" fmla="*/ 3835452 h 5716242"/>
                <a:gd name="connsiteX6" fmla="*/ 3769727 w 6592457"/>
                <a:gd name="connsiteY6" fmla="*/ 3625778 h 5716242"/>
                <a:gd name="connsiteX7" fmla="*/ 3528593 w 6592457"/>
                <a:gd name="connsiteY7" fmla="*/ 3465028 h 5716242"/>
                <a:gd name="connsiteX8" fmla="*/ 3006136 w 6592457"/>
                <a:gd name="connsiteY8" fmla="*/ 3448953 h 5716242"/>
                <a:gd name="connsiteX9" fmla="*/ 2731964 w 6592457"/>
                <a:gd name="connsiteY9" fmla="*/ 3625590 h 5716242"/>
                <a:gd name="connsiteX10" fmla="*/ 2826079 w 6592457"/>
                <a:gd name="connsiteY10" fmla="*/ 3846339 h 5716242"/>
                <a:gd name="connsiteX11" fmla="*/ 3448215 w 6592457"/>
                <a:gd name="connsiteY11" fmla="*/ 4035691 h 5716242"/>
                <a:gd name="connsiteX12" fmla="*/ 3970672 w 6592457"/>
                <a:gd name="connsiteY12" fmla="*/ 4308966 h 5716242"/>
                <a:gd name="connsiteX13" fmla="*/ 4444902 w 6592457"/>
                <a:gd name="connsiteY13" fmla="*/ 4517941 h 5716242"/>
                <a:gd name="connsiteX14" fmla="*/ 4766414 w 6592457"/>
                <a:gd name="connsiteY14" fmla="*/ 4767104 h 5716242"/>
                <a:gd name="connsiteX15" fmla="*/ 4790528 w 6592457"/>
                <a:gd name="connsiteY15" fmla="*/ 5024304 h 5716242"/>
                <a:gd name="connsiteX16" fmla="*/ 4694074 w 6592457"/>
                <a:gd name="connsiteY16" fmla="*/ 5265429 h 5716242"/>
                <a:gd name="connsiteX17" fmla="*/ 4428827 w 6592457"/>
                <a:gd name="connsiteY17" fmla="*/ 5442254 h 5716242"/>
                <a:gd name="connsiteX18" fmla="*/ 3793841 w 6592457"/>
                <a:gd name="connsiteY18" fmla="*/ 5635154 h 5716242"/>
                <a:gd name="connsiteX19" fmla="*/ 2949872 w 6592457"/>
                <a:gd name="connsiteY19" fmla="*/ 5715529 h 5716242"/>
                <a:gd name="connsiteX20" fmla="*/ 2089827 w 6592457"/>
                <a:gd name="connsiteY20" fmla="*/ 5594967 h 5716242"/>
                <a:gd name="connsiteX21" fmla="*/ 1454841 w 6592457"/>
                <a:gd name="connsiteY21" fmla="*/ 5297579 h 5716242"/>
                <a:gd name="connsiteX22" fmla="*/ 1302123 w 6592457"/>
                <a:gd name="connsiteY22" fmla="*/ 4943929 h 5716242"/>
                <a:gd name="connsiteX23" fmla="*/ 1446804 w 6592457"/>
                <a:gd name="connsiteY23" fmla="*/ 4654579 h 5716242"/>
                <a:gd name="connsiteX24" fmla="*/ 1712051 w 6592457"/>
                <a:gd name="connsiteY24" fmla="*/ 4501866 h 5716242"/>
                <a:gd name="connsiteX25" fmla="*/ 2025525 w 6592457"/>
                <a:gd name="connsiteY25" fmla="*/ 4349154 h 5716242"/>
                <a:gd name="connsiteX26" fmla="*/ 2347037 w 6592457"/>
                <a:gd name="connsiteY26" fmla="*/ 4059803 h 5716242"/>
                <a:gd name="connsiteX27" fmla="*/ 2338999 w 6592457"/>
                <a:gd name="connsiteY27" fmla="*/ 3674003 h 5716242"/>
                <a:gd name="connsiteX28" fmla="*/ 1888882 w 6592457"/>
                <a:gd name="connsiteY28" fmla="*/ 3215865 h 5716242"/>
                <a:gd name="connsiteX29" fmla="*/ 1253896 w 6592457"/>
                <a:gd name="connsiteY29" fmla="*/ 2830065 h 5716242"/>
                <a:gd name="connsiteX30" fmla="*/ 771629 w 6592457"/>
                <a:gd name="connsiteY30" fmla="*/ 2090615 h 5716242"/>
                <a:gd name="connsiteX31" fmla="*/ 498343 w 6592457"/>
                <a:gd name="connsiteY31" fmla="*/ 1583177 h 5716242"/>
                <a:gd name="connsiteX32" fmla="*/ 482268 w 6592457"/>
                <a:gd name="connsiteY32" fmla="*/ 1085927 h 5716242"/>
                <a:gd name="connsiteX33" fmla="*/ 634986 w 6592457"/>
                <a:gd name="connsiteY33" fmla="*/ 852839 h 5716242"/>
                <a:gd name="connsiteX34" fmla="*/ 1310161 w 6592457"/>
                <a:gd name="connsiteY34" fmla="*/ 394702 h 5716242"/>
                <a:gd name="connsiteX35" fmla="*/ 2379188 w 6592457"/>
                <a:gd name="connsiteY35" fmla="*/ 97314 h 5716242"/>
                <a:gd name="connsiteX36" fmla="*/ 3150817 w 6592457"/>
                <a:gd name="connsiteY36" fmla="*/ 864 h 5716242"/>
                <a:gd name="connsiteX37" fmla="*/ 4348449 w 6592457"/>
                <a:gd name="connsiteY37" fmla="*/ 57127 h 5716242"/>
                <a:gd name="connsiteX38" fmla="*/ 5039699 w 6592457"/>
                <a:gd name="connsiteY38" fmla="*/ 177689 h 5716242"/>
                <a:gd name="connsiteX39" fmla="*/ 5811328 w 6592457"/>
                <a:gd name="connsiteY39" fmla="*/ 426852 h 5716242"/>
                <a:gd name="connsiteX40" fmla="*/ 6108726 w 6592457"/>
                <a:gd name="connsiteY40" fmla="*/ 619752 h 5716242"/>
                <a:gd name="connsiteX41" fmla="*/ 6494541 w 6592457"/>
                <a:gd name="connsiteY41" fmla="*/ 1005552 h 5716242"/>
                <a:gd name="connsiteX42" fmla="*/ 6590994 w 6592457"/>
                <a:gd name="connsiteY42" fmla="*/ 1343127 h 5716242"/>
                <a:gd name="connsiteX43" fmla="*/ 6446314 w 6592457"/>
                <a:gd name="connsiteY43" fmla="*/ 1688740 h 5716242"/>
                <a:gd name="connsiteX44" fmla="*/ 5988159 w 6592457"/>
                <a:gd name="connsiteY44" fmla="*/ 2098652 h 5716242"/>
                <a:gd name="connsiteX45" fmla="*/ 4838754 w 6592457"/>
                <a:gd name="connsiteY45" fmla="*/ 2484453 h 5716242"/>
                <a:gd name="connsiteX46" fmla="*/ 3584858 w 6592457"/>
                <a:gd name="connsiteY46" fmla="*/ 2621090 h 5716242"/>
                <a:gd name="connsiteX47" fmla="*/ 1896920 w 6592457"/>
                <a:gd name="connsiteY47" fmla="*/ 2452303 h 5716242"/>
                <a:gd name="connsiteX48" fmla="*/ 1028838 w 6592457"/>
                <a:gd name="connsiteY48" fmla="*/ 2066502 h 5716242"/>
                <a:gd name="connsiteX49" fmla="*/ 618910 w 6592457"/>
                <a:gd name="connsiteY49" fmla="*/ 1753040 h 5716242"/>
                <a:gd name="connsiteX50" fmla="*/ 539607 w 6592457"/>
                <a:gd name="connsiteY50" fmla="*/ 1679627 h 5716242"/>
                <a:gd name="connsiteX0" fmla="*/ 0 w 6608137"/>
                <a:gd name="connsiteY0" fmla="*/ 4129042 h 5716242"/>
                <a:gd name="connsiteX1" fmla="*/ 1249338 w 6608137"/>
                <a:gd name="connsiteY1" fmla="*/ 4209734 h 5716242"/>
                <a:gd name="connsiteX2" fmla="*/ 2708342 w 6608137"/>
                <a:gd name="connsiteY2" fmla="*/ 4108028 h 5716242"/>
                <a:gd name="connsiteX3" fmla="*/ 3123354 w 6608137"/>
                <a:gd name="connsiteY3" fmla="*/ 4007565 h 5716242"/>
                <a:gd name="connsiteX4" fmla="*/ 3399593 w 6608137"/>
                <a:gd name="connsiteY4" fmla="*/ 3931203 h 5716242"/>
                <a:gd name="connsiteX5" fmla="*/ 3713255 w 6608137"/>
                <a:gd name="connsiteY5" fmla="*/ 3835452 h 5716242"/>
                <a:gd name="connsiteX6" fmla="*/ 3785407 w 6608137"/>
                <a:gd name="connsiteY6" fmla="*/ 3625778 h 5716242"/>
                <a:gd name="connsiteX7" fmla="*/ 3544273 w 6608137"/>
                <a:gd name="connsiteY7" fmla="*/ 3465028 h 5716242"/>
                <a:gd name="connsiteX8" fmla="*/ 3021816 w 6608137"/>
                <a:gd name="connsiteY8" fmla="*/ 3448953 h 5716242"/>
                <a:gd name="connsiteX9" fmla="*/ 2747644 w 6608137"/>
                <a:gd name="connsiteY9" fmla="*/ 3625590 h 5716242"/>
                <a:gd name="connsiteX10" fmla="*/ 2841759 w 6608137"/>
                <a:gd name="connsiteY10" fmla="*/ 3846339 h 5716242"/>
                <a:gd name="connsiteX11" fmla="*/ 3463895 w 6608137"/>
                <a:gd name="connsiteY11" fmla="*/ 4035691 h 5716242"/>
                <a:gd name="connsiteX12" fmla="*/ 3986352 w 6608137"/>
                <a:gd name="connsiteY12" fmla="*/ 4308966 h 5716242"/>
                <a:gd name="connsiteX13" fmla="*/ 4460582 w 6608137"/>
                <a:gd name="connsiteY13" fmla="*/ 4517941 h 5716242"/>
                <a:gd name="connsiteX14" fmla="*/ 4782094 w 6608137"/>
                <a:gd name="connsiteY14" fmla="*/ 4767104 h 5716242"/>
                <a:gd name="connsiteX15" fmla="*/ 4806208 w 6608137"/>
                <a:gd name="connsiteY15" fmla="*/ 5024304 h 5716242"/>
                <a:gd name="connsiteX16" fmla="*/ 4709754 w 6608137"/>
                <a:gd name="connsiteY16" fmla="*/ 5265429 h 5716242"/>
                <a:gd name="connsiteX17" fmla="*/ 4444507 w 6608137"/>
                <a:gd name="connsiteY17" fmla="*/ 5442254 h 5716242"/>
                <a:gd name="connsiteX18" fmla="*/ 3809521 w 6608137"/>
                <a:gd name="connsiteY18" fmla="*/ 5635154 h 5716242"/>
                <a:gd name="connsiteX19" fmla="*/ 2965552 w 6608137"/>
                <a:gd name="connsiteY19" fmla="*/ 5715529 h 5716242"/>
                <a:gd name="connsiteX20" fmla="*/ 2105507 w 6608137"/>
                <a:gd name="connsiteY20" fmla="*/ 5594967 h 5716242"/>
                <a:gd name="connsiteX21" fmla="*/ 1470521 w 6608137"/>
                <a:gd name="connsiteY21" fmla="*/ 5297579 h 5716242"/>
                <a:gd name="connsiteX22" fmla="*/ 1317803 w 6608137"/>
                <a:gd name="connsiteY22" fmla="*/ 4943929 h 5716242"/>
                <a:gd name="connsiteX23" fmla="*/ 1462484 w 6608137"/>
                <a:gd name="connsiteY23" fmla="*/ 4654579 h 5716242"/>
                <a:gd name="connsiteX24" fmla="*/ 1727731 w 6608137"/>
                <a:gd name="connsiteY24" fmla="*/ 4501866 h 5716242"/>
                <a:gd name="connsiteX25" fmla="*/ 2041205 w 6608137"/>
                <a:gd name="connsiteY25" fmla="*/ 4349154 h 5716242"/>
                <a:gd name="connsiteX26" fmla="*/ 2362717 w 6608137"/>
                <a:gd name="connsiteY26" fmla="*/ 4059803 h 5716242"/>
                <a:gd name="connsiteX27" fmla="*/ 2354679 w 6608137"/>
                <a:gd name="connsiteY27" fmla="*/ 3674003 h 5716242"/>
                <a:gd name="connsiteX28" fmla="*/ 1904562 w 6608137"/>
                <a:gd name="connsiteY28" fmla="*/ 3215865 h 5716242"/>
                <a:gd name="connsiteX29" fmla="*/ 1269576 w 6608137"/>
                <a:gd name="connsiteY29" fmla="*/ 2830065 h 5716242"/>
                <a:gd name="connsiteX30" fmla="*/ 787309 w 6608137"/>
                <a:gd name="connsiteY30" fmla="*/ 2090615 h 5716242"/>
                <a:gd name="connsiteX31" fmla="*/ 514023 w 6608137"/>
                <a:gd name="connsiteY31" fmla="*/ 1583177 h 5716242"/>
                <a:gd name="connsiteX32" fmla="*/ 497948 w 6608137"/>
                <a:gd name="connsiteY32" fmla="*/ 1085927 h 5716242"/>
                <a:gd name="connsiteX33" fmla="*/ 650666 w 6608137"/>
                <a:gd name="connsiteY33" fmla="*/ 852839 h 5716242"/>
                <a:gd name="connsiteX34" fmla="*/ 1325841 w 6608137"/>
                <a:gd name="connsiteY34" fmla="*/ 394702 h 5716242"/>
                <a:gd name="connsiteX35" fmla="*/ 2394868 w 6608137"/>
                <a:gd name="connsiteY35" fmla="*/ 97314 h 5716242"/>
                <a:gd name="connsiteX36" fmla="*/ 3166497 w 6608137"/>
                <a:gd name="connsiteY36" fmla="*/ 864 h 5716242"/>
                <a:gd name="connsiteX37" fmla="*/ 4364129 w 6608137"/>
                <a:gd name="connsiteY37" fmla="*/ 57127 h 5716242"/>
                <a:gd name="connsiteX38" fmla="*/ 5055379 w 6608137"/>
                <a:gd name="connsiteY38" fmla="*/ 177689 h 5716242"/>
                <a:gd name="connsiteX39" fmla="*/ 5827008 w 6608137"/>
                <a:gd name="connsiteY39" fmla="*/ 426852 h 5716242"/>
                <a:gd name="connsiteX40" fmla="*/ 6124406 w 6608137"/>
                <a:gd name="connsiteY40" fmla="*/ 619752 h 5716242"/>
                <a:gd name="connsiteX41" fmla="*/ 6510221 w 6608137"/>
                <a:gd name="connsiteY41" fmla="*/ 1005552 h 5716242"/>
                <a:gd name="connsiteX42" fmla="*/ 6606674 w 6608137"/>
                <a:gd name="connsiteY42" fmla="*/ 1343127 h 5716242"/>
                <a:gd name="connsiteX43" fmla="*/ 6461994 w 6608137"/>
                <a:gd name="connsiteY43" fmla="*/ 1688740 h 5716242"/>
                <a:gd name="connsiteX44" fmla="*/ 6003839 w 6608137"/>
                <a:gd name="connsiteY44" fmla="*/ 2098652 h 5716242"/>
                <a:gd name="connsiteX45" fmla="*/ 4854434 w 6608137"/>
                <a:gd name="connsiteY45" fmla="*/ 2484453 h 5716242"/>
                <a:gd name="connsiteX46" fmla="*/ 3600538 w 6608137"/>
                <a:gd name="connsiteY46" fmla="*/ 2621090 h 5716242"/>
                <a:gd name="connsiteX47" fmla="*/ 1912600 w 6608137"/>
                <a:gd name="connsiteY47" fmla="*/ 2452303 h 5716242"/>
                <a:gd name="connsiteX48" fmla="*/ 1044518 w 6608137"/>
                <a:gd name="connsiteY48" fmla="*/ 2066502 h 5716242"/>
                <a:gd name="connsiteX49" fmla="*/ 634590 w 6608137"/>
                <a:gd name="connsiteY49" fmla="*/ 1753040 h 5716242"/>
                <a:gd name="connsiteX50" fmla="*/ 555287 w 6608137"/>
                <a:gd name="connsiteY50" fmla="*/ 1679627 h 5716242"/>
                <a:gd name="connsiteX0" fmla="*/ 0 w 6608137"/>
                <a:gd name="connsiteY0" fmla="*/ 4129042 h 5716242"/>
                <a:gd name="connsiteX1" fmla="*/ 1249338 w 6608137"/>
                <a:gd name="connsiteY1" fmla="*/ 4209734 h 5716242"/>
                <a:gd name="connsiteX2" fmla="*/ 2708342 w 6608137"/>
                <a:gd name="connsiteY2" fmla="*/ 4108028 h 5716242"/>
                <a:gd name="connsiteX3" fmla="*/ 3123354 w 6608137"/>
                <a:gd name="connsiteY3" fmla="*/ 4007565 h 5716242"/>
                <a:gd name="connsiteX4" fmla="*/ 3399593 w 6608137"/>
                <a:gd name="connsiteY4" fmla="*/ 3931203 h 5716242"/>
                <a:gd name="connsiteX5" fmla="*/ 3713255 w 6608137"/>
                <a:gd name="connsiteY5" fmla="*/ 3835452 h 5716242"/>
                <a:gd name="connsiteX6" fmla="*/ 3785407 w 6608137"/>
                <a:gd name="connsiteY6" fmla="*/ 3625778 h 5716242"/>
                <a:gd name="connsiteX7" fmla="*/ 3544273 w 6608137"/>
                <a:gd name="connsiteY7" fmla="*/ 3465028 h 5716242"/>
                <a:gd name="connsiteX8" fmla="*/ 3021816 w 6608137"/>
                <a:gd name="connsiteY8" fmla="*/ 3448953 h 5716242"/>
                <a:gd name="connsiteX9" fmla="*/ 2747644 w 6608137"/>
                <a:gd name="connsiteY9" fmla="*/ 3625590 h 5716242"/>
                <a:gd name="connsiteX10" fmla="*/ 2841759 w 6608137"/>
                <a:gd name="connsiteY10" fmla="*/ 3846339 h 5716242"/>
                <a:gd name="connsiteX11" fmla="*/ 3463895 w 6608137"/>
                <a:gd name="connsiteY11" fmla="*/ 4035691 h 5716242"/>
                <a:gd name="connsiteX12" fmla="*/ 3986352 w 6608137"/>
                <a:gd name="connsiteY12" fmla="*/ 4308966 h 5716242"/>
                <a:gd name="connsiteX13" fmla="*/ 4460582 w 6608137"/>
                <a:gd name="connsiteY13" fmla="*/ 4517941 h 5716242"/>
                <a:gd name="connsiteX14" fmla="*/ 4782094 w 6608137"/>
                <a:gd name="connsiteY14" fmla="*/ 4767104 h 5716242"/>
                <a:gd name="connsiteX15" fmla="*/ 4806208 w 6608137"/>
                <a:gd name="connsiteY15" fmla="*/ 5024304 h 5716242"/>
                <a:gd name="connsiteX16" fmla="*/ 4709754 w 6608137"/>
                <a:gd name="connsiteY16" fmla="*/ 5265429 h 5716242"/>
                <a:gd name="connsiteX17" fmla="*/ 4444507 w 6608137"/>
                <a:gd name="connsiteY17" fmla="*/ 5442254 h 5716242"/>
                <a:gd name="connsiteX18" fmla="*/ 3809521 w 6608137"/>
                <a:gd name="connsiteY18" fmla="*/ 5635154 h 5716242"/>
                <a:gd name="connsiteX19" fmla="*/ 2965552 w 6608137"/>
                <a:gd name="connsiteY19" fmla="*/ 5715529 h 5716242"/>
                <a:gd name="connsiteX20" fmla="*/ 2105507 w 6608137"/>
                <a:gd name="connsiteY20" fmla="*/ 5594967 h 5716242"/>
                <a:gd name="connsiteX21" fmla="*/ 1470521 w 6608137"/>
                <a:gd name="connsiteY21" fmla="*/ 5297579 h 5716242"/>
                <a:gd name="connsiteX22" fmla="*/ 1317803 w 6608137"/>
                <a:gd name="connsiteY22" fmla="*/ 4943929 h 5716242"/>
                <a:gd name="connsiteX23" fmla="*/ 1462484 w 6608137"/>
                <a:gd name="connsiteY23" fmla="*/ 4654579 h 5716242"/>
                <a:gd name="connsiteX24" fmla="*/ 1727731 w 6608137"/>
                <a:gd name="connsiteY24" fmla="*/ 4501866 h 5716242"/>
                <a:gd name="connsiteX25" fmla="*/ 2041205 w 6608137"/>
                <a:gd name="connsiteY25" fmla="*/ 4349154 h 5716242"/>
                <a:gd name="connsiteX26" fmla="*/ 2362717 w 6608137"/>
                <a:gd name="connsiteY26" fmla="*/ 4059803 h 5716242"/>
                <a:gd name="connsiteX27" fmla="*/ 2354679 w 6608137"/>
                <a:gd name="connsiteY27" fmla="*/ 3674003 h 5716242"/>
                <a:gd name="connsiteX28" fmla="*/ 1904562 w 6608137"/>
                <a:gd name="connsiteY28" fmla="*/ 3215865 h 5716242"/>
                <a:gd name="connsiteX29" fmla="*/ 1269576 w 6608137"/>
                <a:gd name="connsiteY29" fmla="*/ 2830065 h 5716242"/>
                <a:gd name="connsiteX30" fmla="*/ 787309 w 6608137"/>
                <a:gd name="connsiteY30" fmla="*/ 2090615 h 5716242"/>
                <a:gd name="connsiteX31" fmla="*/ 514023 w 6608137"/>
                <a:gd name="connsiteY31" fmla="*/ 1583177 h 5716242"/>
                <a:gd name="connsiteX32" fmla="*/ 497948 w 6608137"/>
                <a:gd name="connsiteY32" fmla="*/ 1085927 h 5716242"/>
                <a:gd name="connsiteX33" fmla="*/ 650666 w 6608137"/>
                <a:gd name="connsiteY33" fmla="*/ 852839 h 5716242"/>
                <a:gd name="connsiteX34" fmla="*/ 1325841 w 6608137"/>
                <a:gd name="connsiteY34" fmla="*/ 394702 h 5716242"/>
                <a:gd name="connsiteX35" fmla="*/ 2394868 w 6608137"/>
                <a:gd name="connsiteY35" fmla="*/ 97314 h 5716242"/>
                <a:gd name="connsiteX36" fmla="*/ 3166497 w 6608137"/>
                <a:gd name="connsiteY36" fmla="*/ 864 h 5716242"/>
                <a:gd name="connsiteX37" fmla="*/ 4364129 w 6608137"/>
                <a:gd name="connsiteY37" fmla="*/ 57127 h 5716242"/>
                <a:gd name="connsiteX38" fmla="*/ 5055379 w 6608137"/>
                <a:gd name="connsiteY38" fmla="*/ 177689 h 5716242"/>
                <a:gd name="connsiteX39" fmla="*/ 5827008 w 6608137"/>
                <a:gd name="connsiteY39" fmla="*/ 426852 h 5716242"/>
                <a:gd name="connsiteX40" fmla="*/ 6124406 w 6608137"/>
                <a:gd name="connsiteY40" fmla="*/ 619752 h 5716242"/>
                <a:gd name="connsiteX41" fmla="*/ 6510221 w 6608137"/>
                <a:gd name="connsiteY41" fmla="*/ 1005552 h 5716242"/>
                <a:gd name="connsiteX42" fmla="*/ 6606674 w 6608137"/>
                <a:gd name="connsiteY42" fmla="*/ 1343127 h 5716242"/>
                <a:gd name="connsiteX43" fmla="*/ 6461994 w 6608137"/>
                <a:gd name="connsiteY43" fmla="*/ 1688740 h 5716242"/>
                <a:gd name="connsiteX44" fmla="*/ 6003839 w 6608137"/>
                <a:gd name="connsiteY44" fmla="*/ 2098652 h 5716242"/>
                <a:gd name="connsiteX45" fmla="*/ 4854434 w 6608137"/>
                <a:gd name="connsiteY45" fmla="*/ 2484453 h 5716242"/>
                <a:gd name="connsiteX46" fmla="*/ 3600538 w 6608137"/>
                <a:gd name="connsiteY46" fmla="*/ 2621090 h 5716242"/>
                <a:gd name="connsiteX47" fmla="*/ 1912600 w 6608137"/>
                <a:gd name="connsiteY47" fmla="*/ 2452303 h 5716242"/>
                <a:gd name="connsiteX48" fmla="*/ 1044518 w 6608137"/>
                <a:gd name="connsiteY48" fmla="*/ 2066502 h 5716242"/>
                <a:gd name="connsiteX49" fmla="*/ 634590 w 6608137"/>
                <a:gd name="connsiteY49" fmla="*/ 1753040 h 5716242"/>
                <a:gd name="connsiteX50" fmla="*/ 555287 w 6608137"/>
                <a:gd name="connsiteY50" fmla="*/ 1679627 h 5716242"/>
                <a:gd name="connsiteX0" fmla="*/ 0 w 6608137"/>
                <a:gd name="connsiteY0" fmla="*/ 4129042 h 5716242"/>
                <a:gd name="connsiteX1" fmla="*/ 1249338 w 6608137"/>
                <a:gd name="connsiteY1" fmla="*/ 4084295 h 5716242"/>
                <a:gd name="connsiteX2" fmla="*/ 2708342 w 6608137"/>
                <a:gd name="connsiteY2" fmla="*/ 4108028 h 5716242"/>
                <a:gd name="connsiteX3" fmla="*/ 3123354 w 6608137"/>
                <a:gd name="connsiteY3" fmla="*/ 4007565 h 5716242"/>
                <a:gd name="connsiteX4" fmla="*/ 3399593 w 6608137"/>
                <a:gd name="connsiteY4" fmla="*/ 3931203 h 5716242"/>
                <a:gd name="connsiteX5" fmla="*/ 3713255 w 6608137"/>
                <a:gd name="connsiteY5" fmla="*/ 3835452 h 5716242"/>
                <a:gd name="connsiteX6" fmla="*/ 3785407 w 6608137"/>
                <a:gd name="connsiteY6" fmla="*/ 3625778 h 5716242"/>
                <a:gd name="connsiteX7" fmla="*/ 3544273 w 6608137"/>
                <a:gd name="connsiteY7" fmla="*/ 3465028 h 5716242"/>
                <a:gd name="connsiteX8" fmla="*/ 3021816 w 6608137"/>
                <a:gd name="connsiteY8" fmla="*/ 3448953 h 5716242"/>
                <a:gd name="connsiteX9" fmla="*/ 2747644 w 6608137"/>
                <a:gd name="connsiteY9" fmla="*/ 3625590 h 5716242"/>
                <a:gd name="connsiteX10" fmla="*/ 2841759 w 6608137"/>
                <a:gd name="connsiteY10" fmla="*/ 3846339 h 5716242"/>
                <a:gd name="connsiteX11" fmla="*/ 3463895 w 6608137"/>
                <a:gd name="connsiteY11" fmla="*/ 4035691 h 5716242"/>
                <a:gd name="connsiteX12" fmla="*/ 3986352 w 6608137"/>
                <a:gd name="connsiteY12" fmla="*/ 4308966 h 5716242"/>
                <a:gd name="connsiteX13" fmla="*/ 4460582 w 6608137"/>
                <a:gd name="connsiteY13" fmla="*/ 4517941 h 5716242"/>
                <a:gd name="connsiteX14" fmla="*/ 4782094 w 6608137"/>
                <a:gd name="connsiteY14" fmla="*/ 4767104 h 5716242"/>
                <a:gd name="connsiteX15" fmla="*/ 4806208 w 6608137"/>
                <a:gd name="connsiteY15" fmla="*/ 5024304 h 5716242"/>
                <a:gd name="connsiteX16" fmla="*/ 4709754 w 6608137"/>
                <a:gd name="connsiteY16" fmla="*/ 5265429 h 5716242"/>
                <a:gd name="connsiteX17" fmla="*/ 4444507 w 6608137"/>
                <a:gd name="connsiteY17" fmla="*/ 5442254 h 5716242"/>
                <a:gd name="connsiteX18" fmla="*/ 3809521 w 6608137"/>
                <a:gd name="connsiteY18" fmla="*/ 5635154 h 5716242"/>
                <a:gd name="connsiteX19" fmla="*/ 2965552 w 6608137"/>
                <a:gd name="connsiteY19" fmla="*/ 5715529 h 5716242"/>
                <a:gd name="connsiteX20" fmla="*/ 2105507 w 6608137"/>
                <a:gd name="connsiteY20" fmla="*/ 5594967 h 5716242"/>
                <a:gd name="connsiteX21" fmla="*/ 1470521 w 6608137"/>
                <a:gd name="connsiteY21" fmla="*/ 5297579 h 5716242"/>
                <a:gd name="connsiteX22" fmla="*/ 1317803 w 6608137"/>
                <a:gd name="connsiteY22" fmla="*/ 4943929 h 5716242"/>
                <a:gd name="connsiteX23" fmla="*/ 1462484 w 6608137"/>
                <a:gd name="connsiteY23" fmla="*/ 4654579 h 5716242"/>
                <a:gd name="connsiteX24" fmla="*/ 1727731 w 6608137"/>
                <a:gd name="connsiteY24" fmla="*/ 4501866 h 5716242"/>
                <a:gd name="connsiteX25" fmla="*/ 2041205 w 6608137"/>
                <a:gd name="connsiteY25" fmla="*/ 4349154 h 5716242"/>
                <a:gd name="connsiteX26" fmla="*/ 2362717 w 6608137"/>
                <a:gd name="connsiteY26" fmla="*/ 4059803 h 5716242"/>
                <a:gd name="connsiteX27" fmla="*/ 2354679 w 6608137"/>
                <a:gd name="connsiteY27" fmla="*/ 3674003 h 5716242"/>
                <a:gd name="connsiteX28" fmla="*/ 1904562 w 6608137"/>
                <a:gd name="connsiteY28" fmla="*/ 3215865 h 5716242"/>
                <a:gd name="connsiteX29" fmla="*/ 1269576 w 6608137"/>
                <a:gd name="connsiteY29" fmla="*/ 2830065 h 5716242"/>
                <a:gd name="connsiteX30" fmla="*/ 787309 w 6608137"/>
                <a:gd name="connsiteY30" fmla="*/ 2090615 h 5716242"/>
                <a:gd name="connsiteX31" fmla="*/ 514023 w 6608137"/>
                <a:gd name="connsiteY31" fmla="*/ 1583177 h 5716242"/>
                <a:gd name="connsiteX32" fmla="*/ 497948 w 6608137"/>
                <a:gd name="connsiteY32" fmla="*/ 1085927 h 5716242"/>
                <a:gd name="connsiteX33" fmla="*/ 650666 w 6608137"/>
                <a:gd name="connsiteY33" fmla="*/ 852839 h 5716242"/>
                <a:gd name="connsiteX34" fmla="*/ 1325841 w 6608137"/>
                <a:gd name="connsiteY34" fmla="*/ 394702 h 5716242"/>
                <a:gd name="connsiteX35" fmla="*/ 2394868 w 6608137"/>
                <a:gd name="connsiteY35" fmla="*/ 97314 h 5716242"/>
                <a:gd name="connsiteX36" fmla="*/ 3166497 w 6608137"/>
                <a:gd name="connsiteY36" fmla="*/ 864 h 5716242"/>
                <a:gd name="connsiteX37" fmla="*/ 4364129 w 6608137"/>
                <a:gd name="connsiteY37" fmla="*/ 57127 h 5716242"/>
                <a:gd name="connsiteX38" fmla="*/ 5055379 w 6608137"/>
                <a:gd name="connsiteY38" fmla="*/ 177689 h 5716242"/>
                <a:gd name="connsiteX39" fmla="*/ 5827008 w 6608137"/>
                <a:gd name="connsiteY39" fmla="*/ 426852 h 5716242"/>
                <a:gd name="connsiteX40" fmla="*/ 6124406 w 6608137"/>
                <a:gd name="connsiteY40" fmla="*/ 619752 h 5716242"/>
                <a:gd name="connsiteX41" fmla="*/ 6510221 w 6608137"/>
                <a:gd name="connsiteY41" fmla="*/ 1005552 h 5716242"/>
                <a:gd name="connsiteX42" fmla="*/ 6606674 w 6608137"/>
                <a:gd name="connsiteY42" fmla="*/ 1343127 h 5716242"/>
                <a:gd name="connsiteX43" fmla="*/ 6461994 w 6608137"/>
                <a:gd name="connsiteY43" fmla="*/ 1688740 h 5716242"/>
                <a:gd name="connsiteX44" fmla="*/ 6003839 w 6608137"/>
                <a:gd name="connsiteY44" fmla="*/ 2098652 h 5716242"/>
                <a:gd name="connsiteX45" fmla="*/ 4854434 w 6608137"/>
                <a:gd name="connsiteY45" fmla="*/ 2484453 h 5716242"/>
                <a:gd name="connsiteX46" fmla="*/ 3600538 w 6608137"/>
                <a:gd name="connsiteY46" fmla="*/ 2621090 h 5716242"/>
                <a:gd name="connsiteX47" fmla="*/ 1912600 w 6608137"/>
                <a:gd name="connsiteY47" fmla="*/ 2452303 h 5716242"/>
                <a:gd name="connsiteX48" fmla="*/ 1044518 w 6608137"/>
                <a:gd name="connsiteY48" fmla="*/ 2066502 h 5716242"/>
                <a:gd name="connsiteX49" fmla="*/ 634590 w 6608137"/>
                <a:gd name="connsiteY49" fmla="*/ 1753040 h 5716242"/>
                <a:gd name="connsiteX50" fmla="*/ 555287 w 6608137"/>
                <a:gd name="connsiteY50" fmla="*/ 1679627 h 5716242"/>
                <a:gd name="connsiteX0" fmla="*/ 0 w 6608137"/>
                <a:gd name="connsiteY0" fmla="*/ 4129042 h 5716242"/>
                <a:gd name="connsiteX1" fmla="*/ 1249338 w 6608137"/>
                <a:gd name="connsiteY1" fmla="*/ 4084295 h 5716242"/>
                <a:gd name="connsiteX2" fmla="*/ 2708342 w 6608137"/>
                <a:gd name="connsiteY2" fmla="*/ 4108028 h 5716242"/>
                <a:gd name="connsiteX3" fmla="*/ 3123354 w 6608137"/>
                <a:gd name="connsiteY3" fmla="*/ 4007565 h 5716242"/>
                <a:gd name="connsiteX4" fmla="*/ 3399593 w 6608137"/>
                <a:gd name="connsiteY4" fmla="*/ 3931203 h 5716242"/>
                <a:gd name="connsiteX5" fmla="*/ 3713255 w 6608137"/>
                <a:gd name="connsiteY5" fmla="*/ 3835452 h 5716242"/>
                <a:gd name="connsiteX6" fmla="*/ 3785407 w 6608137"/>
                <a:gd name="connsiteY6" fmla="*/ 3625778 h 5716242"/>
                <a:gd name="connsiteX7" fmla="*/ 3544273 w 6608137"/>
                <a:gd name="connsiteY7" fmla="*/ 3465028 h 5716242"/>
                <a:gd name="connsiteX8" fmla="*/ 3021816 w 6608137"/>
                <a:gd name="connsiteY8" fmla="*/ 3448953 h 5716242"/>
                <a:gd name="connsiteX9" fmla="*/ 2747644 w 6608137"/>
                <a:gd name="connsiteY9" fmla="*/ 3625590 h 5716242"/>
                <a:gd name="connsiteX10" fmla="*/ 2841759 w 6608137"/>
                <a:gd name="connsiteY10" fmla="*/ 3846339 h 5716242"/>
                <a:gd name="connsiteX11" fmla="*/ 3463895 w 6608137"/>
                <a:gd name="connsiteY11" fmla="*/ 4035691 h 5716242"/>
                <a:gd name="connsiteX12" fmla="*/ 3986352 w 6608137"/>
                <a:gd name="connsiteY12" fmla="*/ 4308966 h 5716242"/>
                <a:gd name="connsiteX13" fmla="*/ 4460582 w 6608137"/>
                <a:gd name="connsiteY13" fmla="*/ 4517941 h 5716242"/>
                <a:gd name="connsiteX14" fmla="*/ 4782094 w 6608137"/>
                <a:gd name="connsiteY14" fmla="*/ 4767104 h 5716242"/>
                <a:gd name="connsiteX15" fmla="*/ 4806208 w 6608137"/>
                <a:gd name="connsiteY15" fmla="*/ 5024304 h 5716242"/>
                <a:gd name="connsiteX16" fmla="*/ 4709754 w 6608137"/>
                <a:gd name="connsiteY16" fmla="*/ 5265429 h 5716242"/>
                <a:gd name="connsiteX17" fmla="*/ 4444507 w 6608137"/>
                <a:gd name="connsiteY17" fmla="*/ 5442254 h 5716242"/>
                <a:gd name="connsiteX18" fmla="*/ 3809521 w 6608137"/>
                <a:gd name="connsiteY18" fmla="*/ 5635154 h 5716242"/>
                <a:gd name="connsiteX19" fmla="*/ 2965552 w 6608137"/>
                <a:gd name="connsiteY19" fmla="*/ 5715529 h 5716242"/>
                <a:gd name="connsiteX20" fmla="*/ 2105507 w 6608137"/>
                <a:gd name="connsiteY20" fmla="*/ 5594967 h 5716242"/>
                <a:gd name="connsiteX21" fmla="*/ 1470521 w 6608137"/>
                <a:gd name="connsiteY21" fmla="*/ 5297579 h 5716242"/>
                <a:gd name="connsiteX22" fmla="*/ 1317803 w 6608137"/>
                <a:gd name="connsiteY22" fmla="*/ 4943929 h 5716242"/>
                <a:gd name="connsiteX23" fmla="*/ 1462484 w 6608137"/>
                <a:gd name="connsiteY23" fmla="*/ 4654579 h 5716242"/>
                <a:gd name="connsiteX24" fmla="*/ 1727731 w 6608137"/>
                <a:gd name="connsiteY24" fmla="*/ 4501866 h 5716242"/>
                <a:gd name="connsiteX25" fmla="*/ 2041205 w 6608137"/>
                <a:gd name="connsiteY25" fmla="*/ 4349154 h 5716242"/>
                <a:gd name="connsiteX26" fmla="*/ 2362717 w 6608137"/>
                <a:gd name="connsiteY26" fmla="*/ 4059803 h 5716242"/>
                <a:gd name="connsiteX27" fmla="*/ 2354679 w 6608137"/>
                <a:gd name="connsiteY27" fmla="*/ 3674003 h 5716242"/>
                <a:gd name="connsiteX28" fmla="*/ 1904562 w 6608137"/>
                <a:gd name="connsiteY28" fmla="*/ 3215865 h 5716242"/>
                <a:gd name="connsiteX29" fmla="*/ 1269576 w 6608137"/>
                <a:gd name="connsiteY29" fmla="*/ 2830065 h 5716242"/>
                <a:gd name="connsiteX30" fmla="*/ 787309 w 6608137"/>
                <a:gd name="connsiteY30" fmla="*/ 2090615 h 5716242"/>
                <a:gd name="connsiteX31" fmla="*/ 514023 w 6608137"/>
                <a:gd name="connsiteY31" fmla="*/ 1583177 h 5716242"/>
                <a:gd name="connsiteX32" fmla="*/ 497948 w 6608137"/>
                <a:gd name="connsiteY32" fmla="*/ 1085927 h 5716242"/>
                <a:gd name="connsiteX33" fmla="*/ 650666 w 6608137"/>
                <a:gd name="connsiteY33" fmla="*/ 852839 h 5716242"/>
                <a:gd name="connsiteX34" fmla="*/ 1325841 w 6608137"/>
                <a:gd name="connsiteY34" fmla="*/ 394702 h 5716242"/>
                <a:gd name="connsiteX35" fmla="*/ 2394868 w 6608137"/>
                <a:gd name="connsiteY35" fmla="*/ 97314 h 5716242"/>
                <a:gd name="connsiteX36" fmla="*/ 3166497 w 6608137"/>
                <a:gd name="connsiteY36" fmla="*/ 864 h 5716242"/>
                <a:gd name="connsiteX37" fmla="*/ 4364129 w 6608137"/>
                <a:gd name="connsiteY37" fmla="*/ 57127 h 5716242"/>
                <a:gd name="connsiteX38" fmla="*/ 5055379 w 6608137"/>
                <a:gd name="connsiteY38" fmla="*/ 177689 h 5716242"/>
                <a:gd name="connsiteX39" fmla="*/ 5827008 w 6608137"/>
                <a:gd name="connsiteY39" fmla="*/ 426852 h 5716242"/>
                <a:gd name="connsiteX40" fmla="*/ 6124406 w 6608137"/>
                <a:gd name="connsiteY40" fmla="*/ 619752 h 5716242"/>
                <a:gd name="connsiteX41" fmla="*/ 6510221 w 6608137"/>
                <a:gd name="connsiteY41" fmla="*/ 1005552 h 5716242"/>
                <a:gd name="connsiteX42" fmla="*/ 6606674 w 6608137"/>
                <a:gd name="connsiteY42" fmla="*/ 1343127 h 5716242"/>
                <a:gd name="connsiteX43" fmla="*/ 6461994 w 6608137"/>
                <a:gd name="connsiteY43" fmla="*/ 1688740 h 5716242"/>
                <a:gd name="connsiteX44" fmla="*/ 6003839 w 6608137"/>
                <a:gd name="connsiteY44" fmla="*/ 2098652 h 5716242"/>
                <a:gd name="connsiteX45" fmla="*/ 4854434 w 6608137"/>
                <a:gd name="connsiteY45" fmla="*/ 2484453 h 5716242"/>
                <a:gd name="connsiteX46" fmla="*/ 3600538 w 6608137"/>
                <a:gd name="connsiteY46" fmla="*/ 2621090 h 5716242"/>
                <a:gd name="connsiteX47" fmla="*/ 1912600 w 6608137"/>
                <a:gd name="connsiteY47" fmla="*/ 2452303 h 5716242"/>
                <a:gd name="connsiteX48" fmla="*/ 1044518 w 6608137"/>
                <a:gd name="connsiteY48" fmla="*/ 2066502 h 5716242"/>
                <a:gd name="connsiteX49" fmla="*/ 634590 w 6608137"/>
                <a:gd name="connsiteY49" fmla="*/ 1753040 h 5716242"/>
                <a:gd name="connsiteX50" fmla="*/ 555287 w 6608137"/>
                <a:gd name="connsiteY50" fmla="*/ 1679627 h 5716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6608137" h="5716242">
                  <a:moveTo>
                    <a:pt x="0" y="4129042"/>
                  </a:moveTo>
                  <a:cubicBezTo>
                    <a:pt x="424285" y="4085380"/>
                    <a:pt x="832892" y="4057398"/>
                    <a:pt x="1249338" y="4084295"/>
                  </a:cubicBezTo>
                  <a:cubicBezTo>
                    <a:pt x="1727833" y="4170605"/>
                    <a:pt x="2222007" y="4100117"/>
                    <a:pt x="2708342" y="4108028"/>
                  </a:cubicBezTo>
                  <a:cubicBezTo>
                    <a:pt x="3226288" y="4055115"/>
                    <a:pt x="3008145" y="4037036"/>
                    <a:pt x="3123354" y="4007565"/>
                  </a:cubicBezTo>
                  <a:cubicBezTo>
                    <a:pt x="3238563" y="3978094"/>
                    <a:pt x="3301276" y="3959888"/>
                    <a:pt x="3399593" y="3931203"/>
                  </a:cubicBezTo>
                  <a:cubicBezTo>
                    <a:pt x="3497910" y="3902518"/>
                    <a:pt x="3648953" y="3886356"/>
                    <a:pt x="3713255" y="3835452"/>
                  </a:cubicBezTo>
                  <a:cubicBezTo>
                    <a:pt x="3777557" y="3784548"/>
                    <a:pt x="3813571" y="3687515"/>
                    <a:pt x="3785407" y="3625778"/>
                  </a:cubicBezTo>
                  <a:cubicBezTo>
                    <a:pt x="3757243" y="3564041"/>
                    <a:pt x="3671538" y="3494499"/>
                    <a:pt x="3544273" y="3465028"/>
                  </a:cubicBezTo>
                  <a:cubicBezTo>
                    <a:pt x="3417008" y="3435557"/>
                    <a:pt x="3154587" y="3422193"/>
                    <a:pt x="3021816" y="3448953"/>
                  </a:cubicBezTo>
                  <a:cubicBezTo>
                    <a:pt x="2889045" y="3475713"/>
                    <a:pt x="2777654" y="3559359"/>
                    <a:pt x="2747644" y="3625590"/>
                  </a:cubicBezTo>
                  <a:cubicBezTo>
                    <a:pt x="2717635" y="3691821"/>
                    <a:pt x="2722384" y="3777989"/>
                    <a:pt x="2841759" y="3846339"/>
                  </a:cubicBezTo>
                  <a:cubicBezTo>
                    <a:pt x="2961134" y="3914689"/>
                    <a:pt x="3273130" y="3958587"/>
                    <a:pt x="3463895" y="4035691"/>
                  </a:cubicBezTo>
                  <a:cubicBezTo>
                    <a:pt x="3654660" y="4112795"/>
                    <a:pt x="3820238" y="4228591"/>
                    <a:pt x="3986352" y="4308966"/>
                  </a:cubicBezTo>
                  <a:cubicBezTo>
                    <a:pt x="4152466" y="4389341"/>
                    <a:pt x="4327958" y="4441585"/>
                    <a:pt x="4460582" y="4517941"/>
                  </a:cubicBezTo>
                  <a:cubicBezTo>
                    <a:pt x="4593206" y="4594297"/>
                    <a:pt x="4724490" y="4682710"/>
                    <a:pt x="4782094" y="4767104"/>
                  </a:cubicBezTo>
                  <a:cubicBezTo>
                    <a:pt x="4839698" y="4851498"/>
                    <a:pt x="4818265" y="4941250"/>
                    <a:pt x="4806208" y="5024304"/>
                  </a:cubicBezTo>
                  <a:cubicBezTo>
                    <a:pt x="4794151" y="5107358"/>
                    <a:pt x="4770037" y="5195771"/>
                    <a:pt x="4709754" y="5265429"/>
                  </a:cubicBezTo>
                  <a:cubicBezTo>
                    <a:pt x="4649471" y="5335087"/>
                    <a:pt x="4594546" y="5380633"/>
                    <a:pt x="4444507" y="5442254"/>
                  </a:cubicBezTo>
                  <a:cubicBezTo>
                    <a:pt x="4294468" y="5503875"/>
                    <a:pt x="4056013" y="5589608"/>
                    <a:pt x="3809521" y="5635154"/>
                  </a:cubicBezTo>
                  <a:cubicBezTo>
                    <a:pt x="3563029" y="5680700"/>
                    <a:pt x="3249554" y="5722227"/>
                    <a:pt x="2965552" y="5715529"/>
                  </a:cubicBezTo>
                  <a:cubicBezTo>
                    <a:pt x="2681550" y="5708831"/>
                    <a:pt x="2354679" y="5664625"/>
                    <a:pt x="2105507" y="5594967"/>
                  </a:cubicBezTo>
                  <a:cubicBezTo>
                    <a:pt x="1856335" y="5525309"/>
                    <a:pt x="1601805" y="5406085"/>
                    <a:pt x="1470521" y="5297579"/>
                  </a:cubicBezTo>
                  <a:cubicBezTo>
                    <a:pt x="1339237" y="5189073"/>
                    <a:pt x="1319143" y="5051096"/>
                    <a:pt x="1317803" y="4943929"/>
                  </a:cubicBezTo>
                  <a:cubicBezTo>
                    <a:pt x="1316464" y="4836762"/>
                    <a:pt x="1394163" y="4728256"/>
                    <a:pt x="1462484" y="4654579"/>
                  </a:cubicBezTo>
                  <a:cubicBezTo>
                    <a:pt x="1530805" y="4580902"/>
                    <a:pt x="1631278" y="4552770"/>
                    <a:pt x="1727731" y="4501866"/>
                  </a:cubicBezTo>
                  <a:cubicBezTo>
                    <a:pt x="1824184" y="4450962"/>
                    <a:pt x="1935374" y="4422831"/>
                    <a:pt x="2041205" y="4349154"/>
                  </a:cubicBezTo>
                  <a:cubicBezTo>
                    <a:pt x="2147036" y="4275477"/>
                    <a:pt x="2310471" y="4172328"/>
                    <a:pt x="2362717" y="4059803"/>
                  </a:cubicBezTo>
                  <a:cubicBezTo>
                    <a:pt x="2414963" y="3947278"/>
                    <a:pt x="2431038" y="3814659"/>
                    <a:pt x="2354679" y="3674003"/>
                  </a:cubicBezTo>
                  <a:cubicBezTo>
                    <a:pt x="2278320" y="3533347"/>
                    <a:pt x="2085412" y="3356521"/>
                    <a:pt x="1904562" y="3215865"/>
                  </a:cubicBezTo>
                  <a:cubicBezTo>
                    <a:pt x="1723712" y="3075209"/>
                    <a:pt x="1455785" y="3017607"/>
                    <a:pt x="1269576" y="2830065"/>
                  </a:cubicBezTo>
                  <a:cubicBezTo>
                    <a:pt x="1083367" y="2642523"/>
                    <a:pt x="913235" y="2298430"/>
                    <a:pt x="787309" y="2090615"/>
                  </a:cubicBezTo>
                  <a:cubicBezTo>
                    <a:pt x="661384" y="1882800"/>
                    <a:pt x="562250" y="1750625"/>
                    <a:pt x="514023" y="1583177"/>
                  </a:cubicBezTo>
                  <a:cubicBezTo>
                    <a:pt x="465796" y="1415729"/>
                    <a:pt x="475174" y="1207650"/>
                    <a:pt x="497948" y="1085927"/>
                  </a:cubicBezTo>
                  <a:cubicBezTo>
                    <a:pt x="520722" y="964204"/>
                    <a:pt x="512684" y="968043"/>
                    <a:pt x="650666" y="852839"/>
                  </a:cubicBezTo>
                  <a:cubicBezTo>
                    <a:pt x="788648" y="737635"/>
                    <a:pt x="1035141" y="520623"/>
                    <a:pt x="1325841" y="394702"/>
                  </a:cubicBezTo>
                  <a:cubicBezTo>
                    <a:pt x="1616541" y="268781"/>
                    <a:pt x="2088092" y="162954"/>
                    <a:pt x="2394868" y="97314"/>
                  </a:cubicBezTo>
                  <a:cubicBezTo>
                    <a:pt x="2701644" y="31674"/>
                    <a:pt x="2838287" y="7562"/>
                    <a:pt x="3166497" y="864"/>
                  </a:cubicBezTo>
                  <a:cubicBezTo>
                    <a:pt x="3494707" y="-5834"/>
                    <a:pt x="4049315" y="27656"/>
                    <a:pt x="4364129" y="57127"/>
                  </a:cubicBezTo>
                  <a:cubicBezTo>
                    <a:pt x="4678943" y="86598"/>
                    <a:pt x="4811566" y="116068"/>
                    <a:pt x="5055379" y="177689"/>
                  </a:cubicBezTo>
                  <a:cubicBezTo>
                    <a:pt x="5299192" y="239310"/>
                    <a:pt x="5648837" y="353175"/>
                    <a:pt x="5827008" y="426852"/>
                  </a:cubicBezTo>
                  <a:cubicBezTo>
                    <a:pt x="6005179" y="500529"/>
                    <a:pt x="6010537" y="523302"/>
                    <a:pt x="6124406" y="619752"/>
                  </a:cubicBezTo>
                  <a:cubicBezTo>
                    <a:pt x="6238275" y="716202"/>
                    <a:pt x="6429843" y="884989"/>
                    <a:pt x="6510221" y="1005552"/>
                  </a:cubicBezTo>
                  <a:cubicBezTo>
                    <a:pt x="6590599" y="1126114"/>
                    <a:pt x="6614712" y="1229262"/>
                    <a:pt x="6606674" y="1343127"/>
                  </a:cubicBezTo>
                  <a:cubicBezTo>
                    <a:pt x="6598636" y="1456992"/>
                    <a:pt x="6562466" y="1562819"/>
                    <a:pt x="6461994" y="1688740"/>
                  </a:cubicBezTo>
                  <a:cubicBezTo>
                    <a:pt x="6361522" y="1814661"/>
                    <a:pt x="6271766" y="1966033"/>
                    <a:pt x="6003839" y="2098652"/>
                  </a:cubicBezTo>
                  <a:cubicBezTo>
                    <a:pt x="5735912" y="2231271"/>
                    <a:pt x="5254984" y="2397380"/>
                    <a:pt x="4854434" y="2484453"/>
                  </a:cubicBezTo>
                  <a:cubicBezTo>
                    <a:pt x="4453884" y="2571526"/>
                    <a:pt x="4090844" y="2626448"/>
                    <a:pt x="3600538" y="2621090"/>
                  </a:cubicBezTo>
                  <a:cubicBezTo>
                    <a:pt x="3110232" y="2615732"/>
                    <a:pt x="2338603" y="2544734"/>
                    <a:pt x="1912600" y="2452303"/>
                  </a:cubicBezTo>
                  <a:cubicBezTo>
                    <a:pt x="1486597" y="2359872"/>
                    <a:pt x="1257520" y="2183046"/>
                    <a:pt x="1044518" y="2066502"/>
                  </a:cubicBezTo>
                  <a:cubicBezTo>
                    <a:pt x="831516" y="1949958"/>
                    <a:pt x="716128" y="1817519"/>
                    <a:pt x="634590" y="1753040"/>
                  </a:cubicBezTo>
                  <a:cubicBezTo>
                    <a:pt x="553052" y="1688561"/>
                    <a:pt x="576721" y="1709098"/>
                    <a:pt x="555287" y="1679627"/>
                  </a:cubicBezTo>
                </a:path>
              </a:pathLst>
            </a:custGeom>
            <a:ln w="53975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Freeform 1"/>
            <p:cNvSpPr/>
            <p:nvPr/>
          </p:nvSpPr>
          <p:spPr>
            <a:xfrm>
              <a:off x="3222713" y="4262807"/>
              <a:ext cx="1916856" cy="110497"/>
            </a:xfrm>
            <a:custGeom>
              <a:avLst/>
              <a:gdLst>
                <a:gd name="connsiteX0" fmla="*/ 0 w 1916856"/>
                <a:gd name="connsiteY0" fmla="*/ 110497 h 110497"/>
                <a:gd name="connsiteX1" fmla="*/ 455254 w 1916856"/>
                <a:gd name="connsiteY1" fmla="*/ 26626 h 110497"/>
                <a:gd name="connsiteX2" fmla="*/ 491195 w 1916856"/>
                <a:gd name="connsiteY2" fmla="*/ 14644 h 110497"/>
                <a:gd name="connsiteX3" fmla="*/ 730802 w 1916856"/>
                <a:gd name="connsiteY3" fmla="*/ 2662 h 110497"/>
                <a:gd name="connsiteX4" fmla="*/ 1102192 w 1916856"/>
                <a:gd name="connsiteY4" fmla="*/ 2662 h 110497"/>
                <a:gd name="connsiteX5" fmla="*/ 1365760 w 1916856"/>
                <a:gd name="connsiteY5" fmla="*/ 2662 h 110497"/>
                <a:gd name="connsiteX6" fmla="*/ 1713190 w 1916856"/>
                <a:gd name="connsiteY6" fmla="*/ 38607 h 110497"/>
                <a:gd name="connsiteX7" fmla="*/ 1916856 w 1916856"/>
                <a:gd name="connsiteY7" fmla="*/ 86534 h 110497"/>
                <a:gd name="connsiteX8" fmla="*/ 1916856 w 1916856"/>
                <a:gd name="connsiteY8" fmla="*/ 86534 h 110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16856" h="110497">
                  <a:moveTo>
                    <a:pt x="0" y="110497"/>
                  </a:moveTo>
                  <a:lnTo>
                    <a:pt x="455254" y="26626"/>
                  </a:lnTo>
                  <a:cubicBezTo>
                    <a:pt x="537120" y="10650"/>
                    <a:pt x="445270" y="18638"/>
                    <a:pt x="491195" y="14644"/>
                  </a:cubicBezTo>
                  <a:cubicBezTo>
                    <a:pt x="537120" y="10650"/>
                    <a:pt x="628969" y="4659"/>
                    <a:pt x="730802" y="2662"/>
                  </a:cubicBezTo>
                  <a:cubicBezTo>
                    <a:pt x="832635" y="665"/>
                    <a:pt x="1102192" y="2662"/>
                    <a:pt x="1102192" y="2662"/>
                  </a:cubicBezTo>
                  <a:cubicBezTo>
                    <a:pt x="1208018" y="2662"/>
                    <a:pt x="1263927" y="-3329"/>
                    <a:pt x="1365760" y="2662"/>
                  </a:cubicBezTo>
                  <a:cubicBezTo>
                    <a:pt x="1467593" y="8653"/>
                    <a:pt x="1621341" y="24628"/>
                    <a:pt x="1713190" y="38607"/>
                  </a:cubicBezTo>
                  <a:cubicBezTo>
                    <a:pt x="1805039" y="52586"/>
                    <a:pt x="1916856" y="86534"/>
                    <a:pt x="1916856" y="86534"/>
                  </a:cubicBezTo>
                  <a:lnTo>
                    <a:pt x="1916856" y="86534"/>
                  </a:lnTo>
                </a:path>
              </a:pathLst>
            </a:custGeom>
            <a:ln w="53975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Rounded Rectangle 9"/>
          <p:cNvSpPr/>
          <p:nvPr/>
        </p:nvSpPr>
        <p:spPr>
          <a:xfrm>
            <a:off x="1066800" y="4212320"/>
            <a:ext cx="838200" cy="2286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46800" rtlCol="0" anchor="ctr"/>
          <a:lstStyle/>
          <a:p>
            <a:pPr algn="ctr"/>
            <a:endParaRPr lang="en-US" dirty="0" smtClean="0"/>
          </a:p>
        </p:txBody>
      </p:sp>
      <p:sp>
        <p:nvSpPr>
          <p:cNvPr id="12" name="Rounded Rectangle 11"/>
          <p:cNvSpPr/>
          <p:nvPr/>
        </p:nvSpPr>
        <p:spPr>
          <a:xfrm>
            <a:off x="3733800" y="2819400"/>
            <a:ext cx="3124200" cy="6096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46800" rtlCol="0" anchor="ctr"/>
          <a:lstStyle/>
          <a:p>
            <a:pPr algn="ctr"/>
            <a:r>
              <a:rPr lang="en-US" dirty="0" smtClean="0"/>
              <a:t>BOOSTER: 160 MeV to 2.0 </a:t>
            </a:r>
            <a:r>
              <a:rPr lang="en-US" dirty="0" err="1" smtClean="0"/>
              <a:t>GeV</a:t>
            </a:r>
            <a:endParaRPr lang="en-US" dirty="0" smtClean="0"/>
          </a:p>
        </p:txBody>
      </p:sp>
      <p:sp>
        <p:nvSpPr>
          <p:cNvPr id="13" name="Rounded Rectangle 12"/>
          <p:cNvSpPr/>
          <p:nvPr/>
        </p:nvSpPr>
        <p:spPr>
          <a:xfrm>
            <a:off x="3200400" y="4800600"/>
            <a:ext cx="2209800" cy="6096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46800" rtlCol="0" anchor="ctr"/>
          <a:lstStyle/>
          <a:p>
            <a:pPr algn="ctr"/>
            <a:r>
              <a:rPr lang="en-US" dirty="0" smtClean="0"/>
              <a:t>PS: 2 </a:t>
            </a:r>
            <a:r>
              <a:rPr lang="en-US" dirty="0" err="1" smtClean="0"/>
              <a:t>GeV</a:t>
            </a:r>
            <a:r>
              <a:rPr lang="en-US" dirty="0" smtClean="0"/>
              <a:t> to 26 </a:t>
            </a:r>
            <a:r>
              <a:rPr lang="en-US" dirty="0" err="1" smtClean="0"/>
              <a:t>GeV</a:t>
            </a:r>
            <a:endParaRPr lang="en-US" dirty="0" smtClean="0"/>
          </a:p>
        </p:txBody>
      </p:sp>
      <p:sp>
        <p:nvSpPr>
          <p:cNvPr id="14" name="Rounded Rectangle 13"/>
          <p:cNvSpPr/>
          <p:nvPr/>
        </p:nvSpPr>
        <p:spPr>
          <a:xfrm>
            <a:off x="806840" y="3473840"/>
            <a:ext cx="2362200" cy="6096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46800" rtlCol="0" anchor="ctr"/>
          <a:lstStyle/>
          <a:p>
            <a:pPr algn="ctr"/>
            <a:r>
              <a:rPr lang="en-US" dirty="0" smtClean="0"/>
              <a:t>LINAC4: H- at 160 MeV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6019800" y="5410200"/>
            <a:ext cx="1676400" cy="9144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46800" rtlCol="0" anchor="ctr"/>
          <a:lstStyle/>
          <a:p>
            <a:pPr algn="ctr"/>
            <a:endParaRPr lang="en-US" dirty="0" smtClean="0"/>
          </a:p>
        </p:txBody>
      </p:sp>
      <p:sp>
        <p:nvSpPr>
          <p:cNvPr id="16" name="Rounded Rectangle 15"/>
          <p:cNvSpPr/>
          <p:nvPr/>
        </p:nvSpPr>
        <p:spPr>
          <a:xfrm>
            <a:off x="7010400" y="2438400"/>
            <a:ext cx="1676400" cy="28194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46800" rtlCol="0" anchor="ctr"/>
          <a:lstStyle/>
          <a:p>
            <a:pPr algn="ctr"/>
            <a:endParaRPr lang="en-US" dirty="0" smtClean="0"/>
          </a:p>
        </p:txBody>
      </p:sp>
      <p:sp>
        <p:nvSpPr>
          <p:cNvPr id="18" name="Text Placeholder 2"/>
          <p:cNvSpPr txBox="1">
            <a:spLocks/>
          </p:cNvSpPr>
          <p:nvPr/>
        </p:nvSpPr>
        <p:spPr>
          <a:xfrm>
            <a:off x="228600" y="5943600"/>
            <a:ext cx="8458200" cy="793757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sz="2400" b="1" dirty="0" smtClean="0">
                <a:solidFill>
                  <a:srgbClr val="0000FF"/>
                </a:solidFill>
              </a:rPr>
              <a:t>LHC Injector Upgrade (LIU)</a:t>
            </a:r>
            <a:r>
              <a:rPr lang="en-GB" sz="2400" dirty="0" smtClean="0"/>
              <a:t>: A </a:t>
            </a:r>
            <a:r>
              <a:rPr lang="en-GB" sz="2400" dirty="0" smtClean="0"/>
              <a:t>cascade of </a:t>
            </a:r>
            <a:r>
              <a:rPr lang="en-GB" sz="2400" dirty="0" smtClean="0"/>
              <a:t>improvements </a:t>
            </a:r>
            <a:r>
              <a:rPr lang="en-GB" sz="2400" dirty="0" smtClean="0"/>
              <a:t>across the whole injector chain to reach </a:t>
            </a:r>
            <a:r>
              <a:rPr lang="en-GB" sz="2400" dirty="0" smtClean="0"/>
              <a:t>the HL-LHC target</a:t>
            </a:r>
            <a:endParaRPr lang="en-GB" sz="2400" dirty="0"/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20636" y="0"/>
            <a:ext cx="6553200" cy="698500"/>
          </a:xfrm>
          <a:prstGeom prst="rect">
            <a:avLst/>
          </a:prstGeom>
          <a:solidFill>
            <a:schemeClr val="bg1"/>
          </a:solidFill>
        </p:spPr>
        <p:txBody>
          <a:bodyPr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 smtClean="0">
                <a:solidFill>
                  <a:srgbClr val="FF6600"/>
                </a:solidFill>
              </a:rPr>
              <a:t>1. Beams from injectors</a:t>
            </a:r>
            <a:endParaRPr lang="en-US" b="1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32440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3408" y="1054223"/>
            <a:ext cx="946978" cy="93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/>
              <a:t>24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8036" y="0"/>
            <a:ext cx="8229600" cy="914400"/>
          </a:xfrm>
        </p:spPr>
        <p:txBody>
          <a:bodyPr>
            <a:normAutofit/>
          </a:bodyPr>
          <a:lstStyle/>
          <a:p>
            <a:pPr algn="l"/>
            <a:r>
              <a:rPr lang="en-US" sz="3200" b="1" dirty="0" smtClean="0"/>
              <a:t>The critical zones around IP1 and IP5</a:t>
            </a:r>
            <a:endParaRPr lang="en-US" sz="3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057400" y="4953000"/>
            <a:ext cx="5600700" cy="120032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63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457200" indent="-457200">
              <a:buFont typeface="Wingdings" charset="0"/>
              <a:buChar char="è"/>
            </a:pPr>
            <a:r>
              <a:rPr lang="fr-CH" sz="2400" b="1" dirty="0" smtClean="0">
                <a:sym typeface="Wingdings"/>
              </a:rPr>
              <a:t>More </a:t>
            </a:r>
            <a:r>
              <a:rPr lang="fr-CH" sz="2400" b="1" dirty="0">
                <a:sym typeface="Wingdings"/>
              </a:rPr>
              <a:t>than </a:t>
            </a:r>
            <a:r>
              <a:rPr lang="fr-CH" sz="2400" b="1" dirty="0"/>
              <a:t>1.2 km of </a:t>
            </a:r>
            <a:r>
              <a:rPr lang="fr-CH" sz="2400" b="1" dirty="0" smtClean="0"/>
              <a:t>LHC</a:t>
            </a:r>
          </a:p>
          <a:p>
            <a:pPr marL="457200" indent="-457200">
              <a:buFont typeface="Wingdings" charset="0"/>
              <a:buChar char="è"/>
            </a:pPr>
            <a:r>
              <a:rPr lang="fr-CH" sz="2400" b="1" dirty="0" smtClean="0"/>
              <a:t>Plus technical infrastructure </a:t>
            </a:r>
          </a:p>
          <a:p>
            <a:r>
              <a:rPr lang="fr-CH" sz="2400" b="1" dirty="0"/>
              <a:t> </a:t>
            </a:r>
            <a:r>
              <a:rPr lang="fr-CH" sz="2400" b="1" dirty="0" smtClean="0"/>
              <a:t>     (e.g. Cryo and Powering)…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0" y="1976264"/>
            <a:ext cx="9144000" cy="1108075"/>
            <a:chOff x="0" y="2204864"/>
            <a:chExt cx="9144000" cy="1108075"/>
          </a:xfrm>
        </p:grpSpPr>
        <p:pic>
          <p:nvPicPr>
            <p:cNvPr id="36" name="Picture 4" descr="layout_ir5_herve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2204864"/>
              <a:ext cx="9144000" cy="1108075"/>
            </a:xfrm>
            <a:prstGeom prst="rect">
              <a:avLst/>
            </a:prstGeom>
            <a:noFill/>
          </p:spPr>
        </p:pic>
        <p:sp>
          <p:nvSpPr>
            <p:cNvPr id="37" name="Oval 36"/>
            <p:cNvSpPr/>
            <p:nvPr/>
          </p:nvSpPr>
          <p:spPr>
            <a:xfrm>
              <a:off x="8189416" y="2268364"/>
              <a:ext cx="936104" cy="36004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CH" sz="1400" dirty="0" smtClean="0"/>
                <a:t>ATLAS</a:t>
              </a:r>
              <a:endParaRPr lang="en-US" sz="1400" dirty="0"/>
            </a:p>
          </p:txBody>
        </p:sp>
      </p:grpSp>
      <p:sp>
        <p:nvSpPr>
          <p:cNvPr id="38" name="Oval 37"/>
          <p:cNvSpPr/>
          <p:nvPr/>
        </p:nvSpPr>
        <p:spPr>
          <a:xfrm>
            <a:off x="3851920" y="2243088"/>
            <a:ext cx="2714600" cy="1058912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6444208" y="3433440"/>
            <a:ext cx="25981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 smtClean="0">
                <a:solidFill>
                  <a:srgbClr val="000000"/>
                </a:solidFill>
              </a:rPr>
              <a:t>New triplet </a:t>
            </a:r>
            <a:r>
              <a:rPr lang="en-US" dirty="0" smtClean="0">
                <a:solidFill>
                  <a:srgbClr val="008000"/>
                </a:solidFill>
              </a:rPr>
              <a:t>Nb</a:t>
            </a:r>
            <a:r>
              <a:rPr lang="en-US" baseline="-25000" dirty="0" smtClean="0">
                <a:solidFill>
                  <a:srgbClr val="008000"/>
                </a:solidFill>
              </a:rPr>
              <a:t>3</a:t>
            </a:r>
            <a:r>
              <a:rPr lang="en-US" dirty="0" smtClean="0">
                <a:solidFill>
                  <a:srgbClr val="008000"/>
                </a:solidFill>
              </a:rPr>
              <a:t>Sn</a:t>
            </a:r>
          </a:p>
          <a:p>
            <a:r>
              <a:rPr lang="en-US" dirty="0">
                <a:solidFill>
                  <a:srgbClr val="800000"/>
                </a:solidFill>
              </a:rPr>
              <a:t> </a:t>
            </a:r>
            <a:r>
              <a:rPr lang="en-US" dirty="0" smtClean="0">
                <a:solidFill>
                  <a:srgbClr val="800000"/>
                </a:solidFill>
              </a:rPr>
              <a:t>      </a:t>
            </a:r>
            <a:r>
              <a:rPr lang="en-US" dirty="0" smtClean="0"/>
              <a:t>required due to:</a:t>
            </a:r>
          </a:p>
          <a:p>
            <a:r>
              <a:rPr lang="en-US" dirty="0" smtClean="0">
                <a:solidFill>
                  <a:srgbClr val="800000"/>
                </a:solidFill>
              </a:rPr>
              <a:t>-Radiation damage</a:t>
            </a:r>
          </a:p>
          <a:p>
            <a:r>
              <a:rPr lang="en-US" dirty="0" smtClean="0">
                <a:solidFill>
                  <a:srgbClr val="800000"/>
                </a:solidFill>
              </a:rPr>
              <a:t>-Need for more aperture</a:t>
            </a:r>
          </a:p>
        </p:txBody>
      </p:sp>
      <p:sp>
        <p:nvSpPr>
          <p:cNvPr id="40" name="Oval 39"/>
          <p:cNvSpPr/>
          <p:nvPr/>
        </p:nvSpPr>
        <p:spPr>
          <a:xfrm>
            <a:off x="7244680" y="2344688"/>
            <a:ext cx="1490464" cy="868412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4067944" y="3454648"/>
            <a:ext cx="230425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2. We also need to modify a </a:t>
            </a:r>
            <a:r>
              <a:rPr lang="en-US" dirty="0"/>
              <a:t>l</a:t>
            </a:r>
            <a:r>
              <a:rPr lang="en-US" dirty="0" smtClean="0"/>
              <a:t>arge part of the  matching section</a:t>
            </a:r>
          </a:p>
          <a:p>
            <a:r>
              <a:rPr lang="en-US" dirty="0" smtClean="0">
                <a:solidFill>
                  <a:srgbClr val="008000"/>
                </a:solidFill>
              </a:rPr>
              <a:t>e.g. Crab Cavities &amp; </a:t>
            </a:r>
          </a:p>
          <a:p>
            <a:r>
              <a:rPr lang="en-US" dirty="0" smtClean="0">
                <a:solidFill>
                  <a:srgbClr val="008000"/>
                </a:solidFill>
              </a:rPr>
              <a:t>D1, D2, Q4 &amp; corrector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42" name="Oval 41"/>
          <p:cNvSpPr/>
          <p:nvPr/>
        </p:nvSpPr>
        <p:spPr>
          <a:xfrm>
            <a:off x="1403648" y="2336304"/>
            <a:ext cx="2714600" cy="1008112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/>
          <p:cNvSpPr txBox="1"/>
          <p:nvPr/>
        </p:nvSpPr>
        <p:spPr>
          <a:xfrm>
            <a:off x="1403648" y="3484364"/>
            <a:ext cx="26642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3. For collimation we also need to change the DS in the continuous cryostat: </a:t>
            </a:r>
            <a:r>
              <a:rPr lang="en-US" dirty="0" smtClean="0">
                <a:solidFill>
                  <a:srgbClr val="008000"/>
                </a:solidFill>
              </a:rPr>
              <a:t>11T Nb</a:t>
            </a:r>
            <a:r>
              <a:rPr lang="en-US" baseline="-25000" dirty="0" smtClean="0">
                <a:solidFill>
                  <a:srgbClr val="008000"/>
                </a:solidFill>
              </a:rPr>
              <a:t>3</a:t>
            </a:r>
            <a:r>
              <a:rPr lang="en-US" dirty="0" smtClean="0">
                <a:solidFill>
                  <a:srgbClr val="008000"/>
                </a:solidFill>
              </a:rPr>
              <a:t>Sn dipole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44" name="Oval 43"/>
          <p:cNvSpPr/>
          <p:nvPr/>
        </p:nvSpPr>
        <p:spPr>
          <a:xfrm>
            <a:off x="8227516" y="3115816"/>
            <a:ext cx="936104" cy="36004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CMS</a:t>
            </a:r>
            <a:endParaRPr lang="en-US" sz="1400" dirty="0"/>
          </a:p>
        </p:txBody>
      </p:sp>
      <p:grpSp>
        <p:nvGrpSpPr>
          <p:cNvPr id="46" name="Group 45"/>
          <p:cNvGrpSpPr/>
          <p:nvPr/>
        </p:nvGrpSpPr>
        <p:grpSpPr>
          <a:xfrm>
            <a:off x="5448668" y="1185686"/>
            <a:ext cx="1059664" cy="849362"/>
            <a:chOff x="5448668" y="1414286"/>
            <a:chExt cx="1059664" cy="849362"/>
          </a:xfrm>
        </p:grpSpPr>
        <p:sp>
          <p:nvSpPr>
            <p:cNvPr id="45" name="Rounded Rectangular Callout 44"/>
            <p:cNvSpPr/>
            <p:nvPr/>
          </p:nvSpPr>
          <p:spPr>
            <a:xfrm>
              <a:off x="5457800" y="1414286"/>
              <a:ext cx="914400" cy="784338"/>
            </a:xfrm>
            <a:prstGeom prst="wedgeRoundRectCallout">
              <a:avLst>
                <a:gd name="adj1" fmla="val -22222"/>
                <a:gd name="adj2" fmla="val 130908"/>
                <a:gd name="adj3" fmla="val 16667"/>
              </a:avLst>
            </a:prstGeom>
            <a:noFill/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47" name="Picture 2"/>
            <p:cNvPicPr>
              <a:picLocks noChangeAspect="1" noChangeArrowheads="1"/>
            </p:cNvPicPr>
            <p:nvPr/>
          </p:nvPicPr>
          <p:blipFill>
            <a:blip r:embed="rId4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48668" y="1414286"/>
              <a:ext cx="1059664" cy="8493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9" name="Picture 29" descr="CryoCollAxon.tiff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118150"/>
            <a:ext cx="1754436" cy="1042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Rounded Rectangular Callout 47"/>
          <p:cNvSpPr/>
          <p:nvPr/>
        </p:nvSpPr>
        <p:spPr>
          <a:xfrm>
            <a:off x="471264" y="1185686"/>
            <a:ext cx="2003872" cy="920757"/>
          </a:xfrm>
          <a:prstGeom prst="wedgeRoundRectCallout">
            <a:avLst>
              <a:gd name="adj1" fmla="val 84401"/>
              <a:gd name="adj2" fmla="val 114436"/>
              <a:gd name="adj3" fmla="val 16667"/>
            </a:avLst>
          </a:prstGeom>
          <a:noFill/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631938"/>
            <a:ext cx="1514057" cy="1136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ounded Rectangular Callout 25"/>
          <p:cNvSpPr/>
          <p:nvPr/>
        </p:nvSpPr>
        <p:spPr>
          <a:xfrm>
            <a:off x="7442200" y="480951"/>
            <a:ext cx="1701652" cy="1381137"/>
          </a:xfrm>
          <a:prstGeom prst="wedgeRoundRectCallout">
            <a:avLst>
              <a:gd name="adj1" fmla="val -6419"/>
              <a:gd name="adj2" fmla="val 118575"/>
              <a:gd name="adj3" fmla="val 16667"/>
            </a:avLst>
          </a:prstGeom>
          <a:noFill/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7" name="Picture 6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8027" y="1271530"/>
            <a:ext cx="895431" cy="863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Rounded Rectangular Callout 28"/>
          <p:cNvSpPr/>
          <p:nvPr/>
        </p:nvSpPr>
        <p:spPr>
          <a:xfrm flipH="1">
            <a:off x="4067944" y="1114538"/>
            <a:ext cx="1166686" cy="1045986"/>
          </a:xfrm>
          <a:prstGeom prst="wedgeRoundRectCallout">
            <a:avLst>
              <a:gd name="adj1" fmla="val -79915"/>
              <a:gd name="adj2" fmla="val 107839"/>
              <a:gd name="adj3" fmla="val 16667"/>
            </a:avLst>
          </a:prstGeom>
          <a:noFill/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2" name="Picture 5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101" y="1061865"/>
            <a:ext cx="1047232" cy="914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" name="Rounded Rectangular Callout 32"/>
          <p:cNvSpPr/>
          <p:nvPr/>
        </p:nvSpPr>
        <p:spPr>
          <a:xfrm flipH="1">
            <a:off x="2632844" y="1000238"/>
            <a:ext cx="1166686" cy="1045986"/>
          </a:xfrm>
          <a:prstGeom prst="wedgeRoundRectCallout">
            <a:avLst>
              <a:gd name="adj1" fmla="val -222515"/>
              <a:gd name="adj2" fmla="val 139407"/>
              <a:gd name="adj3" fmla="val 16667"/>
            </a:avLst>
          </a:prstGeom>
          <a:noFill/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ounded Rectangular Callout 33"/>
          <p:cNvSpPr/>
          <p:nvPr/>
        </p:nvSpPr>
        <p:spPr>
          <a:xfrm flipH="1">
            <a:off x="6393408" y="1101838"/>
            <a:ext cx="1025622" cy="893586"/>
          </a:xfrm>
          <a:prstGeom prst="wedgeRoundRectCallout">
            <a:avLst>
              <a:gd name="adj1" fmla="val -67533"/>
              <a:gd name="adj2" fmla="val 143370"/>
              <a:gd name="adj3" fmla="val 16667"/>
            </a:avLst>
          </a:prstGeom>
          <a:noFill/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0" y="6264525"/>
            <a:ext cx="8839200" cy="600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FF0000"/>
                </a:solidFill>
              </a:rPr>
              <a:t>2. Lower beta*; 3. crossing angle compensation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78690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500"/>
                            </p:stCondLst>
                            <p:childTnLst>
                              <p:par>
                                <p:cTn id="6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8" grpId="0" animBg="1"/>
      <p:bldP spid="40" grpId="0" animBg="1"/>
      <p:bldP spid="41" grpId="0"/>
      <p:bldP spid="42" grpId="0" animBg="1"/>
      <p:bldP spid="43" grpId="0"/>
      <p:bldP spid="48" grpId="0" animBg="1"/>
      <p:bldP spid="26" grpId="0" animBg="1"/>
      <p:bldP spid="29" grpId="0" animBg="1"/>
      <p:bldP spid="33" grpId="0" animBg="1"/>
      <p:bldP spid="3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HL-LHC &amp; LIU</a:t>
            </a:r>
            <a:endParaRPr lang="en-US" dirty="0"/>
          </a:p>
        </p:txBody>
      </p:sp>
      <p:pic>
        <p:nvPicPr>
          <p:cNvPr id="3" name="Picture 2" descr="Screen Shot 2015-03-17 at 3.28.58 A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5" y="1732689"/>
            <a:ext cx="9144000" cy="512975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5304" y="9906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Projects firmly established and key parts of CERN’s mid-term planning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57337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105400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2015 goal </a:t>
            </a:r>
            <a:r>
              <a:rPr lang="en-US" dirty="0" smtClean="0"/>
              <a:t>is 25 ns at 6.5 </a:t>
            </a:r>
            <a:r>
              <a:rPr lang="en-US" dirty="0" err="1" smtClean="0"/>
              <a:t>TeV</a:t>
            </a:r>
            <a:endParaRPr lang="en-US" dirty="0" smtClean="0"/>
          </a:p>
          <a:p>
            <a:pPr lvl="1"/>
            <a:r>
              <a:rPr lang="en-US" dirty="0" smtClean="0"/>
              <a:t>Scrubbing</a:t>
            </a:r>
            <a:r>
              <a:rPr lang="en-US" dirty="0" smtClean="0"/>
              <a:t>++ </a:t>
            </a:r>
            <a:r>
              <a:rPr lang="en-US" dirty="0" smtClean="0"/>
              <a:t>required – even then electron cloud could remain an </a:t>
            </a:r>
            <a:r>
              <a:rPr lang="en-US" dirty="0" smtClean="0"/>
              <a:t>issue</a:t>
            </a:r>
            <a:endParaRPr lang="en-US" dirty="0"/>
          </a:p>
          <a:p>
            <a:r>
              <a:rPr lang="en-US" dirty="0" smtClean="0"/>
              <a:t>Lot </a:t>
            </a:r>
            <a:r>
              <a:rPr lang="en-US" dirty="0" smtClean="0"/>
              <a:t>of stuff to sort out </a:t>
            </a:r>
            <a:r>
              <a:rPr lang="en-US" dirty="0" smtClean="0"/>
              <a:t>again but there’s a </a:t>
            </a:r>
            <a:r>
              <a:rPr lang="en-US" dirty="0" smtClean="0"/>
              <a:t>lot of Run 1 experience </a:t>
            </a:r>
          </a:p>
          <a:p>
            <a:r>
              <a:rPr lang="en-US" dirty="0" smtClean="0"/>
              <a:t>Non-aggressive parameter choice/strategy to start with, </a:t>
            </a:r>
            <a:r>
              <a:rPr lang="en-US" dirty="0" smtClean="0"/>
              <a:t>aiming to </a:t>
            </a:r>
            <a:r>
              <a:rPr lang="en-US" dirty="0" smtClean="0"/>
              <a:t>re-establish stable operation </a:t>
            </a:r>
            <a:r>
              <a:rPr lang="en-US" dirty="0" smtClean="0"/>
              <a:t>with 25 ns before pushing performance</a:t>
            </a:r>
          </a:p>
          <a:p>
            <a:r>
              <a:rPr lang="en-US" dirty="0" smtClean="0"/>
              <a:t>LIU/LHC firmly established with planning out to 2035.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9912221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198" y="159296"/>
            <a:ext cx="2880319" cy="2160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 descr="C:\Users\Jeremie Fleuret\Downloads\SAM_109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66526" y="159296"/>
            <a:ext cx="2880319" cy="2160240"/>
          </a:xfrm>
          <a:prstGeom prst="rect">
            <a:avLst/>
          </a:prstGeom>
          <a:noFill/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2856" y="177298"/>
            <a:ext cx="2856317" cy="214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7" name="Connecteur droit avec flèche 15"/>
          <p:cNvCxnSpPr/>
          <p:nvPr/>
        </p:nvCxnSpPr>
        <p:spPr>
          <a:xfrm>
            <a:off x="2878493" y="1815480"/>
            <a:ext cx="576064" cy="0"/>
          </a:xfrm>
          <a:prstGeom prst="straightConnector1">
            <a:avLst/>
          </a:prstGeom>
          <a:ln w="101600">
            <a:solidFill>
              <a:srgbClr val="FF0000"/>
            </a:solidFill>
            <a:tailEnd type="stealth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25"/>
          <p:cNvSpPr txBox="1"/>
          <p:nvPr/>
        </p:nvSpPr>
        <p:spPr>
          <a:xfrm>
            <a:off x="358213" y="1847418"/>
            <a:ext cx="88924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chemeClr val="bg1"/>
                </a:solidFill>
              </a:rPr>
              <a:t>      « Old </a:t>
            </a:r>
            <a:r>
              <a:rPr lang="fr-FR" sz="2000" b="1" dirty="0" err="1" smtClean="0">
                <a:solidFill>
                  <a:schemeClr val="bg1"/>
                </a:solidFill>
              </a:rPr>
              <a:t>Splice</a:t>
            </a:r>
            <a:r>
              <a:rPr lang="fr-FR" sz="2000" b="1" dirty="0" smtClean="0">
                <a:solidFill>
                  <a:schemeClr val="bg1"/>
                </a:solidFill>
              </a:rPr>
              <a:t> »</a:t>
            </a:r>
            <a:r>
              <a:rPr lang="fr-FR" sz="2000" b="1" dirty="0">
                <a:solidFill>
                  <a:schemeClr val="bg1"/>
                </a:solidFill>
              </a:rPr>
              <a:t> </a:t>
            </a:r>
            <a:r>
              <a:rPr lang="fr-FR" sz="2000" b="1" dirty="0" smtClean="0">
                <a:solidFill>
                  <a:schemeClr val="bg1"/>
                </a:solidFill>
              </a:rPr>
              <a:t>                    « Machined Splice »              « Consolidated Splice »</a:t>
            </a:r>
            <a:endParaRPr lang="en-GB" sz="2000" b="1" dirty="0">
              <a:solidFill>
                <a:schemeClr val="bg1"/>
              </a:solidFill>
            </a:endParaRPr>
          </a:p>
        </p:txBody>
      </p:sp>
      <p:pic>
        <p:nvPicPr>
          <p:cNvPr id="12" name="Picture 11" descr="C:\Users\Jeremie Fleuret\Desktop\Nouveau dossier\SAM_170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38800" y="2895600"/>
            <a:ext cx="3360373" cy="2520280"/>
          </a:xfrm>
          <a:prstGeom prst="rect">
            <a:avLst/>
          </a:prstGeom>
          <a:noFill/>
        </p:spPr>
      </p:pic>
      <p:cxnSp>
        <p:nvCxnSpPr>
          <p:cNvPr id="13" name="Connecteur droit avec flèche 24"/>
          <p:cNvCxnSpPr/>
          <p:nvPr/>
        </p:nvCxnSpPr>
        <p:spPr>
          <a:xfrm>
            <a:off x="5830821" y="1815480"/>
            <a:ext cx="576064" cy="0"/>
          </a:xfrm>
          <a:prstGeom prst="straightConnector1">
            <a:avLst/>
          </a:prstGeom>
          <a:ln w="101600">
            <a:solidFill>
              <a:srgbClr val="FF0000"/>
            </a:solidFill>
            <a:tailEnd type="stealth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27"/>
          <p:cNvCxnSpPr/>
          <p:nvPr/>
        </p:nvCxnSpPr>
        <p:spPr>
          <a:xfrm>
            <a:off x="7414997" y="2319536"/>
            <a:ext cx="0" cy="576064"/>
          </a:xfrm>
          <a:prstGeom prst="straightConnector1">
            <a:avLst/>
          </a:prstGeom>
          <a:ln w="101600">
            <a:solidFill>
              <a:srgbClr val="FF0000"/>
            </a:solidFill>
            <a:tailEnd type="stealth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29"/>
          <p:cNvSpPr txBox="1"/>
          <p:nvPr/>
        </p:nvSpPr>
        <p:spPr>
          <a:xfrm>
            <a:off x="6118853" y="5415880"/>
            <a:ext cx="25922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/>
              <a:t>« Insulation box »</a:t>
            </a:r>
            <a:endParaRPr lang="en-GB" sz="2000" dirty="0" smtClean="0"/>
          </a:p>
        </p:txBody>
      </p:sp>
      <p:grpSp>
        <p:nvGrpSpPr>
          <p:cNvPr id="20" name="Group 19"/>
          <p:cNvGrpSpPr/>
          <p:nvPr/>
        </p:nvGrpSpPr>
        <p:grpSpPr>
          <a:xfrm>
            <a:off x="142189" y="2463552"/>
            <a:ext cx="4680520" cy="2551058"/>
            <a:chOff x="142189" y="2463552"/>
            <a:chExt cx="4680520" cy="2551058"/>
          </a:xfrm>
        </p:grpSpPr>
        <p:grpSp>
          <p:nvGrpSpPr>
            <p:cNvPr id="19" name="Group 18"/>
            <p:cNvGrpSpPr/>
            <p:nvPr/>
          </p:nvGrpSpPr>
          <p:grpSpPr>
            <a:xfrm>
              <a:off x="142189" y="2463552"/>
              <a:ext cx="4680520" cy="2551058"/>
              <a:chOff x="142189" y="2463552"/>
              <a:chExt cx="4680520" cy="2551058"/>
            </a:xfrm>
          </p:grpSpPr>
          <p:pic>
            <p:nvPicPr>
              <p:cNvPr id="3" name="Picture 3" descr="C:\Users\Jeremie Fleuret\Downloads\SAM_1235.JP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4197" y="2967608"/>
                <a:ext cx="2208246" cy="1656184"/>
              </a:xfrm>
              <a:prstGeom prst="rect">
                <a:avLst/>
              </a:prstGeom>
              <a:noFill/>
            </p:spPr>
          </p:pic>
          <p:pic>
            <p:nvPicPr>
              <p:cNvPr id="5" name="Picture 3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2542455" y="2967608"/>
                <a:ext cx="2208246" cy="16561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cxnSp>
            <p:nvCxnSpPr>
              <p:cNvPr id="8" name="Connecteur droit avec flèche 18"/>
              <p:cNvCxnSpPr/>
              <p:nvPr/>
            </p:nvCxnSpPr>
            <p:spPr>
              <a:xfrm>
                <a:off x="1342323" y="2463552"/>
                <a:ext cx="0" cy="360040"/>
              </a:xfrm>
              <a:prstGeom prst="straightConnector1">
                <a:avLst/>
              </a:prstGeom>
              <a:ln w="50800">
                <a:solidFill>
                  <a:schemeClr val="tx1"/>
                </a:solidFill>
                <a:tailEnd type="stealth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Connecteur droit avec flèche 22"/>
              <p:cNvCxnSpPr/>
              <p:nvPr/>
            </p:nvCxnSpPr>
            <p:spPr>
              <a:xfrm flipV="1">
                <a:off x="3814597" y="2463552"/>
                <a:ext cx="0" cy="360040"/>
              </a:xfrm>
              <a:prstGeom prst="straightConnector1">
                <a:avLst/>
              </a:prstGeom>
              <a:ln w="50800">
                <a:solidFill>
                  <a:schemeClr val="tx1"/>
                </a:solidFill>
                <a:tailEnd type="stealth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ZoneTexte 26"/>
              <p:cNvSpPr txBox="1"/>
              <p:nvPr/>
            </p:nvSpPr>
            <p:spPr>
              <a:xfrm>
                <a:off x="142189" y="4614500"/>
                <a:ext cx="468052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2000" dirty="0" smtClean="0"/>
                  <a:t>          « Cables »	           	« New Splice »</a:t>
                </a:r>
                <a:endParaRPr lang="en-GB" sz="2000" dirty="0"/>
              </a:p>
            </p:txBody>
          </p:sp>
        </p:grpSp>
        <p:cxnSp>
          <p:nvCxnSpPr>
            <p:cNvPr id="16" name="Connecteur droit avec flèche 21"/>
            <p:cNvCxnSpPr/>
            <p:nvPr/>
          </p:nvCxnSpPr>
          <p:spPr>
            <a:xfrm>
              <a:off x="2158413" y="4335760"/>
              <a:ext cx="576064" cy="0"/>
            </a:xfrm>
            <a:prstGeom prst="straightConnector1">
              <a:avLst/>
            </a:prstGeom>
            <a:ln w="101600">
              <a:solidFill>
                <a:srgbClr val="FF0000"/>
              </a:solidFill>
              <a:tailEnd type="stealth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Content Placeholder 2"/>
          <p:cNvSpPr txBox="1">
            <a:spLocks/>
          </p:cNvSpPr>
          <p:nvPr/>
        </p:nvSpPr>
        <p:spPr>
          <a:xfrm>
            <a:off x="26898" y="5257800"/>
            <a:ext cx="6678702" cy="160020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FF0000"/>
                </a:solidFill>
              </a:rPr>
              <a:t>Total interconnects in the LHC: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 1,695 (10,170 high current splices)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Number of splices redone: ~3,000 (~ 30%)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Number of shunts  applied: &gt; 27,000</a:t>
            </a:r>
          </a:p>
          <a:p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5715000" y="6324600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8000"/>
                </a:solidFill>
              </a:rPr>
              <a:t>And a lot more besides…</a:t>
            </a:r>
            <a:endParaRPr lang="en-US" sz="2400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8057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9845" y="3272560"/>
            <a:ext cx="4754155" cy="3632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/>
          <p:cNvGrpSpPr>
            <a:grpSpLocks noChangeAspect="1"/>
          </p:cNvGrpSpPr>
          <p:nvPr/>
        </p:nvGrpSpPr>
        <p:grpSpPr>
          <a:xfrm>
            <a:off x="-32728" y="3274977"/>
            <a:ext cx="4513666" cy="3581400"/>
            <a:chOff x="59839" y="1793092"/>
            <a:chExt cx="5621894" cy="4216421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839" y="1793092"/>
              <a:ext cx="5621894" cy="42164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 flipH="1">
              <a:off x="88687" y="5211938"/>
              <a:ext cx="5593046" cy="796563"/>
            </a:xfrm>
            <a:prstGeom prst="rect">
              <a:avLst/>
            </a:prstGeom>
            <a:solidFill>
              <a:srgbClr val="7030A0"/>
            </a:solidFill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rgbClr val="FFFF00"/>
                  </a:solidFill>
                </a:rPr>
                <a:t>Collaborations with NTUA (Athens), WUT (Wroclaw) and support of </a:t>
              </a:r>
              <a:r>
                <a:rPr lang="en-GB" dirty="0" smtClean="0">
                  <a:solidFill>
                    <a:srgbClr val="FFFF00"/>
                  </a:solidFill>
                </a:rPr>
                <a:t>DUBNA</a:t>
              </a:r>
              <a:endParaRPr lang="en-GB" dirty="0">
                <a:solidFill>
                  <a:srgbClr val="FFFF00"/>
                </a:solidFill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381000" y="1371600"/>
            <a:ext cx="6558206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Monumental effort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Over 350 persons involved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Including preparation: ~1,000,000 working hours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/>
              <a:t>No serious </a:t>
            </a:r>
            <a:r>
              <a:rPr lang="en-US" sz="2400" dirty="0" smtClean="0"/>
              <a:t>accidents!</a:t>
            </a:r>
            <a:endParaRPr lang="en-US" sz="2400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Superconducting Magnets and Circuits Consolidation (SMACC) 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297942" y="2934800"/>
            <a:ext cx="18325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600" dirty="0"/>
              <a:t>Jean-Philippe Tock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5225048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Powering tests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2285999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All </a:t>
            </a:r>
            <a:r>
              <a:rPr lang="en-US" dirty="0" smtClean="0"/>
              <a:t>~1700 magnet </a:t>
            </a:r>
            <a:r>
              <a:rPr lang="en-US" dirty="0" smtClean="0"/>
              <a:t>circuits taken to nominal current level one by one</a:t>
            </a:r>
          </a:p>
          <a:p>
            <a:pPr lvl="1"/>
            <a:r>
              <a:rPr lang="en-US" dirty="0" smtClean="0"/>
              <a:t>Rigorous checks of quench protection, energy extraction, interlocks, power </a:t>
            </a:r>
            <a:r>
              <a:rPr lang="en-US" dirty="0" smtClean="0"/>
              <a:t>converter, ELQA</a:t>
            </a:r>
          </a:p>
          <a:p>
            <a:pPr lvl="1"/>
            <a:r>
              <a:rPr lang="en-US" dirty="0" smtClean="0"/>
              <a:t>Some circuits are more critical than others… </a:t>
            </a:r>
            <a:endParaRPr lang="en-US" dirty="0" smtClean="0"/>
          </a:p>
        </p:txBody>
      </p:sp>
      <p:pic>
        <p:nvPicPr>
          <p:cNvPr id="4" name="Picture 3" descr="Screen Shot 2015-03-16 at 2.26.2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" y="3733800"/>
            <a:ext cx="9144000" cy="2577932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>
            <a:off x="152400" y="6699948"/>
            <a:ext cx="876300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029643" y="6318494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6 months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743200" y="3886200"/>
            <a:ext cx="388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3366FF"/>
                </a:solidFill>
              </a:rPr>
              <a:t>cumulative number of powering </a:t>
            </a:r>
            <a:r>
              <a:rPr lang="en-US" b="1" dirty="0" smtClean="0">
                <a:solidFill>
                  <a:srgbClr val="3366FF"/>
                </a:solidFill>
              </a:rPr>
              <a:t>tests</a:t>
            </a:r>
            <a:endParaRPr lang="en-US" b="1" dirty="0">
              <a:solidFill>
                <a:srgbClr val="3366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565432" y="3717752"/>
            <a:ext cx="655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3000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743200" y="914400"/>
            <a:ext cx="381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Following sector by sector cool-down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95500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Dipole t</a:t>
            </a:r>
            <a:r>
              <a:rPr lang="en-US" dirty="0" smtClean="0"/>
              <a:t>raining 1/2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85800" y="990600"/>
            <a:ext cx="8077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 smtClean="0"/>
              <a:t>154 dipoles per sector, powered in series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/>
              <a:t>R</a:t>
            </a:r>
            <a:r>
              <a:rPr lang="en-US" sz="2000" dirty="0" smtClean="0"/>
              <a:t>amp the current until single magnet quenches -  “training quench”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Repeat as necessary</a:t>
            </a:r>
            <a:endParaRPr lang="en-US" sz="2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2209800"/>
            <a:ext cx="7127062" cy="4406900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8796742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152400"/>
            <a:ext cx="5257800" cy="868362"/>
          </a:xfrm>
        </p:spPr>
        <p:txBody>
          <a:bodyPr/>
          <a:lstStyle/>
          <a:p>
            <a:r>
              <a:rPr lang="en-US" dirty="0" smtClean="0"/>
              <a:t>Dipole training 2/2</a:t>
            </a:r>
            <a:endParaRPr lang="en-US" dirty="0"/>
          </a:p>
        </p:txBody>
      </p:sp>
      <p:pic>
        <p:nvPicPr>
          <p:cNvPr id="3" name="Picture 2" descr="Screen Shot 2015-03-17 at 9.22.3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14600"/>
            <a:ext cx="9144000" cy="320533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691" y="2133600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From this morning…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04800" y="5867400"/>
            <a:ext cx="845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 smtClean="0"/>
              <a:t>All magnets have been trained to well over 7 </a:t>
            </a:r>
            <a:r>
              <a:rPr lang="en-US" sz="2000" dirty="0" err="1" smtClean="0"/>
              <a:t>TeV</a:t>
            </a:r>
            <a:r>
              <a:rPr lang="en-US" sz="2000" dirty="0" smtClean="0"/>
              <a:t> in SM18 before installation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Extensive re-training was not expected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27364" y="1066800"/>
            <a:ext cx="662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Training: frictional energy </a:t>
            </a:r>
            <a:r>
              <a:rPr lang="en-US" dirty="0"/>
              <a:t>released </a:t>
            </a:r>
            <a:r>
              <a:rPr lang="en-US" dirty="0" smtClean="0"/>
              <a:t>during </a:t>
            </a:r>
            <a:r>
              <a:rPr lang="en-US" dirty="0"/>
              <a:t>conductor motion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9500" y="0"/>
            <a:ext cx="2984500" cy="2439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9737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LHC - 2015 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28600" y="1254928"/>
            <a:ext cx="8763000" cy="2402672"/>
          </a:xfrm>
        </p:spPr>
        <p:txBody>
          <a:bodyPr>
            <a:normAutofit lnSpcReduction="10000"/>
          </a:bodyPr>
          <a:lstStyle/>
          <a:p>
            <a:r>
              <a:rPr lang="en-US" sz="2800" dirty="0" smtClean="0"/>
              <a:t>Target energy: </a:t>
            </a:r>
            <a:r>
              <a:rPr lang="en-US" sz="2800" dirty="0" smtClean="0">
                <a:solidFill>
                  <a:srgbClr val="FF0000"/>
                </a:solidFill>
              </a:rPr>
              <a:t>6.5 </a:t>
            </a:r>
            <a:r>
              <a:rPr lang="en-US" sz="2800" dirty="0" err="1" smtClean="0">
                <a:solidFill>
                  <a:srgbClr val="FF0000"/>
                </a:solidFill>
              </a:rPr>
              <a:t>TeV</a:t>
            </a:r>
            <a:endParaRPr lang="en-US" sz="2800" dirty="0" smtClean="0">
              <a:solidFill>
                <a:srgbClr val="FF0000"/>
              </a:solidFill>
            </a:endParaRPr>
          </a:p>
          <a:p>
            <a:pPr lvl="1"/>
            <a:r>
              <a:rPr lang="en-US" sz="2400" dirty="0" smtClean="0"/>
              <a:t>to be confirmed at end of powering </a:t>
            </a:r>
            <a:r>
              <a:rPr lang="en-US" sz="2400" dirty="0" smtClean="0">
                <a:solidFill>
                  <a:srgbClr val="000000"/>
                </a:solidFill>
              </a:rPr>
              <a:t>tests!!!</a:t>
            </a:r>
            <a:endParaRPr lang="en-US" sz="2400" dirty="0" smtClean="0">
              <a:solidFill>
                <a:srgbClr val="000000"/>
              </a:solidFill>
            </a:endParaRPr>
          </a:p>
          <a:p>
            <a:r>
              <a:rPr lang="en-US" sz="2800" dirty="0" smtClean="0">
                <a:solidFill>
                  <a:srgbClr val="000000"/>
                </a:solidFill>
              </a:rPr>
              <a:t>Bunch spacing: </a:t>
            </a:r>
            <a:r>
              <a:rPr lang="en-US" sz="2800" dirty="0" smtClean="0">
                <a:solidFill>
                  <a:srgbClr val="FF0000"/>
                </a:solidFill>
              </a:rPr>
              <a:t>25 ns</a:t>
            </a:r>
            <a:endParaRPr lang="en-US" sz="2800" dirty="0">
              <a:solidFill>
                <a:srgbClr val="FF0000"/>
              </a:solidFill>
            </a:endParaRPr>
          </a:p>
          <a:p>
            <a:pPr lvl="1"/>
            <a:r>
              <a:rPr lang="en-US" sz="2400" dirty="0" smtClean="0"/>
              <a:t>strongly </a:t>
            </a:r>
            <a:r>
              <a:rPr lang="en-US" sz="2400" dirty="0"/>
              <a:t>favored by experiments (pile-up </a:t>
            </a:r>
            <a:r>
              <a:rPr lang="en-US" sz="2400" dirty="0" smtClean="0"/>
              <a:t>limit </a:t>
            </a:r>
            <a:r>
              <a:rPr lang="en-US" sz="2400" dirty="0"/>
              <a:t>around 50</a:t>
            </a:r>
            <a:r>
              <a:rPr lang="en-US" sz="2400" dirty="0" smtClean="0"/>
              <a:t>) </a:t>
            </a:r>
          </a:p>
          <a:p>
            <a:r>
              <a:rPr lang="en-US" sz="2800" dirty="0"/>
              <a:t>Beta</a:t>
            </a:r>
            <a:r>
              <a:rPr lang="en-US" sz="2800" dirty="0" smtClean="0"/>
              <a:t>* in ATLAS and CMS:</a:t>
            </a:r>
            <a:r>
              <a:rPr lang="en-US" sz="2800" dirty="0" smtClean="0">
                <a:solidFill>
                  <a:srgbClr val="FF0000"/>
                </a:solidFill>
              </a:rPr>
              <a:t>  </a:t>
            </a:r>
            <a:r>
              <a:rPr lang="en-US" sz="2800" dirty="0">
                <a:solidFill>
                  <a:srgbClr val="FF0000"/>
                </a:solidFill>
              </a:rPr>
              <a:t>80 to 40 </a:t>
            </a:r>
            <a:r>
              <a:rPr lang="en-US" sz="2800" dirty="0" smtClean="0">
                <a:solidFill>
                  <a:srgbClr val="FF0000"/>
                </a:solidFill>
              </a:rPr>
              <a:t>cm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8</a:t>
            </a:fld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228600" y="3886200"/>
            <a:ext cx="4267200" cy="1919883"/>
            <a:chOff x="228600" y="3886200"/>
            <a:chExt cx="4267200" cy="1919883"/>
          </a:xfrm>
        </p:grpSpPr>
        <p:sp>
          <p:nvSpPr>
            <p:cNvPr id="11" name="TextBox 10"/>
            <p:cNvSpPr txBox="1"/>
            <p:nvPr/>
          </p:nvSpPr>
          <p:spPr>
            <a:xfrm>
              <a:off x="228600" y="4267200"/>
              <a:ext cx="4267200" cy="1538883"/>
            </a:xfrm>
            <a:prstGeom prst="rect">
              <a:avLst/>
            </a:prstGeom>
            <a:noFill/>
            <a:ln>
              <a:solidFill>
                <a:srgbClr val="008000"/>
              </a:solidFill>
            </a:ln>
          </p:spPr>
          <p:txBody>
            <a:bodyPr wrap="square" lIns="144000" tIns="0" rIns="0" bIns="0" rtlCol="0" anchor="t">
              <a:spAutoFit/>
            </a:bodyPr>
            <a:lstStyle/>
            <a:p>
              <a:pPr marL="285750" lvl="1" indent="-285750">
                <a:buFont typeface="Arial"/>
                <a:buChar char="•"/>
              </a:pPr>
              <a:r>
                <a:rPr lang="en-US" sz="2000" dirty="0" smtClean="0">
                  <a:solidFill>
                    <a:srgbClr val="008000"/>
                  </a:solidFill>
                </a:rPr>
                <a:t>Lower </a:t>
              </a:r>
              <a:r>
                <a:rPr lang="en-US" sz="2000" dirty="0">
                  <a:solidFill>
                    <a:srgbClr val="008000"/>
                  </a:solidFill>
                </a:rPr>
                <a:t>quench margins</a:t>
              </a:r>
            </a:p>
            <a:p>
              <a:pPr marL="285750" lvl="1" indent="-285750">
                <a:buFont typeface="Arial"/>
                <a:buChar char="•"/>
              </a:pPr>
              <a:r>
                <a:rPr lang="en-US" sz="2000" dirty="0" smtClean="0">
                  <a:solidFill>
                    <a:srgbClr val="008000"/>
                  </a:solidFill>
                </a:rPr>
                <a:t>Lower </a:t>
              </a:r>
              <a:r>
                <a:rPr lang="en-US" sz="2000" dirty="0">
                  <a:solidFill>
                    <a:srgbClr val="008000"/>
                  </a:solidFill>
                </a:rPr>
                <a:t>tolerance to beam </a:t>
              </a:r>
              <a:r>
                <a:rPr lang="en-US" sz="2000" dirty="0" smtClean="0">
                  <a:solidFill>
                    <a:srgbClr val="008000"/>
                  </a:solidFill>
                </a:rPr>
                <a:t>loss</a:t>
              </a:r>
            </a:p>
            <a:p>
              <a:pPr marL="285750" lvl="1" indent="-285750">
                <a:buFont typeface="Arial"/>
                <a:buChar char="•"/>
              </a:pPr>
              <a:r>
                <a:rPr lang="en-US" sz="2000" dirty="0">
                  <a:solidFill>
                    <a:srgbClr val="008000"/>
                  </a:solidFill>
                </a:rPr>
                <a:t>L</a:t>
              </a:r>
              <a:r>
                <a:rPr lang="en-US" sz="2000" dirty="0" smtClean="0">
                  <a:solidFill>
                    <a:srgbClr val="008000"/>
                  </a:solidFill>
                </a:rPr>
                <a:t>ower </a:t>
              </a:r>
              <a:r>
                <a:rPr lang="en-US" sz="2000" dirty="0">
                  <a:solidFill>
                    <a:srgbClr val="008000"/>
                  </a:solidFill>
                </a:rPr>
                <a:t>intensity set-up </a:t>
              </a:r>
              <a:r>
                <a:rPr lang="en-US" sz="2000" dirty="0" smtClean="0">
                  <a:solidFill>
                    <a:srgbClr val="008000"/>
                  </a:solidFill>
                </a:rPr>
                <a:t>beams</a:t>
              </a:r>
              <a:endParaRPr lang="en-US" sz="2000" dirty="0">
                <a:solidFill>
                  <a:srgbClr val="008000"/>
                </a:solidFill>
              </a:endParaRPr>
            </a:p>
            <a:p>
              <a:pPr marL="285750" lvl="1" indent="-285750">
                <a:buFont typeface="Arial"/>
                <a:buChar char="•"/>
              </a:pPr>
              <a:r>
                <a:rPr lang="en-US" sz="2000" dirty="0" smtClean="0">
                  <a:solidFill>
                    <a:srgbClr val="008000"/>
                  </a:solidFill>
                </a:rPr>
                <a:t>Hardware </a:t>
              </a:r>
              <a:r>
                <a:rPr lang="en-US" sz="2000" dirty="0">
                  <a:solidFill>
                    <a:srgbClr val="008000"/>
                  </a:solidFill>
                </a:rPr>
                <a:t>closer to maximum (beam dumps, power converters etc.)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57200" y="3886200"/>
              <a:ext cx="9144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rgbClr val="008000"/>
                  </a:solidFill>
                </a:rPr>
                <a:t>Energy</a:t>
              </a:r>
              <a:endParaRPr lang="en-US" sz="2000" b="1" dirty="0">
                <a:solidFill>
                  <a:srgbClr val="008000"/>
                </a:solidFill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876800" y="3886200"/>
            <a:ext cx="4114800" cy="2227659"/>
            <a:chOff x="4876800" y="3886200"/>
            <a:chExt cx="4114800" cy="2227659"/>
          </a:xfrm>
        </p:grpSpPr>
        <p:sp>
          <p:nvSpPr>
            <p:cNvPr id="2" name="TextBox 1"/>
            <p:cNvSpPr txBox="1"/>
            <p:nvPr/>
          </p:nvSpPr>
          <p:spPr>
            <a:xfrm>
              <a:off x="4876800" y="4267200"/>
              <a:ext cx="4114800" cy="1846659"/>
            </a:xfrm>
            <a:prstGeom prst="rect">
              <a:avLst/>
            </a:prstGeom>
            <a:noFill/>
            <a:ln>
              <a:solidFill>
                <a:srgbClr val="0000FF"/>
              </a:solidFill>
            </a:ln>
          </p:spPr>
          <p:txBody>
            <a:bodyPr wrap="square" lIns="144000" tIns="0" rIns="0" bIns="0" rtlCol="0" anchor="t">
              <a:spAutoFit/>
            </a:bodyPr>
            <a:lstStyle/>
            <a:p>
              <a:pPr marL="285750" lvl="1" indent="-285750">
                <a:buFont typeface="Arial"/>
                <a:buChar char="•"/>
              </a:pPr>
              <a:r>
                <a:rPr lang="en-US" sz="2000" dirty="0" smtClean="0">
                  <a:solidFill>
                    <a:srgbClr val="0000FF"/>
                  </a:solidFill>
                </a:rPr>
                <a:t>Electron-cloud</a:t>
              </a:r>
            </a:p>
            <a:p>
              <a:pPr marL="285750" lvl="1" indent="-285750">
                <a:buFont typeface="Arial"/>
                <a:buChar char="•"/>
              </a:pPr>
              <a:r>
                <a:rPr lang="en-US" sz="2000" dirty="0" smtClean="0">
                  <a:solidFill>
                    <a:srgbClr val="0000FF"/>
                  </a:solidFill>
                </a:rPr>
                <a:t>UFOs </a:t>
              </a:r>
              <a:endParaRPr lang="en-US" sz="2000" dirty="0">
                <a:solidFill>
                  <a:srgbClr val="0000FF"/>
                </a:solidFill>
              </a:endParaRPr>
            </a:p>
            <a:p>
              <a:pPr marL="285750" lvl="1" indent="-285750">
                <a:buFont typeface="Arial"/>
                <a:buChar char="•"/>
              </a:pPr>
              <a:r>
                <a:rPr lang="en-US" sz="2000" dirty="0">
                  <a:solidFill>
                    <a:srgbClr val="0000FF"/>
                  </a:solidFill>
                </a:rPr>
                <a:t>M</a:t>
              </a:r>
              <a:r>
                <a:rPr lang="en-US" sz="2000" dirty="0" smtClean="0">
                  <a:solidFill>
                    <a:srgbClr val="0000FF"/>
                  </a:solidFill>
                </a:rPr>
                <a:t>ore </a:t>
              </a:r>
              <a:r>
                <a:rPr lang="en-US" sz="2000" dirty="0">
                  <a:solidFill>
                    <a:srgbClr val="0000FF"/>
                  </a:solidFill>
                </a:rPr>
                <a:t>long range collisions</a:t>
              </a:r>
            </a:p>
            <a:p>
              <a:pPr marL="285750" lvl="1" indent="-285750">
                <a:buFont typeface="Arial"/>
                <a:buChar char="•"/>
              </a:pPr>
              <a:r>
                <a:rPr lang="en-US" sz="2000" dirty="0">
                  <a:solidFill>
                    <a:srgbClr val="0000FF"/>
                  </a:solidFill>
                </a:rPr>
                <a:t>L</a:t>
              </a:r>
              <a:r>
                <a:rPr lang="en-US" sz="2000" dirty="0" smtClean="0">
                  <a:solidFill>
                    <a:srgbClr val="0000FF"/>
                  </a:solidFill>
                </a:rPr>
                <a:t>arger </a:t>
              </a:r>
              <a:r>
                <a:rPr lang="en-US" sz="2000" dirty="0">
                  <a:solidFill>
                    <a:srgbClr val="0000FF"/>
                  </a:solidFill>
                </a:rPr>
                <a:t>crossing angle, higher beta*</a:t>
              </a:r>
            </a:p>
            <a:p>
              <a:pPr marL="285750" lvl="1" indent="-285750">
                <a:buFont typeface="Arial"/>
                <a:buChar char="•"/>
              </a:pPr>
              <a:r>
                <a:rPr lang="en-US" sz="2000" dirty="0">
                  <a:solidFill>
                    <a:srgbClr val="0000FF"/>
                  </a:solidFill>
                </a:rPr>
                <a:t>H</a:t>
              </a:r>
              <a:r>
                <a:rPr lang="en-US" sz="2000" dirty="0" smtClean="0">
                  <a:solidFill>
                    <a:srgbClr val="0000FF"/>
                  </a:solidFill>
                </a:rPr>
                <a:t>igher </a:t>
              </a:r>
              <a:r>
                <a:rPr lang="en-US" sz="2000" dirty="0">
                  <a:solidFill>
                    <a:srgbClr val="0000FF"/>
                  </a:solidFill>
                </a:rPr>
                <a:t>total beam </a:t>
              </a:r>
              <a:r>
                <a:rPr lang="en-US" sz="2000" dirty="0" smtClean="0">
                  <a:solidFill>
                    <a:srgbClr val="0000FF"/>
                  </a:solidFill>
                </a:rPr>
                <a:t>current</a:t>
              </a:r>
            </a:p>
            <a:p>
              <a:pPr marL="285750" lvl="1" indent="-285750">
                <a:buFont typeface="Arial"/>
                <a:buChar char="•"/>
              </a:pPr>
              <a:r>
                <a:rPr lang="en-US" sz="2000" dirty="0">
                  <a:solidFill>
                    <a:srgbClr val="0000FF"/>
                  </a:solidFill>
                </a:rPr>
                <a:t>H</a:t>
              </a:r>
              <a:r>
                <a:rPr lang="en-US" sz="2000" dirty="0" smtClean="0">
                  <a:solidFill>
                    <a:srgbClr val="0000FF"/>
                  </a:solidFill>
                </a:rPr>
                <a:t>igher </a:t>
              </a:r>
              <a:r>
                <a:rPr lang="en-US" sz="2000" dirty="0">
                  <a:solidFill>
                    <a:srgbClr val="0000FF"/>
                  </a:solidFill>
                </a:rPr>
                <a:t>intensity per </a:t>
              </a:r>
              <a:r>
                <a:rPr lang="en-US" sz="2000" dirty="0" smtClean="0">
                  <a:solidFill>
                    <a:srgbClr val="0000FF"/>
                  </a:solidFill>
                </a:rPr>
                <a:t>injection</a:t>
              </a:r>
              <a:endParaRPr lang="en-US" sz="2000" dirty="0">
                <a:solidFill>
                  <a:srgbClr val="0000FF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105400" y="3886200"/>
              <a:ext cx="9144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rgbClr val="0000FF"/>
                  </a:solidFill>
                </a:rPr>
                <a:t>25 ns</a:t>
              </a:r>
              <a:endParaRPr lang="en-US" sz="2000" b="1" dirty="0">
                <a:solidFill>
                  <a:srgbClr val="0000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097433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9</a:t>
            </a:fld>
            <a:endParaRPr lang="en-US"/>
          </a:p>
        </p:txBody>
      </p:sp>
      <p:pic>
        <p:nvPicPr>
          <p:cNvPr id="14" name="Picture 13" descr="Screen Shot 2013-05-08 at 9.43.25 A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48674"/>
            <a:ext cx="9144000" cy="156262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63733" y="165482"/>
            <a:ext cx="619451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+mj-lt"/>
              </a:rPr>
              <a:t>LHC bunch structure - 2015</a:t>
            </a:r>
            <a:endParaRPr lang="en-US" sz="3200" dirty="0">
              <a:latin typeface="+mj-lt"/>
            </a:endParaRPr>
          </a:p>
        </p:txBody>
      </p:sp>
      <p:sp>
        <p:nvSpPr>
          <p:cNvPr id="16" name="Left Brace 15"/>
          <p:cNvSpPr/>
          <p:nvPr/>
        </p:nvSpPr>
        <p:spPr>
          <a:xfrm rot="5400000">
            <a:off x="5972467" y="2982524"/>
            <a:ext cx="304800" cy="760889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5445038" y="2303479"/>
            <a:ext cx="18213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1 SPS batch</a:t>
            </a:r>
          </a:p>
          <a:p>
            <a:r>
              <a:rPr lang="en-US" sz="2000" dirty="0" smtClean="0"/>
              <a:t>(288 bunches)</a:t>
            </a:r>
            <a:endParaRPr lang="en-US" sz="2000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304800" y="5646116"/>
            <a:ext cx="883920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510288" y="5255839"/>
            <a:ext cx="2559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26.7 km 2800 bunches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 rot="16200000">
            <a:off x="8091504" y="2421483"/>
            <a:ext cx="15026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Abort gap</a:t>
            </a:r>
            <a:endParaRPr lang="en-US" sz="2000" dirty="0"/>
          </a:p>
        </p:txBody>
      </p:sp>
      <p:sp>
        <p:nvSpPr>
          <p:cNvPr id="3" name="Rounded Rectangle 2"/>
          <p:cNvSpPr/>
          <p:nvPr/>
        </p:nvSpPr>
        <p:spPr>
          <a:xfrm>
            <a:off x="5638034" y="3554619"/>
            <a:ext cx="1008911" cy="1293851"/>
          </a:xfrm>
          <a:prstGeom prst="roundRect">
            <a:avLst/>
          </a:prstGeom>
          <a:noFill/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46800" rtlCol="0" anchor="ctr"/>
          <a:lstStyle/>
          <a:p>
            <a:pPr algn="ctr"/>
            <a:endParaRPr lang="en-US" dirty="0" smtClean="0"/>
          </a:p>
        </p:txBody>
      </p:sp>
      <p:sp>
        <p:nvSpPr>
          <p:cNvPr id="19" name="Rounded Rectangle 18"/>
          <p:cNvSpPr/>
          <p:nvPr/>
        </p:nvSpPr>
        <p:spPr>
          <a:xfrm>
            <a:off x="3487743" y="3566281"/>
            <a:ext cx="346120" cy="1293851"/>
          </a:xfrm>
          <a:prstGeom prst="roundRect">
            <a:avLst/>
          </a:prstGeom>
          <a:noFill/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46800" rtlCol="0" anchor="ctr"/>
          <a:lstStyle/>
          <a:p>
            <a:pPr algn="ctr"/>
            <a:endParaRPr lang="en-US" dirty="0" smtClean="0"/>
          </a:p>
        </p:txBody>
      </p:sp>
      <p:sp>
        <p:nvSpPr>
          <p:cNvPr id="20" name="Left Brace 19"/>
          <p:cNvSpPr/>
          <p:nvPr/>
        </p:nvSpPr>
        <p:spPr>
          <a:xfrm rot="5400000">
            <a:off x="3523509" y="3096386"/>
            <a:ext cx="304800" cy="553081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3059069" y="2301226"/>
            <a:ext cx="16278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1 PS batch</a:t>
            </a:r>
          </a:p>
          <a:p>
            <a:r>
              <a:rPr lang="en-US" sz="2000" dirty="0" smtClean="0"/>
              <a:t>(72 bunches)</a:t>
            </a:r>
            <a:endParaRPr lang="en-US" sz="2000" dirty="0"/>
          </a:p>
        </p:txBody>
      </p:sp>
      <p:sp>
        <p:nvSpPr>
          <p:cNvPr id="22" name="Rounded Rectangle 21"/>
          <p:cNvSpPr/>
          <p:nvPr/>
        </p:nvSpPr>
        <p:spPr>
          <a:xfrm>
            <a:off x="8708270" y="3486672"/>
            <a:ext cx="346120" cy="1293851"/>
          </a:xfrm>
          <a:prstGeom prst="roundRect">
            <a:avLst/>
          </a:prstGeom>
          <a:noFill/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46800" rtlCol="0" anchor="ctr"/>
          <a:lstStyle/>
          <a:p>
            <a:pPr algn="ctr"/>
            <a:endParaRPr lang="en-US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1039813" y="928688"/>
            <a:ext cx="7778749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 smtClean="0"/>
              <a:t>25 ns bunch </a:t>
            </a:r>
            <a:r>
              <a:rPr lang="en-US" sz="2400" dirty="0" smtClean="0"/>
              <a:t>spacing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~2800 bunches</a:t>
            </a:r>
            <a:endParaRPr lang="en-US" sz="2400" dirty="0" smtClean="0"/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Nominal bunch intensity </a:t>
            </a:r>
            <a:r>
              <a:rPr lang="en-US" sz="2400" dirty="0" smtClean="0"/>
              <a:t>1.15 </a:t>
            </a:r>
            <a:r>
              <a:rPr lang="en-US" sz="2400" dirty="0" smtClean="0"/>
              <a:t>x 10</a:t>
            </a:r>
            <a:r>
              <a:rPr lang="en-US" sz="2400" baseline="30000" dirty="0" smtClean="0"/>
              <a:t>11</a:t>
            </a:r>
            <a:r>
              <a:rPr lang="en-US" sz="2400" dirty="0" smtClean="0"/>
              <a:t> protons per bunch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339652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reflective ball">
      <a:majorFont>
        <a:latin typeface="Franklin Gothic Heavy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tIns="0" bIns="46800" rtlCol="0" anchor="ctr"/>
      <a:lstStyle>
        <a:defPPr algn="ctr">
          <a:defRPr dirty="0" smtClean="0"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BTODD primary master">
  <a:themeElements>
    <a:clrScheme name="BTODD Theme Colour Set">
      <a:dk1>
        <a:srgbClr val="FFFFFF"/>
      </a:dk1>
      <a:lt1>
        <a:srgbClr val="FFFFFF"/>
      </a:lt1>
      <a:dk2>
        <a:srgbClr val="FFFFFF"/>
      </a:dk2>
      <a:lt2>
        <a:srgbClr val="FFFFFF"/>
      </a:lt2>
      <a:accent1>
        <a:srgbClr val="339966"/>
      </a:accent1>
      <a:accent2>
        <a:srgbClr val="FF0000"/>
      </a:accent2>
      <a:accent3>
        <a:srgbClr val="800080"/>
      </a:accent3>
      <a:accent4>
        <a:srgbClr val="FF6600"/>
      </a:accent4>
      <a:accent5>
        <a:srgbClr val="062F67"/>
      </a:accent5>
      <a:accent6>
        <a:srgbClr val="000000"/>
      </a:accent6>
      <a:hlink>
        <a:srgbClr val="1717FF"/>
      </a:hlink>
      <a:folHlink>
        <a:srgbClr val="0000CC"/>
      </a:folHlink>
    </a:clrScheme>
    <a:fontScheme name="BTODD Theme Font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Foundry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ixel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3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CC00CC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6416022</TotalTime>
  <Words>1353</Words>
  <Application>Microsoft Macintosh PowerPoint</Application>
  <PresentationFormat>On-screen Show (4:3)</PresentationFormat>
  <Paragraphs>280</Paragraphs>
  <Slides>26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9" baseType="lpstr">
      <vt:lpstr>Office Theme</vt:lpstr>
      <vt:lpstr>BTODD primary master</vt:lpstr>
      <vt:lpstr>Microsoft Equation</vt:lpstr>
      <vt:lpstr>The LHC machine:  Run 2 and beyond</vt:lpstr>
      <vt:lpstr>PowerPoint Presentation</vt:lpstr>
      <vt:lpstr>PowerPoint Presentation</vt:lpstr>
      <vt:lpstr>Superconducting Magnets and Circuits Consolidation (SMACC) </vt:lpstr>
      <vt:lpstr>Powering tests </vt:lpstr>
      <vt:lpstr>Dipole training 1/2</vt:lpstr>
      <vt:lpstr>Dipole training 2/2</vt:lpstr>
      <vt:lpstr>LHC - 2015 </vt:lpstr>
      <vt:lpstr>PowerPoint Presentation</vt:lpstr>
      <vt:lpstr>25 ns &amp; electron cloud</vt:lpstr>
      <vt:lpstr>Squeeze in ATLAS</vt:lpstr>
      <vt:lpstr>Crossing angle</vt:lpstr>
      <vt:lpstr>2015: beta* in IPs 1 and 5</vt:lpstr>
      <vt:lpstr>2015 commissioning strategy</vt:lpstr>
      <vt:lpstr>2015 Q1/Q2</vt:lpstr>
      <vt:lpstr>Q3/Q4 2015</vt:lpstr>
      <vt:lpstr>ATLAS and CMS performance</vt:lpstr>
      <vt:lpstr>Run 2</vt:lpstr>
      <vt:lpstr>10 year plan</vt:lpstr>
      <vt:lpstr>HL-LHC - goals </vt:lpstr>
      <vt:lpstr>How?</vt:lpstr>
      <vt:lpstr>HL-LHC: key 25 ns parameters</vt:lpstr>
      <vt:lpstr>PowerPoint Presentation</vt:lpstr>
      <vt:lpstr>The critical zones around IP1 and IP5</vt:lpstr>
      <vt:lpstr>HL-LHC &amp; LIU</vt:lpstr>
      <vt:lpstr>Conclusions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PresenterMedia.com</dc:creator>
  <cp:lastModifiedBy>Mike LAMONT</cp:lastModifiedBy>
  <cp:revision>2581</cp:revision>
  <dcterms:created xsi:type="dcterms:W3CDTF">2011-01-18T19:25:28Z</dcterms:created>
  <dcterms:modified xsi:type="dcterms:W3CDTF">2015-03-17T16:56:47Z</dcterms:modified>
</cp:coreProperties>
</file>