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4" r:id="rId2"/>
  </p:sldMasterIdLst>
  <p:notesMasterIdLst>
    <p:notesMasterId r:id="rId39"/>
  </p:notesMasterIdLst>
  <p:handoutMasterIdLst>
    <p:handoutMasterId r:id="rId40"/>
  </p:handoutMasterIdLst>
  <p:sldIdLst>
    <p:sldId id="1289" r:id="rId3"/>
    <p:sldId id="1305" r:id="rId4"/>
    <p:sldId id="1306" r:id="rId5"/>
    <p:sldId id="1307" r:id="rId6"/>
    <p:sldId id="1387" r:id="rId7"/>
    <p:sldId id="1341" r:id="rId8"/>
    <p:sldId id="1363" r:id="rId9"/>
    <p:sldId id="1364" r:id="rId10"/>
    <p:sldId id="1343" r:id="rId11"/>
    <p:sldId id="1357" r:id="rId12"/>
    <p:sldId id="1344" r:id="rId13"/>
    <p:sldId id="1358" r:id="rId14"/>
    <p:sldId id="1359" r:id="rId15"/>
    <p:sldId id="1321" r:id="rId16"/>
    <p:sldId id="1303" r:id="rId17"/>
    <p:sldId id="1342" r:id="rId18"/>
    <p:sldId id="1348" r:id="rId19"/>
    <p:sldId id="1393" r:id="rId20"/>
    <p:sldId id="1374" r:id="rId21"/>
    <p:sldId id="1376" r:id="rId22"/>
    <p:sldId id="1379" r:id="rId23"/>
    <p:sldId id="1389" r:id="rId24"/>
    <p:sldId id="1390" r:id="rId25"/>
    <p:sldId id="1395" r:id="rId26"/>
    <p:sldId id="1371" r:id="rId27"/>
    <p:sldId id="1372" r:id="rId28"/>
    <p:sldId id="1377" r:id="rId29"/>
    <p:sldId id="1380" r:id="rId30"/>
    <p:sldId id="1388" r:id="rId31"/>
    <p:sldId id="1368" r:id="rId32"/>
    <p:sldId id="1369" r:id="rId33"/>
    <p:sldId id="1394" r:id="rId34"/>
    <p:sldId id="1302" r:id="rId35"/>
    <p:sldId id="1346" r:id="rId36"/>
    <p:sldId id="1391" r:id="rId37"/>
    <p:sldId id="138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FF80"/>
    <a:srgbClr val="FFCC66"/>
    <a:srgbClr val="66FFFF"/>
    <a:srgbClr val="800080"/>
    <a:srgbClr val="00FFFF"/>
    <a:srgbClr val="00FF00"/>
    <a:srgbClr val="F76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26" autoAdjust="0"/>
    <p:restoredTop sz="97335" autoAdjust="0"/>
  </p:normalViewPr>
  <p:slideViewPr>
    <p:cSldViewPr>
      <p:cViewPr varScale="1">
        <p:scale>
          <a:sx n="108" d="100"/>
          <a:sy n="108" d="100"/>
        </p:scale>
        <p:origin x="-1168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9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5/30/15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5/30/15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4" Type="http://schemas.openxmlformats.org/officeDocument/2006/relationships/image" Target="../media/image3.png"/><Relationship Id="rId1" Type="http://schemas.microsoft.com/office/2007/relationships/media" Target="file:///\\cern.ch\dfs\Departments\AB\Projects\beaminterlocks\Individual_Folders\BTodd\presentations\TEMPLATE\BTODD_MOVIE_END_LOGO.wmv" TargetMode="External"/><Relationship Id="rId2" Type="http://schemas.openxmlformats.org/officeDocument/2006/relationships/video" Target="file:///\\cern.ch\dfs\Departments\AB\Projects\beaminterlocks\Individual_Folders\BTodd\presentations\TEMPLATE\BTODD_MOVIE_END_LOGO.wmv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gi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4559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81" y="115416"/>
            <a:ext cx="6839223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1-6-2015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2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Blois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1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logue Link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TODD_MOVIE_END_LOGO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1674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logue Animated G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todd_animated_gif_delayed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62036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Aeria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Rectangle 47"/>
          <p:cNvSpPr>
            <a:spLocks noChangeArrowheads="1"/>
          </p:cNvSpPr>
          <p:nvPr userDrawn="1"/>
        </p:nvSpPr>
        <p:spPr bwMode="auto">
          <a:xfrm>
            <a:off x="1181100" y="2667000"/>
            <a:ext cx="6781800" cy="1524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257300" y="3048000"/>
            <a:ext cx="670560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SMP @ MPP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623105" y="3730079"/>
            <a:ext cx="1271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TE/MPE/MI</a:t>
            </a:r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6174765" y="3730079"/>
            <a:ext cx="1309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March 2011</a:t>
            </a:r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8458200" y="6581001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0v1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2925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9" grpId="0"/>
      <p:bldP spid="20" grpId="0"/>
      <p:bldP spid="2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7239000" y="6581001"/>
            <a:ext cx="190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>
                    <a:lumMod val="50000"/>
                  </a:srgbClr>
                </a:solidFill>
              </a:rPr>
              <a:t>18</a:t>
            </a:r>
            <a:r>
              <a:rPr lang="en-US" sz="1200" baseline="30000" dirty="0" smtClean="0">
                <a:solidFill>
                  <a:srgbClr val="FFFFFF">
                    <a:lumMod val="50000"/>
                  </a:srgbClr>
                </a:solidFill>
              </a:rPr>
              <a:t>th  </a:t>
            </a:r>
            <a:r>
              <a:rPr lang="en-US" sz="1200" dirty="0" smtClean="0">
                <a:solidFill>
                  <a:srgbClr val="FFFFFF">
                    <a:lumMod val="50000"/>
                  </a:srgbClr>
                </a:solidFill>
              </a:rPr>
              <a:t>June 2012 – 0v3</a:t>
            </a:r>
            <a:endParaRPr lang="en-US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902872" y="2828836"/>
            <a:ext cx="5338321" cy="120032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Availability Working Group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Proposal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491261" y="4452086"/>
            <a:ext cx="2161554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>
                    <a:lumMod val="65000"/>
                  </a:srgbClr>
                </a:solidFill>
              </a:rPr>
              <a:t>B. Todd   &amp;  L. Ponce</a:t>
            </a:r>
          </a:p>
        </p:txBody>
      </p:sp>
    </p:spTree>
    <p:extLst>
      <p:ext uri="{BB962C8B-B14F-4D97-AF65-F5344CB8AC3E}">
        <p14:creationId xmlns:p14="http://schemas.microsoft.com/office/powerpoint/2010/main" val="207860615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o Fade In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7"/>
          <p:cNvSpPr>
            <a:spLocks noChangeArrowheads="1"/>
          </p:cNvSpPr>
          <p:nvPr userDrawn="1"/>
        </p:nvSpPr>
        <p:spPr bwMode="auto">
          <a:xfrm>
            <a:off x="0" y="6858000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prstMaterial="matte">
            <a:bevelT w="0" h="0"/>
            <a:bevelB w="0" h="0"/>
            <a:extrusionClr>
              <a:srgbClr val="062F67"/>
            </a:extrusionClr>
            <a:contourClr>
              <a:srgbClr val="062F67"/>
            </a:contourClr>
          </a:sp3d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0" y="-838200"/>
            <a:ext cx="9144000" cy="8382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294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bis-smp-team@cern.ch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58" y="91440"/>
            <a:ext cx="62698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773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 userDrawn="1"/>
        </p:nvSpPr>
        <p:spPr>
          <a:xfrm>
            <a:off x="-12393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04568" y="0"/>
            <a:ext cx="8216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9" name="Rectangle 34"/>
          <p:cNvSpPr>
            <a:spLocks noChangeArrowheads="1"/>
          </p:cNvSpPr>
          <p:nvPr userDrawn="1"/>
        </p:nvSpPr>
        <p:spPr bwMode="auto">
          <a:xfrm>
            <a:off x="1819275" y="6642100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Evian Preparation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991475" y="6629400"/>
            <a:ext cx="1143000" cy="228600"/>
          </a:xfrm>
        </p:spPr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7967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0.1111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-0.0326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1" grpId="0"/>
      <p:bldP spid="17" grpId="0"/>
      <p:bldP spid="18" grpId="0"/>
      <p:bldP spid="29" grpId="0"/>
      <p:bldP spid="3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f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29400"/>
            <a:ext cx="1143000" cy="228600"/>
          </a:xfrm>
        </p:spPr>
        <p:txBody>
          <a:bodyPr/>
          <a:lstStyle>
            <a:lvl1pPr>
              <a:defRPr sz="1100" b="1"/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540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atical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152400" y="3276600"/>
            <a:ext cx="876300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192333" y="838200"/>
            <a:ext cx="901209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3366FF"/>
                </a:solidFill>
              </a:rPr>
              <a:t>SPS SMP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177907" y="6019800"/>
            <a:ext cx="930062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3366FF"/>
                </a:solidFill>
              </a:rPr>
              <a:t>LHC SMP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1006475"/>
            <a:ext cx="87439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228600" y="1752600"/>
            <a:ext cx="952500" cy="124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1219200" y="2341563"/>
            <a:ext cx="1905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 userDrawn="1"/>
        </p:nvSpPr>
        <p:spPr bwMode="auto">
          <a:xfrm>
            <a:off x="1219200" y="1219200"/>
            <a:ext cx="952500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2209800" y="1676400"/>
            <a:ext cx="914400" cy="160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4098925" y="884238"/>
            <a:ext cx="1516063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auto">
          <a:xfrm>
            <a:off x="5646738" y="884238"/>
            <a:ext cx="2125662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 userDrawn="1"/>
        </p:nvSpPr>
        <p:spPr bwMode="auto">
          <a:xfrm>
            <a:off x="4633913" y="2043113"/>
            <a:ext cx="1684337" cy="623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 userDrawn="1"/>
        </p:nvSpPr>
        <p:spPr bwMode="auto">
          <a:xfrm>
            <a:off x="6354763" y="2043113"/>
            <a:ext cx="1943100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4098925" y="2043113"/>
            <a:ext cx="503238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 userDrawn="1"/>
        </p:nvSpPr>
        <p:spPr bwMode="auto">
          <a:xfrm>
            <a:off x="152400" y="3889375"/>
            <a:ext cx="1028700" cy="124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 userDrawn="1"/>
        </p:nvSpPr>
        <p:spPr bwMode="auto">
          <a:xfrm>
            <a:off x="1219200" y="4478338"/>
            <a:ext cx="1905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" name="Rectangle 21"/>
          <p:cNvSpPr>
            <a:spLocks noChangeArrowheads="1"/>
          </p:cNvSpPr>
          <p:nvPr userDrawn="1"/>
        </p:nvSpPr>
        <p:spPr bwMode="auto">
          <a:xfrm>
            <a:off x="1219200" y="3355975"/>
            <a:ext cx="952500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Rectangle 22"/>
          <p:cNvSpPr>
            <a:spLocks noChangeArrowheads="1"/>
          </p:cNvSpPr>
          <p:nvPr userDrawn="1"/>
        </p:nvSpPr>
        <p:spPr bwMode="auto">
          <a:xfrm>
            <a:off x="2209800" y="3813175"/>
            <a:ext cx="914400" cy="160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23"/>
          <p:cNvSpPr>
            <a:spLocks noChangeArrowheads="1"/>
          </p:cNvSpPr>
          <p:nvPr userDrawn="1"/>
        </p:nvSpPr>
        <p:spPr bwMode="auto">
          <a:xfrm>
            <a:off x="1219200" y="5102225"/>
            <a:ext cx="952500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Rectangle 24"/>
          <p:cNvSpPr>
            <a:spLocks noChangeArrowheads="1"/>
          </p:cNvSpPr>
          <p:nvPr userDrawn="1"/>
        </p:nvSpPr>
        <p:spPr bwMode="auto">
          <a:xfrm>
            <a:off x="2235200" y="5102225"/>
            <a:ext cx="882650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" name="Rectangle 25"/>
          <p:cNvSpPr>
            <a:spLocks noChangeArrowheads="1"/>
          </p:cNvSpPr>
          <p:nvPr userDrawn="1"/>
        </p:nvSpPr>
        <p:spPr bwMode="auto">
          <a:xfrm>
            <a:off x="4098925" y="3349625"/>
            <a:ext cx="1516063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 userDrawn="1"/>
        </p:nvSpPr>
        <p:spPr bwMode="auto">
          <a:xfrm>
            <a:off x="4622800" y="4438650"/>
            <a:ext cx="1701800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" name="Rectangle 27"/>
          <p:cNvSpPr>
            <a:spLocks noChangeArrowheads="1"/>
          </p:cNvSpPr>
          <p:nvPr userDrawn="1"/>
        </p:nvSpPr>
        <p:spPr bwMode="auto">
          <a:xfrm>
            <a:off x="4622800" y="5414963"/>
            <a:ext cx="1930400" cy="1062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Rectangle 28"/>
          <p:cNvSpPr>
            <a:spLocks noChangeArrowheads="1"/>
          </p:cNvSpPr>
          <p:nvPr userDrawn="1"/>
        </p:nvSpPr>
        <p:spPr bwMode="auto">
          <a:xfrm>
            <a:off x="4098925" y="4446588"/>
            <a:ext cx="503238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Rectangle 29"/>
          <p:cNvSpPr>
            <a:spLocks noChangeArrowheads="1"/>
          </p:cNvSpPr>
          <p:nvPr userDrawn="1"/>
        </p:nvSpPr>
        <p:spPr bwMode="auto">
          <a:xfrm>
            <a:off x="5641975" y="3771900"/>
            <a:ext cx="944563" cy="201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Rectangle 30"/>
          <p:cNvSpPr>
            <a:spLocks noChangeArrowheads="1"/>
          </p:cNvSpPr>
          <p:nvPr userDrawn="1"/>
        </p:nvSpPr>
        <p:spPr bwMode="auto">
          <a:xfrm>
            <a:off x="6605588" y="5334000"/>
            <a:ext cx="2441575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Rectangle 31"/>
          <p:cNvSpPr>
            <a:spLocks noChangeArrowheads="1"/>
          </p:cNvSpPr>
          <p:nvPr userDrawn="1"/>
        </p:nvSpPr>
        <p:spPr bwMode="auto">
          <a:xfrm>
            <a:off x="3136900" y="3702050"/>
            <a:ext cx="952500" cy="1689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Rectangle 32"/>
          <p:cNvSpPr>
            <a:spLocks noChangeArrowheads="1"/>
          </p:cNvSpPr>
          <p:nvPr userDrawn="1"/>
        </p:nvSpPr>
        <p:spPr bwMode="auto">
          <a:xfrm>
            <a:off x="4633913" y="2667000"/>
            <a:ext cx="168433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" name="Rectangle 33"/>
          <p:cNvSpPr>
            <a:spLocks noChangeArrowheads="1"/>
          </p:cNvSpPr>
          <p:nvPr userDrawn="1"/>
        </p:nvSpPr>
        <p:spPr bwMode="auto">
          <a:xfrm>
            <a:off x="6605588" y="51054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Rectangle 34"/>
          <p:cNvSpPr>
            <a:spLocks noChangeArrowheads="1"/>
          </p:cNvSpPr>
          <p:nvPr userDrawn="1"/>
        </p:nvSpPr>
        <p:spPr bwMode="auto">
          <a:xfrm>
            <a:off x="6605588" y="48768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" name="Rectangle 35"/>
          <p:cNvSpPr>
            <a:spLocks noChangeArrowheads="1"/>
          </p:cNvSpPr>
          <p:nvPr userDrawn="1"/>
        </p:nvSpPr>
        <p:spPr bwMode="auto">
          <a:xfrm>
            <a:off x="6605588" y="46482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" name="Rectangle 36"/>
          <p:cNvSpPr>
            <a:spLocks noChangeArrowheads="1"/>
          </p:cNvSpPr>
          <p:nvPr userDrawn="1"/>
        </p:nvSpPr>
        <p:spPr bwMode="auto">
          <a:xfrm>
            <a:off x="6605588" y="44196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" name="Rectangle 37"/>
          <p:cNvSpPr>
            <a:spLocks noChangeArrowheads="1"/>
          </p:cNvSpPr>
          <p:nvPr userDrawn="1"/>
        </p:nvSpPr>
        <p:spPr bwMode="auto">
          <a:xfrm>
            <a:off x="6605588" y="41910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" name="Rectangle 38"/>
          <p:cNvSpPr>
            <a:spLocks noChangeArrowheads="1"/>
          </p:cNvSpPr>
          <p:nvPr userDrawn="1"/>
        </p:nvSpPr>
        <p:spPr bwMode="auto">
          <a:xfrm>
            <a:off x="6605588" y="39624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" name="Rectangle 39"/>
          <p:cNvSpPr>
            <a:spLocks noChangeArrowheads="1"/>
          </p:cNvSpPr>
          <p:nvPr userDrawn="1"/>
        </p:nvSpPr>
        <p:spPr bwMode="auto">
          <a:xfrm>
            <a:off x="6605588" y="37338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" name="Rectangle 40"/>
          <p:cNvSpPr>
            <a:spLocks noChangeArrowheads="1"/>
          </p:cNvSpPr>
          <p:nvPr userDrawn="1"/>
        </p:nvSpPr>
        <p:spPr bwMode="auto">
          <a:xfrm>
            <a:off x="6605588" y="35052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85021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Fade Out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39232"/>
            <a:ext cx="9144000" cy="225912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16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641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9525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51932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39232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51932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28034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  <p:bldP spid="1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Blank Page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2" y="95247"/>
            <a:ext cx="623888" cy="62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39" y="161924"/>
            <a:ext cx="48379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9525" y="188752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62F67"/>
                </a:solidFill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000" b="1" dirty="0">
              <a:solidFill>
                <a:srgbClr val="062F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62F67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015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without spinnin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62F67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2" y="95247"/>
            <a:ext cx="623888" cy="62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39" y="161924"/>
            <a:ext cx="48379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 userDrawn="1"/>
        </p:nvSpPr>
        <p:spPr>
          <a:xfrm>
            <a:off x="-9525" y="188752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62F67"/>
                </a:solidFill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000" b="1" dirty="0">
              <a:solidFill>
                <a:srgbClr val="062F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59611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3535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23158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Fade In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49064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84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809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19357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61764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49064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61764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56009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0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  <p:bldP spid="1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49064"/>
            <a:ext cx="1143000" cy="228600"/>
          </a:xfrm>
        </p:spPr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of 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49064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61764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bis-smp-team@cern.ch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8001000" y="6649064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C1C7F64-630B-4998-9764-685EC88B06E4}" type="slidenum">
              <a:rPr lang="en-US" smtClean="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61764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SMP @ MPP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84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809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19357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4"/>
          <p:cNvSpPr txBox="1">
            <a:spLocks noChangeArrowheads="1"/>
          </p:cNvSpPr>
          <p:nvPr userDrawn="1"/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800" kern="0" dirty="0" smtClean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3200400" y="2833469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fin</a:t>
            </a:r>
          </a:p>
        </p:txBody>
      </p:sp>
      <p:sp>
        <p:nvSpPr>
          <p:cNvPr id="19" name="Text Box 5"/>
          <p:cNvSpPr txBox="1">
            <a:spLocks noChangeArrowheads="1"/>
          </p:cNvSpPr>
          <p:nvPr userDrawn="1"/>
        </p:nvSpPr>
        <p:spPr bwMode="auto">
          <a:xfrm>
            <a:off x="1828800" y="3366869"/>
            <a:ext cx="548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372828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6" Type="http://schemas.openxmlformats.org/officeDocument/2006/relationships/image" Target="../media/image1.emf"/><Relationship Id="rId17" Type="http://schemas.openxmlformats.org/officeDocument/2006/relationships/image" Target="../media/image2.wmf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1-6-2015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Blois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66800"/>
            <a:ext cx="86868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Rectangle 47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316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7641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 userDrawn="1"/>
        </p:nvSpPr>
        <p:spPr>
          <a:xfrm>
            <a:off x="-9525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25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29400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2C1C7F64-630B-4998-9764-685EC88B06E4}" type="slidenum">
              <a:rPr lang="en-US" smtClean="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1828800" y="6642100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1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rgbClr val="062F67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0080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1728" y="246010"/>
            <a:ext cx="8095072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smtClean="0"/>
              <a:t>LHC in Run 2: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/>
              <a:t>status and plans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2990" y="5943600"/>
            <a:ext cx="6400800" cy="762000"/>
          </a:xfrm>
        </p:spPr>
        <p:txBody>
          <a:bodyPr/>
          <a:lstStyle/>
          <a:p>
            <a:r>
              <a:rPr lang="en-US" dirty="0" smtClean="0"/>
              <a:t>Mike Lamont for the LHC team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01160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6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10</a:t>
            </a:fld>
            <a:endParaRPr lang="en-US"/>
          </a:p>
        </p:txBody>
      </p:sp>
      <p:pic>
        <p:nvPicPr>
          <p:cNvPr id="14" name="Picture 13" descr="Screen Shot 2013-05-08 at 9.43.25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8674"/>
            <a:ext cx="9144000" cy="1562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3733" y="165482"/>
            <a:ext cx="61945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LHC bunch structure - 2015</a:t>
            </a:r>
            <a:endParaRPr lang="en-US" sz="3200" dirty="0">
              <a:latin typeface="+mj-lt"/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5972467" y="2982524"/>
            <a:ext cx="304800" cy="7608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445038" y="2303479"/>
            <a:ext cx="1821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SPS batch</a:t>
            </a:r>
          </a:p>
          <a:p>
            <a:r>
              <a:rPr lang="en-US" sz="2000" dirty="0" smtClean="0"/>
              <a:t>(288 bunches)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4800" y="5646116"/>
            <a:ext cx="8839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10288" y="5255839"/>
            <a:ext cx="255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26.7 km 2800 bunches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8091504" y="2421483"/>
            <a:ext cx="150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Abort gap</a:t>
            </a: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5638034" y="3554619"/>
            <a:ext cx="1008911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9" name="Rounded Rectangle 18"/>
          <p:cNvSpPr/>
          <p:nvPr/>
        </p:nvSpPr>
        <p:spPr>
          <a:xfrm>
            <a:off x="3487743" y="3566281"/>
            <a:ext cx="346120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20" name="Left Brace 19"/>
          <p:cNvSpPr/>
          <p:nvPr/>
        </p:nvSpPr>
        <p:spPr>
          <a:xfrm rot="5400000">
            <a:off x="3523509" y="3096386"/>
            <a:ext cx="304800" cy="55308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59069" y="2301226"/>
            <a:ext cx="1627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PS batch</a:t>
            </a:r>
          </a:p>
          <a:p>
            <a:r>
              <a:rPr lang="en-US" sz="2000" dirty="0" smtClean="0"/>
              <a:t>(72 bunches)</a:t>
            </a:r>
            <a:endParaRPr lang="en-US" sz="2000" dirty="0"/>
          </a:p>
        </p:txBody>
      </p:sp>
      <p:sp>
        <p:nvSpPr>
          <p:cNvPr id="22" name="Rounded Rectangle 21"/>
          <p:cNvSpPr/>
          <p:nvPr/>
        </p:nvSpPr>
        <p:spPr>
          <a:xfrm>
            <a:off x="8708270" y="3486672"/>
            <a:ext cx="346120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039813" y="928688"/>
            <a:ext cx="777874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25 ns bunch spacing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~2800 bunches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Nominal bunch intensity 1.15 x 10</a:t>
            </a:r>
            <a:r>
              <a:rPr lang="en-US" sz="2400" baseline="30000" dirty="0" smtClean="0"/>
              <a:t>11</a:t>
            </a:r>
            <a:r>
              <a:rPr lang="en-US" sz="2400" dirty="0" smtClean="0"/>
              <a:t> protons per bunch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5943600"/>
            <a:ext cx="81534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New limits of ~2 PS batches per injection from the </a:t>
            </a:r>
            <a:r>
              <a:rPr lang="en-US" sz="2000" b="1" dirty="0" smtClean="0">
                <a:solidFill>
                  <a:srgbClr val="008000"/>
                </a:solidFill>
              </a:rPr>
              <a:t>injection protection absorbers</a:t>
            </a:r>
            <a:r>
              <a:rPr lang="en-US" sz="2000" b="1" dirty="0" smtClean="0">
                <a:solidFill>
                  <a:srgbClr val="FF0000"/>
                </a:solidFill>
              </a:rPr>
              <a:t> – will reduce the maximum number of bunches to around 2500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65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US" dirty="0" smtClean="0"/>
              <a:t>25 ns &amp; electron cloud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165225"/>
            <a:ext cx="777240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85800" y="2819400"/>
            <a:ext cx="784860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85800" y="1066800"/>
            <a:ext cx="7772400" cy="457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685800" y="2971800"/>
            <a:ext cx="78486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6" name="Oval 5"/>
          <p:cNvSpPr/>
          <p:nvPr/>
        </p:nvSpPr>
        <p:spPr>
          <a:xfrm>
            <a:off x="762000" y="1905000"/>
            <a:ext cx="533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 </a:t>
            </a:r>
          </a:p>
        </p:txBody>
      </p:sp>
      <p:sp>
        <p:nvSpPr>
          <p:cNvPr id="31" name="Oval 30"/>
          <p:cNvSpPr/>
          <p:nvPr/>
        </p:nvSpPr>
        <p:spPr>
          <a:xfrm>
            <a:off x="3657600" y="1905000"/>
            <a:ext cx="533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34" name="Freeform 33"/>
          <p:cNvSpPr/>
          <p:nvPr/>
        </p:nvSpPr>
        <p:spPr>
          <a:xfrm rot="19694061">
            <a:off x="822172" y="1340875"/>
            <a:ext cx="799111" cy="166485"/>
          </a:xfrm>
          <a:custGeom>
            <a:avLst/>
            <a:gdLst>
              <a:gd name="connsiteX0" fmla="*/ 0 w 799111"/>
              <a:gd name="connsiteY0" fmla="*/ 99891 h 166485"/>
              <a:gd name="connsiteX1" fmla="*/ 4757 w 799111"/>
              <a:gd name="connsiteY1" fmla="*/ 76108 h 166485"/>
              <a:gd name="connsiteX2" fmla="*/ 14270 w 799111"/>
              <a:gd name="connsiteY2" fmla="*/ 47567 h 166485"/>
              <a:gd name="connsiteX3" fmla="*/ 19026 w 799111"/>
              <a:gd name="connsiteY3" fmla="*/ 33297 h 166485"/>
              <a:gd name="connsiteX4" fmla="*/ 33296 w 799111"/>
              <a:gd name="connsiteY4" fmla="*/ 4757 h 166485"/>
              <a:gd name="connsiteX5" fmla="*/ 47566 w 799111"/>
              <a:gd name="connsiteY5" fmla="*/ 0 h 166485"/>
              <a:gd name="connsiteX6" fmla="*/ 66593 w 799111"/>
              <a:gd name="connsiteY6" fmla="*/ 19027 h 166485"/>
              <a:gd name="connsiteX7" fmla="*/ 76106 w 799111"/>
              <a:gd name="connsiteY7" fmla="*/ 47567 h 166485"/>
              <a:gd name="connsiteX8" fmla="*/ 85619 w 799111"/>
              <a:gd name="connsiteY8" fmla="*/ 80865 h 166485"/>
              <a:gd name="connsiteX9" fmla="*/ 95132 w 799111"/>
              <a:gd name="connsiteY9" fmla="*/ 128432 h 166485"/>
              <a:gd name="connsiteX10" fmla="*/ 99889 w 799111"/>
              <a:gd name="connsiteY10" fmla="*/ 156972 h 166485"/>
              <a:gd name="connsiteX11" fmla="*/ 114159 w 799111"/>
              <a:gd name="connsiteY11" fmla="*/ 166485 h 166485"/>
              <a:gd name="connsiteX12" fmla="*/ 123672 w 799111"/>
              <a:gd name="connsiteY12" fmla="*/ 152215 h 166485"/>
              <a:gd name="connsiteX13" fmla="*/ 137942 w 799111"/>
              <a:gd name="connsiteY13" fmla="*/ 104648 h 166485"/>
              <a:gd name="connsiteX14" fmla="*/ 142698 w 799111"/>
              <a:gd name="connsiteY14" fmla="*/ 47567 h 166485"/>
              <a:gd name="connsiteX15" fmla="*/ 152212 w 799111"/>
              <a:gd name="connsiteY15" fmla="*/ 19027 h 166485"/>
              <a:gd name="connsiteX16" fmla="*/ 166481 w 799111"/>
              <a:gd name="connsiteY16" fmla="*/ 9514 h 166485"/>
              <a:gd name="connsiteX17" fmla="*/ 190265 w 799111"/>
              <a:gd name="connsiteY17" fmla="*/ 42811 h 166485"/>
              <a:gd name="connsiteX18" fmla="*/ 195021 w 799111"/>
              <a:gd name="connsiteY18" fmla="*/ 71351 h 166485"/>
              <a:gd name="connsiteX19" fmla="*/ 204534 w 799111"/>
              <a:gd name="connsiteY19" fmla="*/ 99891 h 166485"/>
              <a:gd name="connsiteX20" fmla="*/ 209291 w 799111"/>
              <a:gd name="connsiteY20" fmla="*/ 114162 h 166485"/>
              <a:gd name="connsiteX21" fmla="*/ 214048 w 799111"/>
              <a:gd name="connsiteY21" fmla="*/ 133188 h 166485"/>
              <a:gd name="connsiteX22" fmla="*/ 223561 w 799111"/>
              <a:gd name="connsiteY22" fmla="*/ 161729 h 166485"/>
              <a:gd name="connsiteX23" fmla="*/ 247344 w 799111"/>
              <a:gd name="connsiteY23" fmla="*/ 156972 h 166485"/>
              <a:gd name="connsiteX24" fmla="*/ 252101 w 799111"/>
              <a:gd name="connsiteY24" fmla="*/ 142702 h 166485"/>
              <a:gd name="connsiteX25" fmla="*/ 261614 w 799111"/>
              <a:gd name="connsiteY25" fmla="*/ 47567 h 166485"/>
              <a:gd name="connsiteX26" fmla="*/ 271127 w 799111"/>
              <a:gd name="connsiteY26" fmla="*/ 19027 h 166485"/>
              <a:gd name="connsiteX27" fmla="*/ 275884 w 799111"/>
              <a:gd name="connsiteY27" fmla="*/ 4757 h 166485"/>
              <a:gd name="connsiteX28" fmla="*/ 290153 w 799111"/>
              <a:gd name="connsiteY28" fmla="*/ 0 h 166485"/>
              <a:gd name="connsiteX29" fmla="*/ 294910 w 799111"/>
              <a:gd name="connsiteY29" fmla="*/ 14270 h 166485"/>
              <a:gd name="connsiteX30" fmla="*/ 309180 w 799111"/>
              <a:gd name="connsiteY30" fmla="*/ 42811 h 166485"/>
              <a:gd name="connsiteX31" fmla="*/ 313937 w 799111"/>
              <a:gd name="connsiteY31" fmla="*/ 66594 h 166485"/>
              <a:gd name="connsiteX32" fmla="*/ 323450 w 799111"/>
              <a:gd name="connsiteY32" fmla="*/ 104648 h 166485"/>
              <a:gd name="connsiteX33" fmla="*/ 328206 w 799111"/>
              <a:gd name="connsiteY33" fmla="*/ 123675 h 166485"/>
              <a:gd name="connsiteX34" fmla="*/ 337720 w 799111"/>
              <a:gd name="connsiteY34" fmla="*/ 152215 h 166485"/>
              <a:gd name="connsiteX35" fmla="*/ 366259 w 799111"/>
              <a:gd name="connsiteY35" fmla="*/ 161729 h 166485"/>
              <a:gd name="connsiteX36" fmla="*/ 375773 w 799111"/>
              <a:gd name="connsiteY36" fmla="*/ 47567 h 166485"/>
              <a:gd name="connsiteX37" fmla="*/ 390042 w 799111"/>
              <a:gd name="connsiteY37" fmla="*/ 19027 h 166485"/>
              <a:gd name="connsiteX38" fmla="*/ 409069 w 799111"/>
              <a:gd name="connsiteY38" fmla="*/ 23784 h 166485"/>
              <a:gd name="connsiteX39" fmla="*/ 423339 w 799111"/>
              <a:gd name="connsiteY39" fmla="*/ 61838 h 166485"/>
              <a:gd name="connsiteX40" fmla="*/ 437609 w 799111"/>
              <a:gd name="connsiteY40" fmla="*/ 90378 h 166485"/>
              <a:gd name="connsiteX41" fmla="*/ 442365 w 799111"/>
              <a:gd name="connsiteY41" fmla="*/ 104648 h 166485"/>
              <a:gd name="connsiteX42" fmla="*/ 451878 w 799111"/>
              <a:gd name="connsiteY42" fmla="*/ 118918 h 166485"/>
              <a:gd name="connsiteX43" fmla="*/ 475662 w 799111"/>
              <a:gd name="connsiteY43" fmla="*/ 156972 h 166485"/>
              <a:gd name="connsiteX44" fmla="*/ 494688 w 799111"/>
              <a:gd name="connsiteY44" fmla="*/ 76108 h 166485"/>
              <a:gd name="connsiteX45" fmla="*/ 504201 w 799111"/>
              <a:gd name="connsiteY45" fmla="*/ 47567 h 166485"/>
              <a:gd name="connsiteX46" fmla="*/ 508958 w 799111"/>
              <a:gd name="connsiteY46" fmla="*/ 33297 h 166485"/>
              <a:gd name="connsiteX47" fmla="*/ 513714 w 799111"/>
              <a:gd name="connsiteY47" fmla="*/ 19027 h 166485"/>
              <a:gd name="connsiteX48" fmla="*/ 527984 w 799111"/>
              <a:gd name="connsiteY48" fmla="*/ 14270 h 166485"/>
              <a:gd name="connsiteX49" fmla="*/ 542254 w 799111"/>
              <a:gd name="connsiteY49" fmla="*/ 38054 h 166485"/>
              <a:gd name="connsiteX50" fmla="*/ 556524 w 799111"/>
              <a:gd name="connsiteY50" fmla="*/ 66594 h 166485"/>
              <a:gd name="connsiteX51" fmla="*/ 566037 w 799111"/>
              <a:gd name="connsiteY51" fmla="*/ 128432 h 166485"/>
              <a:gd name="connsiteX52" fmla="*/ 570794 w 799111"/>
              <a:gd name="connsiteY52" fmla="*/ 142702 h 166485"/>
              <a:gd name="connsiteX53" fmla="*/ 580307 w 799111"/>
              <a:gd name="connsiteY53" fmla="*/ 156972 h 166485"/>
              <a:gd name="connsiteX54" fmla="*/ 599334 w 799111"/>
              <a:gd name="connsiteY54" fmla="*/ 161729 h 166485"/>
              <a:gd name="connsiteX55" fmla="*/ 608847 w 799111"/>
              <a:gd name="connsiteY55" fmla="*/ 152215 h 166485"/>
              <a:gd name="connsiteX56" fmla="*/ 618360 w 799111"/>
              <a:gd name="connsiteY56" fmla="*/ 123675 h 166485"/>
              <a:gd name="connsiteX57" fmla="*/ 623117 w 799111"/>
              <a:gd name="connsiteY57" fmla="*/ 57081 h 166485"/>
              <a:gd name="connsiteX58" fmla="*/ 627873 w 799111"/>
              <a:gd name="connsiteY58" fmla="*/ 42811 h 166485"/>
              <a:gd name="connsiteX59" fmla="*/ 637386 w 799111"/>
              <a:gd name="connsiteY59" fmla="*/ 33297 h 166485"/>
              <a:gd name="connsiteX60" fmla="*/ 651656 w 799111"/>
              <a:gd name="connsiteY60" fmla="*/ 28541 h 166485"/>
              <a:gd name="connsiteX61" fmla="*/ 670683 w 799111"/>
              <a:gd name="connsiteY61" fmla="*/ 52324 h 166485"/>
              <a:gd name="connsiteX62" fmla="*/ 684953 w 799111"/>
              <a:gd name="connsiteY62" fmla="*/ 109405 h 166485"/>
              <a:gd name="connsiteX63" fmla="*/ 694466 w 799111"/>
              <a:gd name="connsiteY63" fmla="*/ 137945 h 166485"/>
              <a:gd name="connsiteX64" fmla="*/ 699222 w 799111"/>
              <a:gd name="connsiteY64" fmla="*/ 152215 h 166485"/>
              <a:gd name="connsiteX65" fmla="*/ 713492 w 799111"/>
              <a:gd name="connsiteY65" fmla="*/ 156972 h 166485"/>
              <a:gd name="connsiteX66" fmla="*/ 727762 w 799111"/>
              <a:gd name="connsiteY66" fmla="*/ 152215 h 166485"/>
              <a:gd name="connsiteX67" fmla="*/ 742032 w 799111"/>
              <a:gd name="connsiteY67" fmla="*/ 104648 h 166485"/>
              <a:gd name="connsiteX68" fmla="*/ 746789 w 799111"/>
              <a:gd name="connsiteY68" fmla="*/ 90378 h 166485"/>
              <a:gd name="connsiteX69" fmla="*/ 761058 w 799111"/>
              <a:gd name="connsiteY69" fmla="*/ 76108 h 166485"/>
              <a:gd name="connsiteX70" fmla="*/ 770572 w 799111"/>
              <a:gd name="connsiteY70" fmla="*/ 61838 h 166485"/>
              <a:gd name="connsiteX71" fmla="*/ 780085 w 799111"/>
              <a:gd name="connsiteY71" fmla="*/ 52324 h 166485"/>
              <a:gd name="connsiteX72" fmla="*/ 799111 w 799111"/>
              <a:gd name="connsiteY72" fmla="*/ 33297 h 16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99111" h="166485">
                <a:moveTo>
                  <a:pt x="0" y="99891"/>
                </a:moveTo>
                <a:cubicBezTo>
                  <a:pt x="1586" y="91963"/>
                  <a:pt x="2630" y="83908"/>
                  <a:pt x="4757" y="76108"/>
                </a:cubicBezTo>
                <a:cubicBezTo>
                  <a:pt x="7396" y="66433"/>
                  <a:pt x="11099" y="57081"/>
                  <a:pt x="14270" y="47567"/>
                </a:cubicBezTo>
                <a:lnTo>
                  <a:pt x="19026" y="33297"/>
                </a:lnTo>
                <a:cubicBezTo>
                  <a:pt x="22159" y="23898"/>
                  <a:pt x="24915" y="11462"/>
                  <a:pt x="33296" y="4757"/>
                </a:cubicBezTo>
                <a:cubicBezTo>
                  <a:pt x="37211" y="1625"/>
                  <a:pt x="42809" y="1586"/>
                  <a:pt x="47566" y="0"/>
                </a:cubicBezTo>
                <a:cubicBezTo>
                  <a:pt x="53908" y="6342"/>
                  <a:pt x="63757" y="10518"/>
                  <a:pt x="66593" y="19027"/>
                </a:cubicBezTo>
                <a:lnTo>
                  <a:pt x="76106" y="47567"/>
                </a:lnTo>
                <a:cubicBezTo>
                  <a:pt x="81094" y="62532"/>
                  <a:pt x="82038" y="64155"/>
                  <a:pt x="85619" y="80865"/>
                </a:cubicBezTo>
                <a:cubicBezTo>
                  <a:pt x="89007" y="96676"/>
                  <a:pt x="92474" y="112482"/>
                  <a:pt x="95132" y="128432"/>
                </a:cubicBezTo>
                <a:cubicBezTo>
                  <a:pt x="96718" y="137945"/>
                  <a:pt x="95576" y="148346"/>
                  <a:pt x="99889" y="156972"/>
                </a:cubicBezTo>
                <a:cubicBezTo>
                  <a:pt x="102446" y="162085"/>
                  <a:pt x="109402" y="163314"/>
                  <a:pt x="114159" y="166485"/>
                </a:cubicBezTo>
                <a:cubicBezTo>
                  <a:pt x="117330" y="161728"/>
                  <a:pt x="121350" y="157439"/>
                  <a:pt x="123672" y="152215"/>
                </a:cubicBezTo>
                <a:cubicBezTo>
                  <a:pt x="130288" y="137328"/>
                  <a:pt x="133989" y="120459"/>
                  <a:pt x="137942" y="104648"/>
                </a:cubicBezTo>
                <a:cubicBezTo>
                  <a:pt x="139527" y="85621"/>
                  <a:pt x="139559" y="66400"/>
                  <a:pt x="142698" y="47567"/>
                </a:cubicBezTo>
                <a:cubicBezTo>
                  <a:pt x="144347" y="37675"/>
                  <a:pt x="143868" y="24590"/>
                  <a:pt x="152212" y="19027"/>
                </a:cubicBezTo>
                <a:lnTo>
                  <a:pt x="166481" y="9514"/>
                </a:lnTo>
                <a:cubicBezTo>
                  <a:pt x="189053" y="32086"/>
                  <a:pt x="182671" y="20032"/>
                  <a:pt x="190265" y="42811"/>
                </a:cubicBezTo>
                <a:cubicBezTo>
                  <a:pt x="191850" y="52324"/>
                  <a:pt x="192682" y="61994"/>
                  <a:pt x="195021" y="71351"/>
                </a:cubicBezTo>
                <a:cubicBezTo>
                  <a:pt x="197453" y="81080"/>
                  <a:pt x="201363" y="90378"/>
                  <a:pt x="204534" y="99891"/>
                </a:cubicBezTo>
                <a:cubicBezTo>
                  <a:pt x="206120" y="104648"/>
                  <a:pt x="208075" y="109297"/>
                  <a:pt x="209291" y="114162"/>
                </a:cubicBezTo>
                <a:cubicBezTo>
                  <a:pt x="210877" y="120504"/>
                  <a:pt x="212170" y="126926"/>
                  <a:pt x="214048" y="133188"/>
                </a:cubicBezTo>
                <a:cubicBezTo>
                  <a:pt x="216930" y="142793"/>
                  <a:pt x="223561" y="161729"/>
                  <a:pt x="223561" y="161729"/>
                </a:cubicBezTo>
                <a:cubicBezTo>
                  <a:pt x="231489" y="160143"/>
                  <a:pt x="240617" y="161457"/>
                  <a:pt x="247344" y="156972"/>
                </a:cubicBezTo>
                <a:cubicBezTo>
                  <a:pt x="251516" y="154191"/>
                  <a:pt x="251576" y="147688"/>
                  <a:pt x="252101" y="142702"/>
                </a:cubicBezTo>
                <a:cubicBezTo>
                  <a:pt x="258120" y="85520"/>
                  <a:pt x="250472" y="84708"/>
                  <a:pt x="261614" y="47567"/>
                </a:cubicBezTo>
                <a:cubicBezTo>
                  <a:pt x="264495" y="37962"/>
                  <a:pt x="267956" y="28540"/>
                  <a:pt x="271127" y="19027"/>
                </a:cubicBezTo>
                <a:cubicBezTo>
                  <a:pt x="272713" y="14270"/>
                  <a:pt x="271127" y="6343"/>
                  <a:pt x="275884" y="4757"/>
                </a:cubicBezTo>
                <a:lnTo>
                  <a:pt x="290153" y="0"/>
                </a:lnTo>
                <a:cubicBezTo>
                  <a:pt x="291739" y="4757"/>
                  <a:pt x="292668" y="9785"/>
                  <a:pt x="294910" y="14270"/>
                </a:cubicBezTo>
                <a:cubicBezTo>
                  <a:pt x="306535" y="37520"/>
                  <a:pt x="303202" y="18902"/>
                  <a:pt x="309180" y="42811"/>
                </a:cubicBezTo>
                <a:cubicBezTo>
                  <a:pt x="311141" y="50654"/>
                  <a:pt x="312119" y="58716"/>
                  <a:pt x="313937" y="66594"/>
                </a:cubicBezTo>
                <a:cubicBezTo>
                  <a:pt x="316877" y="79334"/>
                  <a:pt x="320279" y="91963"/>
                  <a:pt x="323450" y="104648"/>
                </a:cubicBezTo>
                <a:cubicBezTo>
                  <a:pt x="325035" y="110990"/>
                  <a:pt x="326139" y="117473"/>
                  <a:pt x="328206" y="123675"/>
                </a:cubicBezTo>
                <a:cubicBezTo>
                  <a:pt x="331377" y="133188"/>
                  <a:pt x="328207" y="149044"/>
                  <a:pt x="337720" y="152215"/>
                </a:cubicBezTo>
                <a:lnTo>
                  <a:pt x="366259" y="161729"/>
                </a:lnTo>
                <a:cubicBezTo>
                  <a:pt x="382230" y="113819"/>
                  <a:pt x="366309" y="165872"/>
                  <a:pt x="375773" y="47567"/>
                </a:cubicBezTo>
                <a:cubicBezTo>
                  <a:pt x="377298" y="28510"/>
                  <a:pt x="378870" y="30200"/>
                  <a:pt x="390042" y="19027"/>
                </a:cubicBezTo>
                <a:cubicBezTo>
                  <a:pt x="396384" y="20613"/>
                  <a:pt x="404047" y="19599"/>
                  <a:pt x="409069" y="23784"/>
                </a:cubicBezTo>
                <a:cubicBezTo>
                  <a:pt x="417381" y="30711"/>
                  <a:pt x="420665" y="52479"/>
                  <a:pt x="423339" y="61838"/>
                </a:cubicBezTo>
                <a:cubicBezTo>
                  <a:pt x="428263" y="79072"/>
                  <a:pt x="427183" y="74741"/>
                  <a:pt x="437609" y="90378"/>
                </a:cubicBezTo>
                <a:cubicBezTo>
                  <a:pt x="439194" y="95135"/>
                  <a:pt x="440123" y="100163"/>
                  <a:pt x="442365" y="104648"/>
                </a:cubicBezTo>
                <a:cubicBezTo>
                  <a:pt x="444921" y="109761"/>
                  <a:pt x="449556" y="113694"/>
                  <a:pt x="451878" y="118918"/>
                </a:cubicBezTo>
                <a:cubicBezTo>
                  <a:pt x="468562" y="156457"/>
                  <a:pt x="449991" y="139859"/>
                  <a:pt x="475662" y="156972"/>
                </a:cubicBezTo>
                <a:cubicBezTo>
                  <a:pt x="511320" y="133199"/>
                  <a:pt x="483062" y="157488"/>
                  <a:pt x="494688" y="76108"/>
                </a:cubicBezTo>
                <a:cubicBezTo>
                  <a:pt x="496106" y="66181"/>
                  <a:pt x="501030" y="57081"/>
                  <a:pt x="504201" y="47567"/>
                </a:cubicBezTo>
                <a:lnTo>
                  <a:pt x="508958" y="33297"/>
                </a:lnTo>
                <a:cubicBezTo>
                  <a:pt x="510543" y="28540"/>
                  <a:pt x="508957" y="20613"/>
                  <a:pt x="513714" y="19027"/>
                </a:cubicBezTo>
                <a:lnTo>
                  <a:pt x="527984" y="14270"/>
                </a:lnTo>
                <a:cubicBezTo>
                  <a:pt x="546567" y="32853"/>
                  <a:pt x="529905" y="13354"/>
                  <a:pt x="542254" y="38054"/>
                </a:cubicBezTo>
                <a:cubicBezTo>
                  <a:pt x="560699" y="74946"/>
                  <a:pt x="544565" y="30719"/>
                  <a:pt x="556524" y="66594"/>
                </a:cubicBezTo>
                <a:cubicBezTo>
                  <a:pt x="560356" y="101084"/>
                  <a:pt x="558549" y="102222"/>
                  <a:pt x="566037" y="128432"/>
                </a:cubicBezTo>
                <a:cubicBezTo>
                  <a:pt x="567414" y="133253"/>
                  <a:pt x="568552" y="138217"/>
                  <a:pt x="570794" y="142702"/>
                </a:cubicBezTo>
                <a:cubicBezTo>
                  <a:pt x="573351" y="147815"/>
                  <a:pt x="575550" y="153801"/>
                  <a:pt x="580307" y="156972"/>
                </a:cubicBezTo>
                <a:cubicBezTo>
                  <a:pt x="585747" y="160598"/>
                  <a:pt x="592992" y="160143"/>
                  <a:pt x="599334" y="161729"/>
                </a:cubicBezTo>
                <a:cubicBezTo>
                  <a:pt x="602505" y="158558"/>
                  <a:pt x="606841" y="156226"/>
                  <a:pt x="608847" y="152215"/>
                </a:cubicBezTo>
                <a:cubicBezTo>
                  <a:pt x="613331" y="143246"/>
                  <a:pt x="618360" y="123675"/>
                  <a:pt x="618360" y="123675"/>
                </a:cubicBezTo>
                <a:cubicBezTo>
                  <a:pt x="619946" y="101477"/>
                  <a:pt x="620517" y="79183"/>
                  <a:pt x="623117" y="57081"/>
                </a:cubicBezTo>
                <a:cubicBezTo>
                  <a:pt x="623703" y="52101"/>
                  <a:pt x="625294" y="47110"/>
                  <a:pt x="627873" y="42811"/>
                </a:cubicBezTo>
                <a:cubicBezTo>
                  <a:pt x="630180" y="38965"/>
                  <a:pt x="633540" y="35604"/>
                  <a:pt x="637386" y="33297"/>
                </a:cubicBezTo>
                <a:cubicBezTo>
                  <a:pt x="641685" y="30717"/>
                  <a:pt x="646899" y="30126"/>
                  <a:pt x="651656" y="28541"/>
                </a:cubicBezTo>
                <a:cubicBezTo>
                  <a:pt x="659564" y="36449"/>
                  <a:pt x="665882" y="41521"/>
                  <a:pt x="670683" y="52324"/>
                </a:cubicBezTo>
                <a:cubicBezTo>
                  <a:pt x="685472" y="85601"/>
                  <a:pt x="676406" y="75218"/>
                  <a:pt x="684953" y="109405"/>
                </a:cubicBezTo>
                <a:cubicBezTo>
                  <a:pt x="687385" y="119133"/>
                  <a:pt x="691295" y="128432"/>
                  <a:pt x="694466" y="137945"/>
                </a:cubicBezTo>
                <a:cubicBezTo>
                  <a:pt x="696051" y="142702"/>
                  <a:pt x="694465" y="150629"/>
                  <a:pt x="699222" y="152215"/>
                </a:cubicBezTo>
                <a:lnTo>
                  <a:pt x="713492" y="156972"/>
                </a:lnTo>
                <a:cubicBezTo>
                  <a:pt x="718249" y="155386"/>
                  <a:pt x="724848" y="156295"/>
                  <a:pt x="727762" y="152215"/>
                </a:cubicBezTo>
                <a:cubicBezTo>
                  <a:pt x="733144" y="144680"/>
                  <a:pt x="738884" y="115666"/>
                  <a:pt x="742032" y="104648"/>
                </a:cubicBezTo>
                <a:cubicBezTo>
                  <a:pt x="743410" y="99827"/>
                  <a:pt x="744008" y="94550"/>
                  <a:pt x="746789" y="90378"/>
                </a:cubicBezTo>
                <a:cubicBezTo>
                  <a:pt x="750520" y="84781"/>
                  <a:pt x="756752" y="81276"/>
                  <a:pt x="761058" y="76108"/>
                </a:cubicBezTo>
                <a:cubicBezTo>
                  <a:pt x="764718" y="71716"/>
                  <a:pt x="767001" y="66302"/>
                  <a:pt x="770572" y="61838"/>
                </a:cubicBezTo>
                <a:cubicBezTo>
                  <a:pt x="773374" y="58336"/>
                  <a:pt x="777284" y="55826"/>
                  <a:pt x="780085" y="52324"/>
                </a:cubicBezTo>
                <a:cubicBezTo>
                  <a:pt x="795391" y="33191"/>
                  <a:pt x="782112" y="41797"/>
                  <a:pt x="799111" y="33297"/>
                </a:cubicBezTo>
              </a:path>
            </a:pathLst>
          </a:cu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969665" y="1195386"/>
            <a:ext cx="1126335" cy="162401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6705600" y="1905000"/>
            <a:ext cx="533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343400" y="1219200"/>
            <a:ext cx="457200" cy="1600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 rot="19694061">
            <a:off x="3641572" y="1340875"/>
            <a:ext cx="799111" cy="166485"/>
          </a:xfrm>
          <a:custGeom>
            <a:avLst/>
            <a:gdLst>
              <a:gd name="connsiteX0" fmla="*/ 0 w 799111"/>
              <a:gd name="connsiteY0" fmla="*/ 99891 h 166485"/>
              <a:gd name="connsiteX1" fmla="*/ 4757 w 799111"/>
              <a:gd name="connsiteY1" fmla="*/ 76108 h 166485"/>
              <a:gd name="connsiteX2" fmla="*/ 14270 w 799111"/>
              <a:gd name="connsiteY2" fmla="*/ 47567 h 166485"/>
              <a:gd name="connsiteX3" fmla="*/ 19026 w 799111"/>
              <a:gd name="connsiteY3" fmla="*/ 33297 h 166485"/>
              <a:gd name="connsiteX4" fmla="*/ 33296 w 799111"/>
              <a:gd name="connsiteY4" fmla="*/ 4757 h 166485"/>
              <a:gd name="connsiteX5" fmla="*/ 47566 w 799111"/>
              <a:gd name="connsiteY5" fmla="*/ 0 h 166485"/>
              <a:gd name="connsiteX6" fmla="*/ 66593 w 799111"/>
              <a:gd name="connsiteY6" fmla="*/ 19027 h 166485"/>
              <a:gd name="connsiteX7" fmla="*/ 76106 w 799111"/>
              <a:gd name="connsiteY7" fmla="*/ 47567 h 166485"/>
              <a:gd name="connsiteX8" fmla="*/ 85619 w 799111"/>
              <a:gd name="connsiteY8" fmla="*/ 80865 h 166485"/>
              <a:gd name="connsiteX9" fmla="*/ 95132 w 799111"/>
              <a:gd name="connsiteY9" fmla="*/ 128432 h 166485"/>
              <a:gd name="connsiteX10" fmla="*/ 99889 w 799111"/>
              <a:gd name="connsiteY10" fmla="*/ 156972 h 166485"/>
              <a:gd name="connsiteX11" fmla="*/ 114159 w 799111"/>
              <a:gd name="connsiteY11" fmla="*/ 166485 h 166485"/>
              <a:gd name="connsiteX12" fmla="*/ 123672 w 799111"/>
              <a:gd name="connsiteY12" fmla="*/ 152215 h 166485"/>
              <a:gd name="connsiteX13" fmla="*/ 137942 w 799111"/>
              <a:gd name="connsiteY13" fmla="*/ 104648 h 166485"/>
              <a:gd name="connsiteX14" fmla="*/ 142698 w 799111"/>
              <a:gd name="connsiteY14" fmla="*/ 47567 h 166485"/>
              <a:gd name="connsiteX15" fmla="*/ 152212 w 799111"/>
              <a:gd name="connsiteY15" fmla="*/ 19027 h 166485"/>
              <a:gd name="connsiteX16" fmla="*/ 166481 w 799111"/>
              <a:gd name="connsiteY16" fmla="*/ 9514 h 166485"/>
              <a:gd name="connsiteX17" fmla="*/ 190265 w 799111"/>
              <a:gd name="connsiteY17" fmla="*/ 42811 h 166485"/>
              <a:gd name="connsiteX18" fmla="*/ 195021 w 799111"/>
              <a:gd name="connsiteY18" fmla="*/ 71351 h 166485"/>
              <a:gd name="connsiteX19" fmla="*/ 204534 w 799111"/>
              <a:gd name="connsiteY19" fmla="*/ 99891 h 166485"/>
              <a:gd name="connsiteX20" fmla="*/ 209291 w 799111"/>
              <a:gd name="connsiteY20" fmla="*/ 114162 h 166485"/>
              <a:gd name="connsiteX21" fmla="*/ 214048 w 799111"/>
              <a:gd name="connsiteY21" fmla="*/ 133188 h 166485"/>
              <a:gd name="connsiteX22" fmla="*/ 223561 w 799111"/>
              <a:gd name="connsiteY22" fmla="*/ 161729 h 166485"/>
              <a:gd name="connsiteX23" fmla="*/ 247344 w 799111"/>
              <a:gd name="connsiteY23" fmla="*/ 156972 h 166485"/>
              <a:gd name="connsiteX24" fmla="*/ 252101 w 799111"/>
              <a:gd name="connsiteY24" fmla="*/ 142702 h 166485"/>
              <a:gd name="connsiteX25" fmla="*/ 261614 w 799111"/>
              <a:gd name="connsiteY25" fmla="*/ 47567 h 166485"/>
              <a:gd name="connsiteX26" fmla="*/ 271127 w 799111"/>
              <a:gd name="connsiteY26" fmla="*/ 19027 h 166485"/>
              <a:gd name="connsiteX27" fmla="*/ 275884 w 799111"/>
              <a:gd name="connsiteY27" fmla="*/ 4757 h 166485"/>
              <a:gd name="connsiteX28" fmla="*/ 290153 w 799111"/>
              <a:gd name="connsiteY28" fmla="*/ 0 h 166485"/>
              <a:gd name="connsiteX29" fmla="*/ 294910 w 799111"/>
              <a:gd name="connsiteY29" fmla="*/ 14270 h 166485"/>
              <a:gd name="connsiteX30" fmla="*/ 309180 w 799111"/>
              <a:gd name="connsiteY30" fmla="*/ 42811 h 166485"/>
              <a:gd name="connsiteX31" fmla="*/ 313937 w 799111"/>
              <a:gd name="connsiteY31" fmla="*/ 66594 h 166485"/>
              <a:gd name="connsiteX32" fmla="*/ 323450 w 799111"/>
              <a:gd name="connsiteY32" fmla="*/ 104648 h 166485"/>
              <a:gd name="connsiteX33" fmla="*/ 328206 w 799111"/>
              <a:gd name="connsiteY33" fmla="*/ 123675 h 166485"/>
              <a:gd name="connsiteX34" fmla="*/ 337720 w 799111"/>
              <a:gd name="connsiteY34" fmla="*/ 152215 h 166485"/>
              <a:gd name="connsiteX35" fmla="*/ 366259 w 799111"/>
              <a:gd name="connsiteY35" fmla="*/ 161729 h 166485"/>
              <a:gd name="connsiteX36" fmla="*/ 375773 w 799111"/>
              <a:gd name="connsiteY36" fmla="*/ 47567 h 166485"/>
              <a:gd name="connsiteX37" fmla="*/ 390042 w 799111"/>
              <a:gd name="connsiteY37" fmla="*/ 19027 h 166485"/>
              <a:gd name="connsiteX38" fmla="*/ 409069 w 799111"/>
              <a:gd name="connsiteY38" fmla="*/ 23784 h 166485"/>
              <a:gd name="connsiteX39" fmla="*/ 423339 w 799111"/>
              <a:gd name="connsiteY39" fmla="*/ 61838 h 166485"/>
              <a:gd name="connsiteX40" fmla="*/ 437609 w 799111"/>
              <a:gd name="connsiteY40" fmla="*/ 90378 h 166485"/>
              <a:gd name="connsiteX41" fmla="*/ 442365 w 799111"/>
              <a:gd name="connsiteY41" fmla="*/ 104648 h 166485"/>
              <a:gd name="connsiteX42" fmla="*/ 451878 w 799111"/>
              <a:gd name="connsiteY42" fmla="*/ 118918 h 166485"/>
              <a:gd name="connsiteX43" fmla="*/ 475662 w 799111"/>
              <a:gd name="connsiteY43" fmla="*/ 156972 h 166485"/>
              <a:gd name="connsiteX44" fmla="*/ 494688 w 799111"/>
              <a:gd name="connsiteY44" fmla="*/ 76108 h 166485"/>
              <a:gd name="connsiteX45" fmla="*/ 504201 w 799111"/>
              <a:gd name="connsiteY45" fmla="*/ 47567 h 166485"/>
              <a:gd name="connsiteX46" fmla="*/ 508958 w 799111"/>
              <a:gd name="connsiteY46" fmla="*/ 33297 h 166485"/>
              <a:gd name="connsiteX47" fmla="*/ 513714 w 799111"/>
              <a:gd name="connsiteY47" fmla="*/ 19027 h 166485"/>
              <a:gd name="connsiteX48" fmla="*/ 527984 w 799111"/>
              <a:gd name="connsiteY48" fmla="*/ 14270 h 166485"/>
              <a:gd name="connsiteX49" fmla="*/ 542254 w 799111"/>
              <a:gd name="connsiteY49" fmla="*/ 38054 h 166485"/>
              <a:gd name="connsiteX50" fmla="*/ 556524 w 799111"/>
              <a:gd name="connsiteY50" fmla="*/ 66594 h 166485"/>
              <a:gd name="connsiteX51" fmla="*/ 566037 w 799111"/>
              <a:gd name="connsiteY51" fmla="*/ 128432 h 166485"/>
              <a:gd name="connsiteX52" fmla="*/ 570794 w 799111"/>
              <a:gd name="connsiteY52" fmla="*/ 142702 h 166485"/>
              <a:gd name="connsiteX53" fmla="*/ 580307 w 799111"/>
              <a:gd name="connsiteY53" fmla="*/ 156972 h 166485"/>
              <a:gd name="connsiteX54" fmla="*/ 599334 w 799111"/>
              <a:gd name="connsiteY54" fmla="*/ 161729 h 166485"/>
              <a:gd name="connsiteX55" fmla="*/ 608847 w 799111"/>
              <a:gd name="connsiteY55" fmla="*/ 152215 h 166485"/>
              <a:gd name="connsiteX56" fmla="*/ 618360 w 799111"/>
              <a:gd name="connsiteY56" fmla="*/ 123675 h 166485"/>
              <a:gd name="connsiteX57" fmla="*/ 623117 w 799111"/>
              <a:gd name="connsiteY57" fmla="*/ 57081 h 166485"/>
              <a:gd name="connsiteX58" fmla="*/ 627873 w 799111"/>
              <a:gd name="connsiteY58" fmla="*/ 42811 h 166485"/>
              <a:gd name="connsiteX59" fmla="*/ 637386 w 799111"/>
              <a:gd name="connsiteY59" fmla="*/ 33297 h 166485"/>
              <a:gd name="connsiteX60" fmla="*/ 651656 w 799111"/>
              <a:gd name="connsiteY60" fmla="*/ 28541 h 166485"/>
              <a:gd name="connsiteX61" fmla="*/ 670683 w 799111"/>
              <a:gd name="connsiteY61" fmla="*/ 52324 h 166485"/>
              <a:gd name="connsiteX62" fmla="*/ 684953 w 799111"/>
              <a:gd name="connsiteY62" fmla="*/ 109405 h 166485"/>
              <a:gd name="connsiteX63" fmla="*/ 694466 w 799111"/>
              <a:gd name="connsiteY63" fmla="*/ 137945 h 166485"/>
              <a:gd name="connsiteX64" fmla="*/ 699222 w 799111"/>
              <a:gd name="connsiteY64" fmla="*/ 152215 h 166485"/>
              <a:gd name="connsiteX65" fmla="*/ 713492 w 799111"/>
              <a:gd name="connsiteY65" fmla="*/ 156972 h 166485"/>
              <a:gd name="connsiteX66" fmla="*/ 727762 w 799111"/>
              <a:gd name="connsiteY66" fmla="*/ 152215 h 166485"/>
              <a:gd name="connsiteX67" fmla="*/ 742032 w 799111"/>
              <a:gd name="connsiteY67" fmla="*/ 104648 h 166485"/>
              <a:gd name="connsiteX68" fmla="*/ 746789 w 799111"/>
              <a:gd name="connsiteY68" fmla="*/ 90378 h 166485"/>
              <a:gd name="connsiteX69" fmla="*/ 761058 w 799111"/>
              <a:gd name="connsiteY69" fmla="*/ 76108 h 166485"/>
              <a:gd name="connsiteX70" fmla="*/ 770572 w 799111"/>
              <a:gd name="connsiteY70" fmla="*/ 61838 h 166485"/>
              <a:gd name="connsiteX71" fmla="*/ 780085 w 799111"/>
              <a:gd name="connsiteY71" fmla="*/ 52324 h 166485"/>
              <a:gd name="connsiteX72" fmla="*/ 799111 w 799111"/>
              <a:gd name="connsiteY72" fmla="*/ 33297 h 16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99111" h="166485">
                <a:moveTo>
                  <a:pt x="0" y="99891"/>
                </a:moveTo>
                <a:cubicBezTo>
                  <a:pt x="1586" y="91963"/>
                  <a:pt x="2630" y="83908"/>
                  <a:pt x="4757" y="76108"/>
                </a:cubicBezTo>
                <a:cubicBezTo>
                  <a:pt x="7396" y="66433"/>
                  <a:pt x="11099" y="57081"/>
                  <a:pt x="14270" y="47567"/>
                </a:cubicBezTo>
                <a:lnTo>
                  <a:pt x="19026" y="33297"/>
                </a:lnTo>
                <a:cubicBezTo>
                  <a:pt x="22159" y="23898"/>
                  <a:pt x="24915" y="11462"/>
                  <a:pt x="33296" y="4757"/>
                </a:cubicBezTo>
                <a:cubicBezTo>
                  <a:pt x="37211" y="1625"/>
                  <a:pt x="42809" y="1586"/>
                  <a:pt x="47566" y="0"/>
                </a:cubicBezTo>
                <a:cubicBezTo>
                  <a:pt x="53908" y="6342"/>
                  <a:pt x="63757" y="10518"/>
                  <a:pt x="66593" y="19027"/>
                </a:cubicBezTo>
                <a:lnTo>
                  <a:pt x="76106" y="47567"/>
                </a:lnTo>
                <a:cubicBezTo>
                  <a:pt x="81094" y="62532"/>
                  <a:pt x="82038" y="64155"/>
                  <a:pt x="85619" y="80865"/>
                </a:cubicBezTo>
                <a:cubicBezTo>
                  <a:pt x="89007" y="96676"/>
                  <a:pt x="92474" y="112482"/>
                  <a:pt x="95132" y="128432"/>
                </a:cubicBezTo>
                <a:cubicBezTo>
                  <a:pt x="96718" y="137945"/>
                  <a:pt x="95576" y="148346"/>
                  <a:pt x="99889" y="156972"/>
                </a:cubicBezTo>
                <a:cubicBezTo>
                  <a:pt x="102446" y="162085"/>
                  <a:pt x="109402" y="163314"/>
                  <a:pt x="114159" y="166485"/>
                </a:cubicBezTo>
                <a:cubicBezTo>
                  <a:pt x="117330" y="161728"/>
                  <a:pt x="121350" y="157439"/>
                  <a:pt x="123672" y="152215"/>
                </a:cubicBezTo>
                <a:cubicBezTo>
                  <a:pt x="130288" y="137328"/>
                  <a:pt x="133989" y="120459"/>
                  <a:pt x="137942" y="104648"/>
                </a:cubicBezTo>
                <a:cubicBezTo>
                  <a:pt x="139527" y="85621"/>
                  <a:pt x="139559" y="66400"/>
                  <a:pt x="142698" y="47567"/>
                </a:cubicBezTo>
                <a:cubicBezTo>
                  <a:pt x="144347" y="37675"/>
                  <a:pt x="143868" y="24590"/>
                  <a:pt x="152212" y="19027"/>
                </a:cubicBezTo>
                <a:lnTo>
                  <a:pt x="166481" y="9514"/>
                </a:lnTo>
                <a:cubicBezTo>
                  <a:pt x="189053" y="32086"/>
                  <a:pt x="182671" y="20032"/>
                  <a:pt x="190265" y="42811"/>
                </a:cubicBezTo>
                <a:cubicBezTo>
                  <a:pt x="191850" y="52324"/>
                  <a:pt x="192682" y="61994"/>
                  <a:pt x="195021" y="71351"/>
                </a:cubicBezTo>
                <a:cubicBezTo>
                  <a:pt x="197453" y="81080"/>
                  <a:pt x="201363" y="90378"/>
                  <a:pt x="204534" y="99891"/>
                </a:cubicBezTo>
                <a:cubicBezTo>
                  <a:pt x="206120" y="104648"/>
                  <a:pt x="208075" y="109297"/>
                  <a:pt x="209291" y="114162"/>
                </a:cubicBezTo>
                <a:cubicBezTo>
                  <a:pt x="210877" y="120504"/>
                  <a:pt x="212170" y="126926"/>
                  <a:pt x="214048" y="133188"/>
                </a:cubicBezTo>
                <a:cubicBezTo>
                  <a:pt x="216930" y="142793"/>
                  <a:pt x="223561" y="161729"/>
                  <a:pt x="223561" y="161729"/>
                </a:cubicBezTo>
                <a:cubicBezTo>
                  <a:pt x="231489" y="160143"/>
                  <a:pt x="240617" y="161457"/>
                  <a:pt x="247344" y="156972"/>
                </a:cubicBezTo>
                <a:cubicBezTo>
                  <a:pt x="251516" y="154191"/>
                  <a:pt x="251576" y="147688"/>
                  <a:pt x="252101" y="142702"/>
                </a:cubicBezTo>
                <a:cubicBezTo>
                  <a:pt x="258120" y="85520"/>
                  <a:pt x="250472" y="84708"/>
                  <a:pt x="261614" y="47567"/>
                </a:cubicBezTo>
                <a:cubicBezTo>
                  <a:pt x="264495" y="37962"/>
                  <a:pt x="267956" y="28540"/>
                  <a:pt x="271127" y="19027"/>
                </a:cubicBezTo>
                <a:cubicBezTo>
                  <a:pt x="272713" y="14270"/>
                  <a:pt x="271127" y="6343"/>
                  <a:pt x="275884" y="4757"/>
                </a:cubicBezTo>
                <a:lnTo>
                  <a:pt x="290153" y="0"/>
                </a:lnTo>
                <a:cubicBezTo>
                  <a:pt x="291739" y="4757"/>
                  <a:pt x="292668" y="9785"/>
                  <a:pt x="294910" y="14270"/>
                </a:cubicBezTo>
                <a:cubicBezTo>
                  <a:pt x="306535" y="37520"/>
                  <a:pt x="303202" y="18902"/>
                  <a:pt x="309180" y="42811"/>
                </a:cubicBezTo>
                <a:cubicBezTo>
                  <a:pt x="311141" y="50654"/>
                  <a:pt x="312119" y="58716"/>
                  <a:pt x="313937" y="66594"/>
                </a:cubicBezTo>
                <a:cubicBezTo>
                  <a:pt x="316877" y="79334"/>
                  <a:pt x="320279" y="91963"/>
                  <a:pt x="323450" y="104648"/>
                </a:cubicBezTo>
                <a:cubicBezTo>
                  <a:pt x="325035" y="110990"/>
                  <a:pt x="326139" y="117473"/>
                  <a:pt x="328206" y="123675"/>
                </a:cubicBezTo>
                <a:cubicBezTo>
                  <a:pt x="331377" y="133188"/>
                  <a:pt x="328207" y="149044"/>
                  <a:pt x="337720" y="152215"/>
                </a:cubicBezTo>
                <a:lnTo>
                  <a:pt x="366259" y="161729"/>
                </a:lnTo>
                <a:cubicBezTo>
                  <a:pt x="382230" y="113819"/>
                  <a:pt x="366309" y="165872"/>
                  <a:pt x="375773" y="47567"/>
                </a:cubicBezTo>
                <a:cubicBezTo>
                  <a:pt x="377298" y="28510"/>
                  <a:pt x="378870" y="30200"/>
                  <a:pt x="390042" y="19027"/>
                </a:cubicBezTo>
                <a:cubicBezTo>
                  <a:pt x="396384" y="20613"/>
                  <a:pt x="404047" y="19599"/>
                  <a:pt x="409069" y="23784"/>
                </a:cubicBezTo>
                <a:cubicBezTo>
                  <a:pt x="417381" y="30711"/>
                  <a:pt x="420665" y="52479"/>
                  <a:pt x="423339" y="61838"/>
                </a:cubicBezTo>
                <a:cubicBezTo>
                  <a:pt x="428263" y="79072"/>
                  <a:pt x="427183" y="74741"/>
                  <a:pt x="437609" y="90378"/>
                </a:cubicBezTo>
                <a:cubicBezTo>
                  <a:pt x="439194" y="95135"/>
                  <a:pt x="440123" y="100163"/>
                  <a:pt x="442365" y="104648"/>
                </a:cubicBezTo>
                <a:cubicBezTo>
                  <a:pt x="444921" y="109761"/>
                  <a:pt x="449556" y="113694"/>
                  <a:pt x="451878" y="118918"/>
                </a:cubicBezTo>
                <a:cubicBezTo>
                  <a:pt x="468562" y="156457"/>
                  <a:pt x="449991" y="139859"/>
                  <a:pt x="475662" y="156972"/>
                </a:cubicBezTo>
                <a:cubicBezTo>
                  <a:pt x="511320" y="133199"/>
                  <a:pt x="483062" y="157488"/>
                  <a:pt x="494688" y="76108"/>
                </a:cubicBezTo>
                <a:cubicBezTo>
                  <a:pt x="496106" y="66181"/>
                  <a:pt x="501030" y="57081"/>
                  <a:pt x="504201" y="47567"/>
                </a:cubicBezTo>
                <a:lnTo>
                  <a:pt x="508958" y="33297"/>
                </a:lnTo>
                <a:cubicBezTo>
                  <a:pt x="510543" y="28540"/>
                  <a:pt x="508957" y="20613"/>
                  <a:pt x="513714" y="19027"/>
                </a:cubicBezTo>
                <a:lnTo>
                  <a:pt x="527984" y="14270"/>
                </a:lnTo>
                <a:cubicBezTo>
                  <a:pt x="546567" y="32853"/>
                  <a:pt x="529905" y="13354"/>
                  <a:pt x="542254" y="38054"/>
                </a:cubicBezTo>
                <a:cubicBezTo>
                  <a:pt x="560699" y="74946"/>
                  <a:pt x="544565" y="30719"/>
                  <a:pt x="556524" y="66594"/>
                </a:cubicBezTo>
                <a:cubicBezTo>
                  <a:pt x="560356" y="101084"/>
                  <a:pt x="558549" y="102222"/>
                  <a:pt x="566037" y="128432"/>
                </a:cubicBezTo>
                <a:cubicBezTo>
                  <a:pt x="567414" y="133253"/>
                  <a:pt x="568552" y="138217"/>
                  <a:pt x="570794" y="142702"/>
                </a:cubicBezTo>
                <a:cubicBezTo>
                  <a:pt x="573351" y="147815"/>
                  <a:pt x="575550" y="153801"/>
                  <a:pt x="580307" y="156972"/>
                </a:cubicBezTo>
                <a:cubicBezTo>
                  <a:pt x="585747" y="160598"/>
                  <a:pt x="592992" y="160143"/>
                  <a:pt x="599334" y="161729"/>
                </a:cubicBezTo>
                <a:cubicBezTo>
                  <a:pt x="602505" y="158558"/>
                  <a:pt x="606841" y="156226"/>
                  <a:pt x="608847" y="152215"/>
                </a:cubicBezTo>
                <a:cubicBezTo>
                  <a:pt x="613331" y="143246"/>
                  <a:pt x="618360" y="123675"/>
                  <a:pt x="618360" y="123675"/>
                </a:cubicBezTo>
                <a:cubicBezTo>
                  <a:pt x="619946" y="101477"/>
                  <a:pt x="620517" y="79183"/>
                  <a:pt x="623117" y="57081"/>
                </a:cubicBezTo>
                <a:cubicBezTo>
                  <a:pt x="623703" y="52101"/>
                  <a:pt x="625294" y="47110"/>
                  <a:pt x="627873" y="42811"/>
                </a:cubicBezTo>
                <a:cubicBezTo>
                  <a:pt x="630180" y="38965"/>
                  <a:pt x="633540" y="35604"/>
                  <a:pt x="637386" y="33297"/>
                </a:cubicBezTo>
                <a:cubicBezTo>
                  <a:pt x="641685" y="30717"/>
                  <a:pt x="646899" y="30126"/>
                  <a:pt x="651656" y="28541"/>
                </a:cubicBezTo>
                <a:cubicBezTo>
                  <a:pt x="659564" y="36449"/>
                  <a:pt x="665882" y="41521"/>
                  <a:pt x="670683" y="52324"/>
                </a:cubicBezTo>
                <a:cubicBezTo>
                  <a:pt x="685472" y="85601"/>
                  <a:pt x="676406" y="75218"/>
                  <a:pt x="684953" y="109405"/>
                </a:cubicBezTo>
                <a:cubicBezTo>
                  <a:pt x="687385" y="119133"/>
                  <a:pt x="691295" y="128432"/>
                  <a:pt x="694466" y="137945"/>
                </a:cubicBezTo>
                <a:cubicBezTo>
                  <a:pt x="696051" y="142702"/>
                  <a:pt x="694465" y="150629"/>
                  <a:pt x="699222" y="152215"/>
                </a:cubicBezTo>
                <a:lnTo>
                  <a:pt x="713492" y="156972"/>
                </a:lnTo>
                <a:cubicBezTo>
                  <a:pt x="718249" y="155386"/>
                  <a:pt x="724848" y="156295"/>
                  <a:pt x="727762" y="152215"/>
                </a:cubicBezTo>
                <a:cubicBezTo>
                  <a:pt x="733144" y="144680"/>
                  <a:pt x="738884" y="115666"/>
                  <a:pt x="742032" y="104648"/>
                </a:cubicBezTo>
                <a:cubicBezTo>
                  <a:pt x="743410" y="99827"/>
                  <a:pt x="744008" y="94550"/>
                  <a:pt x="746789" y="90378"/>
                </a:cubicBezTo>
                <a:cubicBezTo>
                  <a:pt x="750520" y="84781"/>
                  <a:pt x="756752" y="81276"/>
                  <a:pt x="761058" y="76108"/>
                </a:cubicBezTo>
                <a:cubicBezTo>
                  <a:pt x="764718" y="71716"/>
                  <a:pt x="767001" y="66302"/>
                  <a:pt x="770572" y="61838"/>
                </a:cubicBezTo>
                <a:cubicBezTo>
                  <a:pt x="773374" y="58336"/>
                  <a:pt x="777284" y="55826"/>
                  <a:pt x="780085" y="52324"/>
                </a:cubicBezTo>
                <a:cubicBezTo>
                  <a:pt x="795391" y="33191"/>
                  <a:pt x="782112" y="41797"/>
                  <a:pt x="799111" y="33297"/>
                </a:cubicBezTo>
              </a:path>
            </a:pathLst>
          </a:cu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800600" y="1219200"/>
            <a:ext cx="1676400" cy="16002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 rot="1625064">
            <a:off x="5003417" y="1250848"/>
            <a:ext cx="2092256" cy="464083"/>
          </a:xfrm>
          <a:custGeom>
            <a:avLst/>
            <a:gdLst>
              <a:gd name="connsiteX0" fmla="*/ 0 w 2064372"/>
              <a:gd name="connsiteY0" fmla="*/ 618374 h 618374"/>
              <a:gd name="connsiteX1" fmla="*/ 1569684 w 2064372"/>
              <a:gd name="connsiteY1" fmla="*/ 152215 h 618374"/>
              <a:gd name="connsiteX2" fmla="*/ 2064372 w 2064372"/>
              <a:gd name="connsiteY2" fmla="*/ 0 h 61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4372" h="618374">
                <a:moveTo>
                  <a:pt x="0" y="618374"/>
                </a:moveTo>
                <a:lnTo>
                  <a:pt x="1569684" y="152215"/>
                </a:lnTo>
                <a:lnTo>
                  <a:pt x="2064372" y="0"/>
                </a:ln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858000" y="1219200"/>
            <a:ext cx="914400" cy="1146451"/>
          </a:xfrm>
          <a:custGeom>
            <a:avLst/>
            <a:gdLst>
              <a:gd name="connsiteX0" fmla="*/ 0 w 889487"/>
              <a:gd name="connsiteY0" fmla="*/ 1079775 h 1079775"/>
              <a:gd name="connsiteX1" fmla="*/ 399556 w 889487"/>
              <a:gd name="connsiteY1" fmla="*/ 965614 h 1079775"/>
              <a:gd name="connsiteX2" fmla="*/ 599334 w 889487"/>
              <a:gd name="connsiteY2" fmla="*/ 656427 h 1079775"/>
              <a:gd name="connsiteX3" fmla="*/ 889487 w 889487"/>
              <a:gd name="connsiteY3" fmla="*/ 0 h 107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487" h="1079775">
                <a:moveTo>
                  <a:pt x="0" y="1079775"/>
                </a:moveTo>
                <a:cubicBezTo>
                  <a:pt x="149833" y="1057973"/>
                  <a:pt x="299667" y="1036172"/>
                  <a:pt x="399556" y="965614"/>
                </a:cubicBezTo>
                <a:cubicBezTo>
                  <a:pt x="499445" y="895056"/>
                  <a:pt x="517679" y="817363"/>
                  <a:pt x="599334" y="656427"/>
                </a:cubicBezTo>
                <a:cubicBezTo>
                  <a:pt x="680989" y="495491"/>
                  <a:pt x="889487" y="0"/>
                  <a:pt x="889487" y="0"/>
                </a:cubicBez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6" idx="2"/>
          </p:cNvCxnSpPr>
          <p:nvPr/>
        </p:nvCxnSpPr>
        <p:spPr>
          <a:xfrm flipH="1">
            <a:off x="533400" y="19812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1" idx="2"/>
          </p:cNvCxnSpPr>
          <p:nvPr/>
        </p:nvCxnSpPr>
        <p:spPr>
          <a:xfrm flipH="1">
            <a:off x="3429000" y="19812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8" idx="2"/>
          </p:cNvCxnSpPr>
          <p:nvPr/>
        </p:nvCxnSpPr>
        <p:spPr>
          <a:xfrm flipH="1">
            <a:off x="6477000" y="19812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7086600" y="1752600"/>
            <a:ext cx="1066800" cy="1066800"/>
          </a:xfrm>
          <a:custGeom>
            <a:avLst/>
            <a:gdLst>
              <a:gd name="connsiteX0" fmla="*/ 0 w 1108938"/>
              <a:gd name="connsiteY0" fmla="*/ 0 h 1563752"/>
              <a:gd name="connsiteX1" fmla="*/ 805638 w 1108938"/>
              <a:gd name="connsiteY1" fmla="*/ 578114 h 1563752"/>
              <a:gd name="connsiteX2" fmla="*/ 1108938 w 1108938"/>
              <a:gd name="connsiteY2" fmla="*/ 1563752 h 1563752"/>
              <a:gd name="connsiteX3" fmla="*/ 1108938 w 1108938"/>
              <a:gd name="connsiteY3" fmla="*/ 1563752 h 156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8938" h="1563752">
                <a:moveTo>
                  <a:pt x="0" y="0"/>
                </a:moveTo>
                <a:cubicBezTo>
                  <a:pt x="310407" y="158744"/>
                  <a:pt x="620815" y="317489"/>
                  <a:pt x="805638" y="578114"/>
                </a:cubicBezTo>
                <a:cubicBezTo>
                  <a:pt x="990461" y="838739"/>
                  <a:pt x="1108938" y="1563752"/>
                  <a:pt x="1108938" y="1563752"/>
                </a:cubicBezTo>
                <a:lnTo>
                  <a:pt x="1108938" y="1563752"/>
                </a:ln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4800600" y="2362200"/>
            <a:ext cx="2064372" cy="457200"/>
          </a:xfrm>
          <a:custGeom>
            <a:avLst/>
            <a:gdLst>
              <a:gd name="connsiteX0" fmla="*/ 0 w 2064372"/>
              <a:gd name="connsiteY0" fmla="*/ 618374 h 618374"/>
              <a:gd name="connsiteX1" fmla="*/ 1569684 w 2064372"/>
              <a:gd name="connsiteY1" fmla="*/ 152215 h 618374"/>
              <a:gd name="connsiteX2" fmla="*/ 2064372 w 2064372"/>
              <a:gd name="connsiteY2" fmla="*/ 0 h 61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4372" h="618374">
                <a:moveTo>
                  <a:pt x="0" y="618374"/>
                </a:moveTo>
                <a:lnTo>
                  <a:pt x="1569684" y="152215"/>
                </a:lnTo>
                <a:lnTo>
                  <a:pt x="2064372" y="0"/>
                </a:ln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1981200" y="1219200"/>
            <a:ext cx="990600" cy="1600200"/>
            <a:chOff x="1981200" y="1219200"/>
            <a:chExt cx="990600" cy="1600200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1981200" y="1219200"/>
              <a:ext cx="990600" cy="160020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 rot="18242865">
              <a:off x="2029974" y="1688985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6600"/>
                  </a:solidFill>
                </a:rPr>
                <a:t>10 </a:t>
              </a:r>
              <a:r>
                <a:rPr lang="en-US" sz="1600" dirty="0" err="1" smtClean="0">
                  <a:solidFill>
                    <a:srgbClr val="FF6600"/>
                  </a:solidFill>
                </a:rPr>
                <a:t>eV</a:t>
              </a:r>
              <a:endParaRPr lang="en-US" sz="160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981200" y="2306873"/>
            <a:ext cx="2064372" cy="512527"/>
            <a:chOff x="1981200" y="2306873"/>
            <a:chExt cx="2064372" cy="512527"/>
          </a:xfrm>
        </p:grpSpPr>
        <p:sp>
          <p:nvSpPr>
            <p:cNvPr id="29" name="Freeform 28"/>
            <p:cNvSpPr/>
            <p:nvPr/>
          </p:nvSpPr>
          <p:spPr>
            <a:xfrm>
              <a:off x="1981200" y="2362200"/>
              <a:ext cx="2064372" cy="457200"/>
            </a:xfrm>
            <a:custGeom>
              <a:avLst/>
              <a:gdLst>
                <a:gd name="connsiteX0" fmla="*/ 0 w 2064372"/>
                <a:gd name="connsiteY0" fmla="*/ 618374 h 618374"/>
                <a:gd name="connsiteX1" fmla="*/ 1569684 w 2064372"/>
                <a:gd name="connsiteY1" fmla="*/ 152215 h 618374"/>
                <a:gd name="connsiteX2" fmla="*/ 2064372 w 2064372"/>
                <a:gd name="connsiteY2" fmla="*/ 0 h 61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4372" h="618374">
                  <a:moveTo>
                    <a:pt x="0" y="618374"/>
                  </a:moveTo>
                  <a:lnTo>
                    <a:pt x="1569684" y="152215"/>
                  </a:lnTo>
                  <a:lnTo>
                    <a:pt x="2064372" y="0"/>
                  </a:lnTo>
                </a:path>
              </a:pathLst>
            </a:cu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 rot="20917801">
              <a:off x="2622447" y="2306873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</a:rPr>
                <a:t>5</a:t>
              </a:r>
              <a:r>
                <a:rPr lang="en-US" sz="1600" dirty="0" smtClean="0">
                  <a:solidFill>
                    <a:srgbClr val="008000"/>
                  </a:solidFill>
                </a:rPr>
                <a:t> </a:t>
              </a:r>
              <a:r>
                <a:rPr lang="en-US" sz="1600" dirty="0" err="1" smtClean="0">
                  <a:solidFill>
                    <a:srgbClr val="008000"/>
                  </a:solidFill>
                </a:rPr>
                <a:t>eV</a:t>
              </a:r>
              <a:endParaRPr lang="en-US" sz="1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524000" y="1219200"/>
            <a:ext cx="531277" cy="1600200"/>
            <a:chOff x="1524000" y="1219200"/>
            <a:chExt cx="531277" cy="1600200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1524000" y="1219200"/>
              <a:ext cx="457200" cy="16002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 rot="4240768">
              <a:off x="1505000" y="1694071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200 </a:t>
              </a:r>
              <a:r>
                <a:rPr lang="en-US" sz="1600" b="1" dirty="0" err="1" smtClean="0">
                  <a:solidFill>
                    <a:srgbClr val="FFFF00"/>
                  </a:solidFill>
                </a:rPr>
                <a:t>eV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038600" y="1215231"/>
            <a:ext cx="1021636" cy="1146451"/>
            <a:chOff x="4038600" y="1215231"/>
            <a:chExt cx="1021636" cy="1146451"/>
          </a:xfrm>
        </p:grpSpPr>
        <p:sp>
          <p:nvSpPr>
            <p:cNvPr id="30" name="Freeform 29"/>
            <p:cNvSpPr/>
            <p:nvPr/>
          </p:nvSpPr>
          <p:spPr>
            <a:xfrm>
              <a:off x="4038600" y="1215231"/>
              <a:ext cx="914400" cy="1146451"/>
            </a:xfrm>
            <a:custGeom>
              <a:avLst/>
              <a:gdLst>
                <a:gd name="connsiteX0" fmla="*/ 0 w 889487"/>
                <a:gd name="connsiteY0" fmla="*/ 1079775 h 1079775"/>
                <a:gd name="connsiteX1" fmla="*/ 399556 w 889487"/>
                <a:gd name="connsiteY1" fmla="*/ 965614 h 1079775"/>
                <a:gd name="connsiteX2" fmla="*/ 599334 w 889487"/>
                <a:gd name="connsiteY2" fmla="*/ 656427 h 1079775"/>
                <a:gd name="connsiteX3" fmla="*/ 889487 w 889487"/>
                <a:gd name="connsiteY3" fmla="*/ 0 h 107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87" h="1079775">
                  <a:moveTo>
                    <a:pt x="0" y="1079775"/>
                  </a:moveTo>
                  <a:cubicBezTo>
                    <a:pt x="149833" y="1057973"/>
                    <a:pt x="299667" y="1036172"/>
                    <a:pt x="399556" y="965614"/>
                  </a:cubicBezTo>
                  <a:cubicBezTo>
                    <a:pt x="499445" y="895056"/>
                    <a:pt x="517679" y="817363"/>
                    <a:pt x="599334" y="656427"/>
                  </a:cubicBezTo>
                  <a:cubicBezTo>
                    <a:pt x="680989" y="495491"/>
                    <a:pt x="889487" y="0"/>
                    <a:pt x="889487" y="0"/>
                  </a:cubicBezTo>
                </a:path>
              </a:pathLst>
            </a:custGeom>
            <a:ln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 rot="17757370">
              <a:off x="4509959" y="161898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2 </a:t>
              </a:r>
              <a:r>
                <a:rPr lang="en-US" sz="1600" dirty="0" err="1">
                  <a:solidFill>
                    <a:srgbClr val="FF0000"/>
                  </a:solidFill>
                </a:rPr>
                <a:t>k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eV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04800" y="2438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screen</a:t>
            </a:r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990600" y="3048000"/>
            <a:ext cx="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038600" y="3048000"/>
            <a:ext cx="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990600" y="3276600"/>
            <a:ext cx="3048000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286000" y="2971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 ns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5029200" y="3048000"/>
            <a:ext cx="36576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dirty="0" smtClean="0">
                <a:latin typeface="Arial" charset="0"/>
                <a:ea typeface="Symbol" charset="0"/>
                <a:cs typeface="Symbol" charset="0"/>
              </a:rPr>
              <a:t> Typical 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e</a:t>
            </a:r>
            <a:r>
              <a:rPr lang="en-US" baseline="30000" dirty="0">
                <a:latin typeface="Arial" charset="0"/>
                <a:ea typeface="Symbol" charset="0"/>
                <a:cs typeface="Symbol" charset="0"/>
              </a:rPr>
              <a:t>–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 </a:t>
            </a:r>
            <a:r>
              <a:rPr lang="en-US" dirty="0" smtClean="0">
                <a:latin typeface="Arial" charset="0"/>
                <a:ea typeface="Symbol" charset="0"/>
                <a:cs typeface="Symbol" charset="0"/>
              </a:rPr>
              <a:t>densities10</a:t>
            </a:r>
            <a:r>
              <a:rPr lang="en-US" baseline="30000" dirty="0" smtClean="0">
                <a:latin typeface="Arial" charset="0"/>
                <a:ea typeface="Symbol" charset="0"/>
                <a:cs typeface="Symbol" charset="0"/>
              </a:rPr>
              <a:t>10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–10</a:t>
            </a:r>
            <a:r>
              <a:rPr lang="en-US" baseline="30000" dirty="0">
                <a:latin typeface="Arial" charset="0"/>
                <a:ea typeface="Symbol" charset="0"/>
                <a:cs typeface="Symbol" charset="0"/>
              </a:rPr>
              <a:t>12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 m</a:t>
            </a:r>
            <a:r>
              <a:rPr lang="en-US" baseline="30000" dirty="0">
                <a:latin typeface="Arial" charset="0"/>
                <a:ea typeface="Symbol" charset="0"/>
                <a:cs typeface="Symbol" charset="0"/>
              </a:rPr>
              <a:t>–</a:t>
            </a:r>
            <a:r>
              <a:rPr lang="en-US" baseline="30000" dirty="0" smtClean="0">
                <a:latin typeface="Arial" charset="0"/>
                <a:ea typeface="Symbol" charset="0"/>
                <a:cs typeface="Symbol" charset="0"/>
              </a:rPr>
              <a:t>3</a:t>
            </a:r>
            <a:endParaRPr lang="en-US" dirty="0">
              <a:latin typeface="Arial" charset="0"/>
              <a:ea typeface="Symbol" charset="0"/>
              <a:cs typeface="Symbol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457200" y="3657600"/>
            <a:ext cx="8229600" cy="990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Possible consequences:</a:t>
            </a:r>
          </a:p>
          <a:p>
            <a:pPr lvl="1"/>
            <a:r>
              <a:rPr lang="en-US" sz="1900" dirty="0"/>
              <a:t>i</a:t>
            </a:r>
            <a:r>
              <a:rPr lang="en-US" sz="1900" dirty="0" smtClean="0"/>
              <a:t>nstabilities, emittance growth, desorption – bad vacuum</a:t>
            </a:r>
          </a:p>
          <a:p>
            <a:pPr lvl="1"/>
            <a:r>
              <a:rPr lang="en-US" sz="1900" dirty="0" smtClean="0">
                <a:solidFill>
                  <a:srgbClr val="3366FF"/>
                </a:solidFill>
              </a:rPr>
              <a:t>excessive energy deposition in the cold sectors</a:t>
            </a:r>
            <a:endParaRPr lang="en-US" sz="1900" dirty="0">
              <a:solidFill>
                <a:srgbClr val="3366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57200" y="4876800"/>
            <a:ext cx="8229600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Electron bombardment of a surface has been proven </a:t>
            </a:r>
            <a:r>
              <a:rPr lang="en-US" dirty="0" smtClean="0"/>
              <a:t>to reduce </a:t>
            </a:r>
            <a:r>
              <a:rPr lang="en-US" dirty="0"/>
              <a:t>drastically the </a:t>
            </a:r>
            <a:r>
              <a:rPr lang="en-US" b="1" dirty="0">
                <a:solidFill>
                  <a:srgbClr val="FF0000"/>
                </a:solidFill>
              </a:rPr>
              <a:t>secondary electron yield </a:t>
            </a:r>
            <a:r>
              <a:rPr lang="en-US" b="1" dirty="0" smtClean="0">
                <a:solidFill>
                  <a:srgbClr val="FF0000"/>
                </a:solidFill>
              </a:rPr>
              <a:t>(SEY) </a:t>
            </a:r>
            <a:r>
              <a:rPr lang="en-US" dirty="0" smtClean="0"/>
              <a:t>of </a:t>
            </a:r>
            <a:r>
              <a:rPr lang="en-US" dirty="0"/>
              <a:t>a </a:t>
            </a:r>
            <a:r>
              <a:rPr lang="en-US" dirty="0" smtClean="0"/>
              <a:t>material. </a:t>
            </a:r>
            <a:r>
              <a:rPr lang="en-US" dirty="0" smtClean="0">
                <a:solidFill>
                  <a:srgbClr val="FF0000"/>
                </a:solidFill>
              </a:rPr>
              <a:t>This </a:t>
            </a:r>
            <a:r>
              <a:rPr lang="en-US" dirty="0">
                <a:solidFill>
                  <a:srgbClr val="FF0000"/>
                </a:solidFill>
              </a:rPr>
              <a:t>technique, known as </a:t>
            </a:r>
            <a:r>
              <a:rPr lang="en-US" sz="2400" b="1" dirty="0">
                <a:solidFill>
                  <a:srgbClr val="FF0000"/>
                </a:solidFill>
              </a:rPr>
              <a:t>scrubbing</a:t>
            </a:r>
            <a:r>
              <a:rPr lang="en-US" dirty="0">
                <a:solidFill>
                  <a:srgbClr val="FF0000"/>
                </a:solidFill>
              </a:rPr>
              <a:t>, provides a </a:t>
            </a:r>
            <a:r>
              <a:rPr lang="en-US" dirty="0" smtClean="0">
                <a:solidFill>
                  <a:srgbClr val="FF0000"/>
                </a:solidFill>
              </a:rPr>
              <a:t>mean to </a:t>
            </a:r>
            <a:r>
              <a:rPr lang="en-US" dirty="0">
                <a:solidFill>
                  <a:srgbClr val="FF0000"/>
                </a:solidFill>
              </a:rPr>
              <a:t>suppress electron cloud build-</a:t>
            </a:r>
            <a:r>
              <a:rPr lang="en-US" dirty="0" smtClean="0">
                <a:solidFill>
                  <a:srgbClr val="FF0000"/>
                </a:solidFill>
              </a:rPr>
              <a:t>up.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57200" y="6096000"/>
            <a:ext cx="8229600" cy="5334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tIns="0" bIns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Electron cloud significantly worse with 25 </a:t>
            </a:r>
            <a:r>
              <a:rPr lang="en-US" b="1" dirty="0" smtClean="0">
                <a:solidFill>
                  <a:srgbClr val="FF0000"/>
                </a:solidFill>
              </a:rPr>
              <a:t>ns</a:t>
            </a:r>
            <a:endParaRPr lang="en-US" b="1" dirty="0" smtClean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11</a:t>
            </a:fld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724400" y="762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67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Squeeze in ATLAS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12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7713956" cy="473881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" y="6550223"/>
            <a:ext cx="2434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Image courtesy John Jowett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343400" y="5562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β*  = 15 cm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325114"/>
              </p:ext>
            </p:extLst>
          </p:nvPr>
        </p:nvGraphicFramePr>
        <p:xfrm>
          <a:off x="381000" y="1371600"/>
          <a:ext cx="1371600" cy="623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" name="Equation" r:id="rId4" imgW="635000" imgH="279400" progId="Equation.3">
                  <p:embed/>
                </p:oleObj>
              </mc:Choice>
              <mc:Fallback>
                <p:oleObj name="Equation" r:id="rId4" imgW="635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1371600"/>
                        <a:ext cx="1371600" cy="623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349046" y="592573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7 microns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3400" y="522252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β*  = 55 cm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320017"/>
              </p:ext>
            </p:extLst>
          </p:nvPr>
        </p:nvGraphicFramePr>
        <p:xfrm>
          <a:off x="4380114" y="5131560"/>
          <a:ext cx="4737100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955675"/>
                <a:gridCol w="955675"/>
                <a:gridCol w="955675"/>
                <a:gridCol w="955675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β</a:t>
                      </a:r>
                      <a:r>
                        <a:rPr lang="en-GB" sz="1600" baseline="-25000" dirty="0" smtClean="0"/>
                        <a:t>triplet</a:t>
                      </a:r>
                      <a:r>
                        <a:rPr lang="en-GB" sz="1600" dirty="0" smtClean="0"/>
                        <a:t> 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Sigma</a:t>
                      </a:r>
                    </a:p>
                    <a:p>
                      <a:pPr algn="ctr"/>
                      <a:r>
                        <a:rPr lang="en-US" sz="1600" dirty="0" smtClean="0"/>
                        <a:t>triplet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β*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Sigma*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Nominal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~4.5 km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 mm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55 cm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 um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HL-LHC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~20 km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2.6 mm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15 cm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7 um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 flipV="1">
            <a:off x="4939380" y="3246520"/>
            <a:ext cx="2680620" cy="201128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429000" y="3886200"/>
            <a:ext cx="2133600" cy="13716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21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Crossing angle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 descr="crossing-ang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37" y="1594955"/>
            <a:ext cx="5912530" cy="283714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93575" y="1025874"/>
            <a:ext cx="7361061" cy="461665"/>
          </a:xfrm>
          <a:prstGeom prst="rect">
            <a:avLst/>
          </a:prstGeom>
          <a:noFill/>
          <a:ln w="12700" cap="sq" algn="ctr">
            <a:solidFill>
              <a:schemeClr val="accent1"/>
            </a:solidFill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</a:rPr>
              <a:t>work </a:t>
            </a:r>
            <a:r>
              <a:rPr lang="en-US" sz="2400" dirty="0">
                <a:solidFill>
                  <a:srgbClr val="0000FF"/>
                </a:solidFill>
              </a:rPr>
              <a:t>with a crossing angle to avoid parasitic collisions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8" name="Picture 7" descr="Screen shot 2011-09-01 at 4.53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0"/>
            <a:ext cx="3554476" cy="22161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57800" y="4495800"/>
            <a:ext cx="3327873" cy="2068905"/>
            <a:chOff x="5257800" y="4343400"/>
            <a:chExt cx="3327873" cy="2068905"/>
          </a:xfrm>
        </p:grpSpPr>
        <p:pic>
          <p:nvPicPr>
            <p:cNvPr id="10" name="Picture 9" descr="Screen Shot 2014-11-12 at 2.41.10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5334000"/>
              <a:ext cx="3327873" cy="107830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5257800" y="4343400"/>
              <a:ext cx="3032125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80" rIns="91359" bIns="45680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600" dirty="0">
                  <a:solidFill>
                    <a:srgbClr val="3333CC"/>
                  </a:solidFill>
                  <a:latin typeface="+mn-lt"/>
                </a:rPr>
                <a:t>geometric luminosity </a:t>
              </a:r>
            </a:p>
            <a:p>
              <a:pPr algn="l" eaLnBrk="1" hangingPunct="1"/>
              <a:r>
                <a:rPr lang="en-US" sz="2600" dirty="0">
                  <a:solidFill>
                    <a:srgbClr val="3333CC"/>
                  </a:solidFill>
                  <a:latin typeface="+mn-lt"/>
                </a:rPr>
                <a:t>reduction factor:</a:t>
              </a: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>
            <a:off x="5638800" y="2497190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81600" y="2743200"/>
            <a:ext cx="21249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Wingdings" charset="0"/>
              </a:rPr>
              <a:t>Separation: </a:t>
            </a:r>
            <a:r>
              <a:rPr lang="en-US" b="1" dirty="0">
                <a:solidFill>
                  <a:srgbClr val="FF0000"/>
                </a:solidFill>
                <a:sym typeface="Wingdings" charset="0"/>
              </a:rPr>
              <a:t>10 -12 </a:t>
            </a:r>
            <a:r>
              <a:rPr lang="en-US" b="1" dirty="0">
                <a:solidFill>
                  <a:srgbClr val="FF0000"/>
                </a:solidFill>
                <a:latin typeface="Symbol" charset="0"/>
                <a:sym typeface="Wingdings" charset="0"/>
              </a:rPr>
              <a:t>s</a:t>
            </a:r>
            <a:r>
              <a:rPr lang="en-US" b="1" dirty="0">
                <a:solidFill>
                  <a:srgbClr val="FF0000"/>
                </a:solidFill>
                <a:sym typeface="Wingdings" charset="0"/>
              </a:rPr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3848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2015: beta* in IPs 1 and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Many </a:t>
            </a:r>
            <a:r>
              <a:rPr lang="en-US" dirty="0"/>
              <a:t>things have changed. </a:t>
            </a:r>
            <a:r>
              <a:rPr lang="en-US" dirty="0">
                <a:solidFill>
                  <a:srgbClr val="0070C0"/>
                </a:solidFill>
              </a:rPr>
              <a:t>Start carefully </a:t>
            </a:r>
            <a:r>
              <a:rPr lang="en-US" dirty="0"/>
              <a:t>and push performance later. </a:t>
            </a:r>
          </a:p>
          <a:p>
            <a:r>
              <a:rPr lang="en-US" dirty="0" smtClean="0"/>
              <a:t>Start</a:t>
            </a:r>
            <a:r>
              <a:rPr lang="en-US" dirty="0"/>
              <a:t>-up</a:t>
            </a:r>
            <a:r>
              <a:rPr lang="en-US" dirty="0" smtClean="0"/>
              <a:t>: </a:t>
            </a:r>
            <a:r>
              <a:rPr lang="el-GR" b="1" dirty="0" smtClean="0">
                <a:solidFill>
                  <a:srgbClr val="0070C0"/>
                </a:solidFill>
              </a:rPr>
              <a:t>β</a:t>
            </a:r>
            <a:r>
              <a:rPr lang="en-US" b="1" dirty="0" smtClean="0">
                <a:solidFill>
                  <a:srgbClr val="0070C0"/>
                </a:solidFill>
              </a:rPr>
              <a:t>*=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80 cm – (very) relaxed</a:t>
            </a:r>
            <a:endParaRPr lang="en-US" dirty="0" smtClean="0"/>
          </a:p>
          <a:p>
            <a:pPr lvl="1"/>
            <a:r>
              <a:rPr lang="en-US" dirty="0" smtClean="0"/>
              <a:t>2012 </a:t>
            </a:r>
            <a:r>
              <a:rPr lang="en-US" dirty="0"/>
              <a:t>collimator </a:t>
            </a:r>
            <a:r>
              <a:rPr lang="en-US" dirty="0" smtClean="0"/>
              <a:t>settings</a:t>
            </a:r>
          </a:p>
          <a:p>
            <a:pPr lvl="1"/>
            <a:r>
              <a:rPr lang="en-US" dirty="0"/>
              <a:t>11 sigma long range </a:t>
            </a:r>
            <a:r>
              <a:rPr lang="en-US" dirty="0" smtClean="0"/>
              <a:t>separation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perture</a:t>
            </a:r>
            <a:r>
              <a:rPr lang="en-US" dirty="0"/>
              <a:t>, </a:t>
            </a:r>
            <a:r>
              <a:rPr lang="en-US" dirty="0" smtClean="0"/>
              <a:t>orbit stability… </a:t>
            </a:r>
            <a:r>
              <a:rPr lang="en-US" dirty="0" smtClean="0"/>
              <a:t>checks ongoing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Ultimate in 2015</a:t>
            </a:r>
            <a:r>
              <a:rPr lang="en-US" dirty="0" smtClean="0"/>
              <a:t>: </a:t>
            </a:r>
            <a:r>
              <a:rPr lang="el-GR" b="1" dirty="0">
                <a:solidFill>
                  <a:srgbClr val="FF0000"/>
                </a:solidFill>
              </a:rPr>
              <a:t>β</a:t>
            </a:r>
            <a:r>
              <a:rPr lang="en-US" b="1" dirty="0">
                <a:solidFill>
                  <a:srgbClr val="FF0000"/>
                </a:solidFill>
              </a:rPr>
              <a:t>*</a:t>
            </a:r>
            <a:r>
              <a:rPr lang="en-US" b="1" dirty="0" smtClean="0">
                <a:solidFill>
                  <a:srgbClr val="FF0000"/>
                </a:solidFill>
              </a:rPr>
              <a:t>= 40 cm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Possible reduction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later in the year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231" y="5311392"/>
            <a:ext cx="2413000" cy="1549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84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</a:t>
            </a:r>
            <a:r>
              <a:rPr lang="en-US" dirty="0" smtClean="0"/>
              <a:t>commissioning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Low intensity commissioning of full cycle – </a:t>
            </a:r>
            <a:r>
              <a:rPr lang="en-US" b="1" dirty="0" smtClean="0">
                <a:solidFill>
                  <a:srgbClr val="008000"/>
                </a:solidFill>
              </a:rPr>
              <a:t>8 weeks</a:t>
            </a:r>
            <a:endParaRPr lang="en-US" b="1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Pilot physics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– low number of bunches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Special </a:t>
            </a:r>
            <a:r>
              <a:rPr lang="en-US" dirty="0" smtClean="0">
                <a:solidFill>
                  <a:srgbClr val="0000FF"/>
                </a:solidFill>
              </a:rPr>
              <a:t>physics run: </a:t>
            </a:r>
            <a:r>
              <a:rPr lang="en-US" dirty="0" err="1" smtClean="0">
                <a:solidFill>
                  <a:srgbClr val="0000FF"/>
                </a:solidFill>
              </a:rPr>
              <a:t>LHCf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and </a:t>
            </a:r>
            <a:r>
              <a:rPr lang="en-US" dirty="0">
                <a:solidFill>
                  <a:srgbClr val="0000FF"/>
                </a:solidFill>
              </a:rPr>
              <a:t>l</a:t>
            </a:r>
            <a:r>
              <a:rPr lang="en-US" dirty="0" smtClean="0">
                <a:solidFill>
                  <a:srgbClr val="0000FF"/>
                </a:solidFill>
              </a:rPr>
              <a:t>uminosity </a:t>
            </a:r>
            <a:r>
              <a:rPr lang="en-US" dirty="0" smtClean="0">
                <a:solidFill>
                  <a:srgbClr val="0000FF"/>
                </a:solidFill>
              </a:rPr>
              <a:t>calibration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Scrubbing for 50 ns 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Intensity ramp-up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with 50 </a:t>
            </a:r>
            <a:r>
              <a:rPr lang="en-US" dirty="0" smtClean="0">
                <a:solidFill>
                  <a:srgbClr val="FF0000"/>
                </a:solidFill>
              </a:rPr>
              <a:t>ns</a:t>
            </a:r>
          </a:p>
          <a:p>
            <a:pPr lvl="1"/>
            <a:r>
              <a:rPr lang="en-US" dirty="0" smtClean="0"/>
              <a:t>Characterize </a:t>
            </a:r>
            <a:r>
              <a:rPr lang="en-US" dirty="0"/>
              <a:t>vacuum, heat load, electron cloud, losses, instabilities, UFOs, impedance</a:t>
            </a:r>
          </a:p>
          <a:p>
            <a:r>
              <a:rPr lang="en-US" dirty="0">
                <a:solidFill>
                  <a:srgbClr val="FF0000"/>
                </a:solidFill>
              </a:rPr>
              <a:t>Scrubbing for 25 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Ramp-up 25 </a:t>
            </a:r>
            <a:r>
              <a:rPr lang="en-US" dirty="0">
                <a:solidFill>
                  <a:srgbClr val="0000FF"/>
                </a:solidFill>
              </a:rPr>
              <a:t>ns operation </a:t>
            </a:r>
            <a:r>
              <a:rPr lang="en-US" dirty="0" smtClean="0">
                <a:solidFill>
                  <a:srgbClr val="0000FF"/>
                </a:solidFill>
              </a:rPr>
              <a:t>with </a:t>
            </a:r>
            <a:r>
              <a:rPr lang="en-US" dirty="0">
                <a:solidFill>
                  <a:srgbClr val="0000FF"/>
                </a:solidFill>
              </a:rPr>
              <a:t>relaxed </a:t>
            </a:r>
            <a:r>
              <a:rPr lang="en-US" dirty="0" smtClean="0">
                <a:solidFill>
                  <a:srgbClr val="0000FF"/>
                </a:solidFill>
              </a:rPr>
              <a:t>beta*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Possibly commission </a:t>
            </a:r>
            <a:r>
              <a:rPr lang="en-US" dirty="0">
                <a:solidFill>
                  <a:srgbClr val="008000"/>
                </a:solidFill>
              </a:rPr>
              <a:t>lower beta*</a:t>
            </a:r>
          </a:p>
          <a:p>
            <a:r>
              <a:rPr lang="en-US" dirty="0">
                <a:solidFill>
                  <a:srgbClr val="0000FF"/>
                </a:solidFill>
              </a:rPr>
              <a:t>25 ns </a:t>
            </a:r>
            <a:r>
              <a:rPr lang="en-US" dirty="0" smtClean="0">
                <a:solidFill>
                  <a:srgbClr val="0000FF"/>
                </a:solidFill>
              </a:rPr>
              <a:t>operation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27" y="1143000"/>
            <a:ext cx="9144000" cy="2669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2015 </a:t>
            </a:r>
            <a:r>
              <a:rPr lang="en-GB" dirty="0" smtClean="0"/>
              <a:t>Q2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4114800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FIRST BEAM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5</a:t>
            </a:r>
            <a:r>
              <a:rPr lang="en-US" b="1" baseline="30000" dirty="0" smtClean="0">
                <a:solidFill>
                  <a:srgbClr val="FF0000"/>
                </a:solidFill>
              </a:rPr>
              <a:t>th</a:t>
            </a:r>
            <a:r>
              <a:rPr lang="en-US" b="1" dirty="0" smtClean="0">
                <a:solidFill>
                  <a:srgbClr val="FF0000"/>
                </a:solidFill>
              </a:rPr>
              <a:t> APRIL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219200" y="3581400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72400" y="4114800"/>
            <a:ext cx="1371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SCRUBBING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FOR 50 ns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610600" y="3124200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0" y="4038600"/>
            <a:ext cx="2133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FIRST </a:t>
            </a:r>
            <a:r>
              <a:rPr lang="en-US" b="1" dirty="0" smtClean="0">
                <a:solidFill>
                  <a:srgbClr val="FF0000"/>
                </a:solidFill>
              </a:rPr>
              <a:t>STABLE BEAM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3</a:t>
            </a:r>
            <a:r>
              <a:rPr lang="en-US" b="1" baseline="30000" dirty="0" smtClean="0">
                <a:solidFill>
                  <a:srgbClr val="FF0000"/>
                </a:solidFill>
              </a:rPr>
              <a:t>rd</a:t>
            </a:r>
            <a:r>
              <a:rPr lang="en-US" b="1" dirty="0" smtClean="0">
                <a:solidFill>
                  <a:srgbClr val="FF0000"/>
                </a:solidFill>
              </a:rPr>
              <a:t> JUNE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553200" y="2590800"/>
            <a:ext cx="0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3600" y="4648200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PILOT PHYSICS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858000" y="3200400"/>
            <a:ext cx="0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5-Point Star 16"/>
          <p:cNvSpPr/>
          <p:nvPr/>
        </p:nvSpPr>
        <p:spPr>
          <a:xfrm>
            <a:off x="6553200" y="2010368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16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8600" y="5334000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8 weeks beam </a:t>
            </a:r>
            <a:r>
              <a:rPr lang="en-GB" sz="2000" dirty="0" smtClean="0"/>
              <a:t>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Pilot physics – up to at least 40 bunches per beam</a:t>
            </a: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5 days special physics at beta* = 19 m (</a:t>
            </a:r>
            <a:r>
              <a:rPr lang="en-GB" sz="2000" dirty="0" err="1" smtClean="0"/>
              <a:t>VdM</a:t>
            </a:r>
            <a:r>
              <a:rPr lang="en-GB" sz="2000" dirty="0" smtClean="0"/>
              <a:t>, </a:t>
            </a:r>
            <a:r>
              <a:rPr lang="en-GB" sz="2000" dirty="0" err="1" smtClean="0"/>
              <a:t>LHCf</a:t>
            </a:r>
            <a:r>
              <a:rPr lang="en-GB" sz="2000" dirty="0" smtClean="0"/>
              <a:t>, TOTEM &amp; ALFA)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Start </a:t>
            </a:r>
            <a:r>
              <a:rPr lang="en-GB" sz="2000" dirty="0" smtClean="0"/>
              <a:t>technical stop </a:t>
            </a:r>
            <a:r>
              <a:rPr lang="en-GB" sz="2000" dirty="0" smtClean="0"/>
              <a:t> </a:t>
            </a:r>
            <a:r>
              <a:rPr lang="en-GB" sz="2000" dirty="0" smtClean="0"/>
              <a:t>– 15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</a:t>
            </a:r>
            <a:r>
              <a:rPr lang="en-GB" sz="2000" dirty="0" smtClean="0"/>
              <a:t>June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1833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" y="1143000"/>
            <a:ext cx="9144000" cy="5474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Q3/Q4 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3352800"/>
            <a:ext cx="137160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SCRUBBING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FOR 25 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6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– latest schedule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58628"/>
              </p:ext>
            </p:extLst>
          </p:nvPr>
        </p:nvGraphicFramePr>
        <p:xfrm>
          <a:off x="533400" y="1483982"/>
          <a:ext cx="8077200" cy="472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8782"/>
                <a:gridCol w="187841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Phase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Days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Initial Commissioning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57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Scrubbing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23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Special physics</a:t>
                      </a:r>
                      <a:r>
                        <a:rPr lang="en-US" sz="2000" baseline="0" dirty="0" smtClean="0"/>
                        <a:t> run 1 (</a:t>
                      </a:r>
                      <a:r>
                        <a:rPr lang="en-US" sz="2000" dirty="0" err="1" smtClean="0"/>
                        <a:t>LHCf</a:t>
                      </a:r>
                      <a:r>
                        <a:rPr lang="en-US" sz="2000" dirty="0" smtClean="0"/>
                        <a:t>/</a:t>
                      </a:r>
                      <a:r>
                        <a:rPr lang="en-US" sz="2000" dirty="0" err="1" smtClean="0"/>
                        <a:t>VdM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Proton physics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50 ns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9 + 21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Proton physics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25 ns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70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Special physics</a:t>
                      </a:r>
                      <a:r>
                        <a:rPr lang="en-US" sz="2000" baseline="0" dirty="0" smtClean="0"/>
                        <a:t> run 2 (</a:t>
                      </a:r>
                      <a:r>
                        <a:rPr lang="en-US" sz="2000" dirty="0" smtClean="0"/>
                        <a:t>TOTEM/</a:t>
                      </a:r>
                      <a:r>
                        <a:rPr lang="en-US" sz="2000" dirty="0" err="1" smtClean="0"/>
                        <a:t>VdM</a:t>
                      </a:r>
                      <a:r>
                        <a:rPr lang="en-US" sz="2000" dirty="0" smtClean="0"/>
                        <a:t>)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 </a:t>
                      </a:r>
                      <a:endParaRPr 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Machine</a:t>
                      </a:r>
                      <a:r>
                        <a:rPr lang="en-US" sz="2000" baseline="0" dirty="0" smtClean="0"/>
                        <a:t> development (MD)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Technical stops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Technical stop recovery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Ion setup/Ion</a:t>
                      </a:r>
                      <a:r>
                        <a:rPr lang="en-US" sz="2000" baseline="0" dirty="0" smtClean="0"/>
                        <a:t> run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  + 24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253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(36 weeks)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7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-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Picked up some 4 weeks delay from:</a:t>
            </a:r>
          </a:p>
          <a:p>
            <a:pPr lvl="1"/>
            <a:r>
              <a:rPr lang="en-US" dirty="0" smtClean="0"/>
              <a:t>Powering tests/quench training overrun</a:t>
            </a:r>
          </a:p>
          <a:p>
            <a:pPr lvl="1"/>
            <a:r>
              <a:rPr lang="en-US" dirty="0" smtClean="0"/>
              <a:t>Earth fault resolution</a:t>
            </a:r>
          </a:p>
          <a:p>
            <a:r>
              <a:rPr lang="en-US" dirty="0" smtClean="0"/>
              <a:t>Proton-proton physics down to 70 days</a:t>
            </a:r>
          </a:p>
          <a:p>
            <a:pPr lvl="1"/>
            <a:r>
              <a:rPr lang="en-US" dirty="0" smtClean="0"/>
              <a:t>Decrease in beta*to be reviewed after gaining some experience (although considerable progress made during commissioning)</a:t>
            </a:r>
          </a:p>
          <a:p>
            <a:r>
              <a:rPr lang="en-US" dirty="0" smtClean="0"/>
              <a:t>Ion program unaffected</a:t>
            </a:r>
          </a:p>
          <a:p>
            <a:pPr lvl="1"/>
            <a:r>
              <a:rPr lang="en-US" dirty="0" smtClean="0"/>
              <a:t>Proton-proton reference data will be difficult to squeeze 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8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406"/>
            <a:ext cx="9144000" cy="6085332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LS1 - descent into the underworld again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2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Commissioning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35402"/>
            <a:ext cx="5257800" cy="5217798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 smtClean="0"/>
              <a:t>System commissioning with beam</a:t>
            </a:r>
          </a:p>
          <a:p>
            <a:pPr lvl="1"/>
            <a:r>
              <a:rPr lang="en-GB" dirty="0" smtClean="0"/>
              <a:t>Collimation</a:t>
            </a:r>
          </a:p>
          <a:p>
            <a:pPr lvl="1"/>
            <a:r>
              <a:rPr lang="en-GB" dirty="0" smtClean="0"/>
              <a:t>Beam dump</a:t>
            </a:r>
          </a:p>
          <a:p>
            <a:pPr lvl="1"/>
            <a:r>
              <a:rPr lang="en-GB" dirty="0" smtClean="0"/>
              <a:t>Feedbacks</a:t>
            </a:r>
          </a:p>
          <a:p>
            <a:pPr lvl="1"/>
            <a:r>
              <a:rPr lang="en-GB" dirty="0" smtClean="0"/>
              <a:t>Beam instrumentation</a:t>
            </a:r>
          </a:p>
          <a:p>
            <a:pPr lvl="1"/>
            <a:r>
              <a:rPr lang="en-GB" dirty="0" smtClean="0"/>
              <a:t>Machine protection</a:t>
            </a:r>
          </a:p>
          <a:p>
            <a:pPr lvl="1"/>
            <a:r>
              <a:rPr lang="en-GB" dirty="0" smtClean="0"/>
              <a:t>RF</a:t>
            </a:r>
          </a:p>
          <a:p>
            <a:pPr lvl="1"/>
            <a:r>
              <a:rPr lang="en-GB" dirty="0" smtClean="0"/>
              <a:t>Transverse damper</a:t>
            </a:r>
          </a:p>
          <a:p>
            <a:pPr lvl="1"/>
            <a:r>
              <a:rPr lang="en-GB" dirty="0" smtClean="0"/>
              <a:t>Injection</a:t>
            </a:r>
          </a:p>
          <a:p>
            <a:r>
              <a:rPr lang="en-GB" b="1" dirty="0" smtClean="0"/>
              <a:t>Machine characterization</a:t>
            </a:r>
          </a:p>
          <a:p>
            <a:pPr lvl="1"/>
            <a:r>
              <a:rPr lang="en-GB" dirty="0" smtClean="0"/>
              <a:t>Optics measurement and correction</a:t>
            </a:r>
          </a:p>
          <a:p>
            <a:pPr lvl="1"/>
            <a:r>
              <a:rPr lang="en-GB" dirty="0" smtClean="0"/>
              <a:t>Magnetic machine</a:t>
            </a:r>
          </a:p>
          <a:p>
            <a:r>
              <a:rPr lang="en-GB" b="1" dirty="0" smtClean="0"/>
              <a:t>Operations</a:t>
            </a:r>
          </a:p>
          <a:p>
            <a:pPr lvl="1"/>
            <a:r>
              <a:rPr lang="en-GB" dirty="0"/>
              <a:t>H</a:t>
            </a:r>
            <a:r>
              <a:rPr lang="en-GB" dirty="0" smtClean="0"/>
              <a:t>igh intensity injection</a:t>
            </a:r>
            <a:endParaRPr lang="en-GB" dirty="0" smtClean="0"/>
          </a:p>
          <a:p>
            <a:pPr lvl="1"/>
            <a:r>
              <a:rPr lang="en-GB" dirty="0" smtClean="0"/>
              <a:t>Ramp </a:t>
            </a:r>
            <a:r>
              <a:rPr lang="en-GB" dirty="0" smtClean="0"/>
              <a:t>to 6.5 </a:t>
            </a:r>
            <a:r>
              <a:rPr lang="en-GB" dirty="0" err="1" smtClean="0"/>
              <a:t>TeV</a:t>
            </a:r>
            <a:endParaRPr lang="en-GB" dirty="0" smtClean="0"/>
          </a:p>
          <a:p>
            <a:pPr lvl="1"/>
            <a:r>
              <a:rPr lang="en-GB" dirty="0" smtClean="0"/>
              <a:t>Squeeze</a:t>
            </a:r>
            <a:endParaRPr lang="en-GB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6096000" y="288188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Injection - probe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96000" y="1026672"/>
            <a:ext cx="2895600" cy="5334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Ramp - probe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96000" y="1788672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Flat-top - probe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6000" y="3234438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Injection - nominal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96000" y="5504588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Squeeze - nominal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96000" y="3990342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Ramp - nominal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096000" y="2493164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Squeeze - probe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096000" y="4755026"/>
            <a:ext cx="2895600" cy="54000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Flat-top - nominal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96000" y="6201460"/>
            <a:ext cx="2895600" cy="540000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Collide &amp; validation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4724400" y="60198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Complete</a:t>
            </a:r>
          </a:p>
          <a:p>
            <a:r>
              <a:rPr lang="en-GB" dirty="0" err="1" smtClean="0">
                <a:solidFill>
                  <a:schemeClr val="accent6">
                    <a:lumMod val="75000"/>
                  </a:schemeClr>
                </a:solidFill>
              </a:rPr>
              <a:t>Ongoing</a:t>
            </a:r>
            <a:endParaRPr lang="en-GB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76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507611"/>
              </p:ext>
            </p:extLst>
          </p:nvPr>
        </p:nvGraphicFramePr>
        <p:xfrm>
          <a:off x="457200" y="1295400"/>
          <a:ext cx="8077200" cy="23164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74392"/>
                <a:gridCol w="43028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Circulating</a:t>
                      </a:r>
                      <a:r>
                        <a:rPr lang="en-US" sz="3200" baseline="0" dirty="0" smtClean="0"/>
                        <a:t> beam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Sunday 5</a:t>
                      </a:r>
                      <a:r>
                        <a:rPr lang="en-US" sz="3200" baseline="30000" dirty="0" smtClean="0"/>
                        <a:t>th</a:t>
                      </a:r>
                      <a:r>
                        <a:rPr lang="en-US" sz="3200" dirty="0" smtClean="0"/>
                        <a:t> April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Ramp to 6.5 </a:t>
                      </a:r>
                      <a:r>
                        <a:rPr lang="en-US" sz="3200" dirty="0" err="1" smtClean="0"/>
                        <a:t>TeV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Friday 10</a:t>
                      </a:r>
                      <a:r>
                        <a:rPr lang="en-US" sz="3200" baseline="30000" dirty="0" smtClean="0"/>
                        <a:t>th</a:t>
                      </a:r>
                      <a:r>
                        <a:rPr lang="en-US" sz="3200" baseline="0" dirty="0" smtClean="0"/>
                        <a:t> April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First 13 </a:t>
                      </a:r>
                      <a:r>
                        <a:rPr lang="en-US" sz="3200" dirty="0" err="1" smtClean="0"/>
                        <a:t>TeV</a:t>
                      </a:r>
                      <a:r>
                        <a:rPr lang="en-US" sz="3200" dirty="0" smtClean="0"/>
                        <a:t> collisions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Wednesday 20</a:t>
                      </a:r>
                      <a:r>
                        <a:rPr lang="en-US" sz="3200" baseline="30000" dirty="0" smtClean="0"/>
                        <a:t>th</a:t>
                      </a:r>
                      <a:r>
                        <a:rPr lang="en-US" sz="3200" dirty="0" smtClean="0"/>
                        <a:t> May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First Stable beams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Wednesday 3</a:t>
                      </a:r>
                      <a:r>
                        <a:rPr lang="en-US" sz="3200" baseline="30000" dirty="0" smtClean="0">
                          <a:solidFill>
                            <a:srgbClr val="FF0000"/>
                          </a:solidFill>
                        </a:rPr>
                        <a:t>rd</a:t>
                      </a:r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 June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396240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Working throughout with: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</a:rPr>
              <a:t>probes (5e9 protons per bunch) or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</a:rPr>
              <a:t>1 or 2 </a:t>
            </a:r>
            <a:r>
              <a:rPr lang="en-US" sz="2000" b="1" dirty="0" err="1" smtClean="0">
                <a:solidFill>
                  <a:srgbClr val="008000"/>
                </a:solidFill>
              </a:rPr>
              <a:t>nominals</a:t>
            </a:r>
            <a:r>
              <a:rPr lang="en-US" sz="2000" b="1" dirty="0" smtClean="0">
                <a:solidFill>
                  <a:srgbClr val="008000"/>
                </a:solidFill>
              </a:rPr>
              <a:t> (1.2e11 protons per bunch)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5410200"/>
            <a:ext cx="4267200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THIS IS NOT BAD!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631714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1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6.5 </a:t>
            </a:r>
            <a:r>
              <a:rPr lang="en-US" dirty="0" err="1" smtClean="0"/>
              <a:t>TeV</a:t>
            </a:r>
            <a:r>
              <a:rPr lang="en-US" dirty="0" smtClean="0"/>
              <a:t> for the first time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44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0" y="6324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01:03 10</a:t>
            </a:r>
            <a:r>
              <a:rPr lang="en-US" baseline="30000" dirty="0" smtClean="0"/>
              <a:t>th</a:t>
            </a:r>
            <a:r>
              <a:rPr lang="en-US" dirty="0" smtClean="0"/>
              <a:t> April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04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Screen Shot 2015-05-31 at 9.50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727665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52578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2 nominal bunches per beam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De-squeezed to 19 m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8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note 1/2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It’s not a new machine – a lot of lessons learnt from Run 1</a:t>
            </a:r>
          </a:p>
          <a:p>
            <a:r>
              <a:rPr lang="en-US" dirty="0" smtClean="0"/>
              <a:t>Excellent and improved system performance</a:t>
            </a:r>
          </a:p>
          <a:p>
            <a:pPr lvl="1"/>
            <a:r>
              <a:rPr lang="en-US" dirty="0" smtClean="0"/>
              <a:t>Beam Instrumentation</a:t>
            </a:r>
          </a:p>
          <a:p>
            <a:pPr lvl="1"/>
            <a:r>
              <a:rPr lang="en-US" dirty="0" smtClean="0"/>
              <a:t>Transverse feedback </a:t>
            </a:r>
          </a:p>
          <a:p>
            <a:pPr lvl="1"/>
            <a:r>
              <a:rPr lang="en-US" dirty="0" smtClean="0"/>
              <a:t>RF</a:t>
            </a:r>
          </a:p>
          <a:p>
            <a:pPr lvl="1"/>
            <a:r>
              <a:rPr lang="en-US" dirty="0" smtClean="0"/>
              <a:t>Collimation</a:t>
            </a:r>
          </a:p>
          <a:p>
            <a:pPr lvl="1"/>
            <a:r>
              <a:rPr lang="en-US" dirty="0" smtClean="0"/>
              <a:t>Injection and beam dump systems</a:t>
            </a:r>
          </a:p>
          <a:p>
            <a:pPr lvl="1"/>
            <a:r>
              <a:rPr lang="en-US" dirty="0" smtClean="0"/>
              <a:t>Vacuum</a:t>
            </a:r>
          </a:p>
          <a:p>
            <a:pPr lvl="1"/>
            <a:r>
              <a:rPr lang="en-US" dirty="0" smtClean="0"/>
              <a:t>Machine protection</a:t>
            </a:r>
          </a:p>
          <a:p>
            <a:r>
              <a:rPr lang="en-US" dirty="0" smtClean="0"/>
              <a:t>Improved software &amp; analysis tools</a:t>
            </a:r>
          </a:p>
          <a:p>
            <a:r>
              <a:rPr lang="en-US" dirty="0" smtClean="0"/>
              <a:t>Experience!</a:t>
            </a:r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8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note 2/2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962399"/>
          </a:xfrm>
        </p:spPr>
        <p:txBody>
          <a:bodyPr>
            <a:normAutofit/>
          </a:bodyPr>
          <a:lstStyle/>
          <a:p>
            <a:r>
              <a:rPr lang="en-US" dirty="0" smtClean="0"/>
              <a:t>Magnetically reproducible as ever</a:t>
            </a:r>
          </a:p>
          <a:p>
            <a:r>
              <a:rPr lang="en-US" dirty="0" smtClean="0"/>
              <a:t>Optically good, corrected to excellent</a:t>
            </a:r>
          </a:p>
          <a:p>
            <a:r>
              <a:rPr lang="en-US" dirty="0" smtClean="0"/>
              <a:t>Behaving well at 6.5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One additional training quench so far</a:t>
            </a:r>
          </a:p>
          <a:p>
            <a:r>
              <a:rPr lang="en-US" dirty="0" smtClean="0"/>
              <a:t>Operationally well under control</a:t>
            </a:r>
          </a:p>
          <a:p>
            <a:pPr lvl="1"/>
            <a:r>
              <a:rPr lang="en-US" dirty="0" smtClean="0"/>
              <a:t>Injection, ramp, squeeze, de-squeeze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5257800"/>
            <a:ext cx="845820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Still have to face the intensity ramp-up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UFOs, e-cloud, vacuum, beam induced heating, instabilities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5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448522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95240" y="64886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Rogelio and OMC team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Optics -  40 </a:t>
            </a:r>
            <a:r>
              <a:rPr lang="en-US" sz="4800" dirty="0" smtClean="0"/>
              <a:t>cm</a:t>
            </a:r>
            <a:endParaRPr lang="en-US" sz="4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9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Off </a:t>
            </a:r>
            <a:r>
              <a:rPr lang="en-GB" dirty="0" smtClean="0"/>
              <a:t>momentum loss map </a:t>
            </a:r>
            <a:r>
              <a:rPr lang="en-GB" dirty="0" smtClean="0"/>
              <a:t>6.5 </a:t>
            </a:r>
            <a:r>
              <a:rPr lang="en-GB" dirty="0" err="1" smtClean="0"/>
              <a:t>GeV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25639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59436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Novel features of collimation system – BPM equipped tertiary collimators, automatic beam based set-up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25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7256"/>
            <a:ext cx="9144000" cy="6096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Of course we’ve had a few issues…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6199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198" y="159296"/>
            <a:ext cx="2880319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Jeremie Fleuret\Downloads\SAM_1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6526" y="159296"/>
            <a:ext cx="2880319" cy="216024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2856" y="177298"/>
            <a:ext cx="2856317" cy="214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Connecteur droit avec flèche 15"/>
          <p:cNvCxnSpPr/>
          <p:nvPr/>
        </p:nvCxnSpPr>
        <p:spPr>
          <a:xfrm>
            <a:off x="2878493" y="1815480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25"/>
          <p:cNvSpPr txBox="1"/>
          <p:nvPr/>
        </p:nvSpPr>
        <p:spPr>
          <a:xfrm>
            <a:off x="358213" y="1847418"/>
            <a:ext cx="889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      « Old </a:t>
            </a:r>
            <a:r>
              <a:rPr lang="fr-FR" sz="2000" b="1" dirty="0" err="1" smtClean="0">
                <a:solidFill>
                  <a:schemeClr val="bg1"/>
                </a:solidFill>
              </a:rPr>
              <a:t>Splice</a:t>
            </a:r>
            <a:r>
              <a:rPr lang="fr-FR" sz="2000" b="1" dirty="0" smtClean="0">
                <a:solidFill>
                  <a:schemeClr val="bg1"/>
                </a:solidFill>
              </a:rPr>
              <a:t> »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</a:rPr>
              <a:t>                    « Machined Splice »              « Consolidated Splice »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C:\Users\Jeremie Fleuret\Desktop\Nouveau dossier\SAM_17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895600"/>
            <a:ext cx="3360373" cy="2520280"/>
          </a:xfrm>
          <a:prstGeom prst="rect">
            <a:avLst/>
          </a:prstGeom>
          <a:noFill/>
        </p:spPr>
      </p:pic>
      <p:cxnSp>
        <p:nvCxnSpPr>
          <p:cNvPr id="13" name="Connecteur droit avec flèche 24"/>
          <p:cNvCxnSpPr/>
          <p:nvPr/>
        </p:nvCxnSpPr>
        <p:spPr>
          <a:xfrm>
            <a:off x="5830821" y="1815480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27"/>
          <p:cNvCxnSpPr/>
          <p:nvPr/>
        </p:nvCxnSpPr>
        <p:spPr>
          <a:xfrm>
            <a:off x="7414997" y="2319536"/>
            <a:ext cx="0" cy="576064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29"/>
          <p:cNvSpPr txBox="1"/>
          <p:nvPr/>
        </p:nvSpPr>
        <p:spPr>
          <a:xfrm>
            <a:off x="6118853" y="541588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« Insulation box »</a:t>
            </a:r>
            <a:endParaRPr lang="en-GB" sz="2000" dirty="0" smtClean="0"/>
          </a:p>
        </p:txBody>
      </p:sp>
      <p:grpSp>
        <p:nvGrpSpPr>
          <p:cNvPr id="20" name="Group 19"/>
          <p:cNvGrpSpPr/>
          <p:nvPr/>
        </p:nvGrpSpPr>
        <p:grpSpPr>
          <a:xfrm>
            <a:off x="142189" y="2463552"/>
            <a:ext cx="4680520" cy="2551058"/>
            <a:chOff x="142189" y="2463552"/>
            <a:chExt cx="4680520" cy="2551058"/>
          </a:xfrm>
        </p:grpSpPr>
        <p:grpSp>
          <p:nvGrpSpPr>
            <p:cNvPr id="19" name="Group 18"/>
            <p:cNvGrpSpPr/>
            <p:nvPr/>
          </p:nvGrpSpPr>
          <p:grpSpPr>
            <a:xfrm>
              <a:off x="142189" y="2463552"/>
              <a:ext cx="4680520" cy="2551058"/>
              <a:chOff x="142189" y="2463552"/>
              <a:chExt cx="4680520" cy="2551058"/>
            </a:xfrm>
          </p:grpSpPr>
          <p:pic>
            <p:nvPicPr>
              <p:cNvPr id="3" name="Picture 3" descr="C:\Users\Jeremie Fleuret\Downloads\SAM_1235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197" y="2967608"/>
                <a:ext cx="2208246" cy="1656184"/>
              </a:xfrm>
              <a:prstGeom prst="rect">
                <a:avLst/>
              </a:prstGeom>
              <a:noFill/>
            </p:spPr>
          </p:pic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542455" y="2967608"/>
                <a:ext cx="2208246" cy="1656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8" name="Connecteur droit avec flèche 18"/>
              <p:cNvCxnSpPr/>
              <p:nvPr/>
            </p:nvCxnSpPr>
            <p:spPr>
              <a:xfrm>
                <a:off x="1342323" y="2463552"/>
                <a:ext cx="0" cy="36004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avec flèche 22"/>
              <p:cNvCxnSpPr/>
              <p:nvPr/>
            </p:nvCxnSpPr>
            <p:spPr>
              <a:xfrm flipV="1">
                <a:off x="3814597" y="2463552"/>
                <a:ext cx="0" cy="36004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26"/>
              <p:cNvSpPr txBox="1"/>
              <p:nvPr/>
            </p:nvSpPr>
            <p:spPr>
              <a:xfrm>
                <a:off x="142189" y="4614500"/>
                <a:ext cx="46805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/>
                  <a:t>          « Cables »	           	« New Splice »</a:t>
                </a:r>
                <a:endParaRPr lang="en-GB" sz="2000" dirty="0"/>
              </a:p>
            </p:txBody>
          </p:sp>
        </p:grpSp>
        <p:cxnSp>
          <p:nvCxnSpPr>
            <p:cNvPr id="16" name="Connecteur droit avec flèche 21"/>
            <p:cNvCxnSpPr/>
            <p:nvPr/>
          </p:nvCxnSpPr>
          <p:spPr>
            <a:xfrm>
              <a:off x="2158413" y="4335760"/>
              <a:ext cx="576064" cy="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26898" y="5257800"/>
            <a:ext cx="6678702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Total interconnects in the LHC: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 1,695 (10,170 high current splices)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Number of splices redone: ~3,000 (~ 30%)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Number of shunts  applied: &gt; 27,000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15000" y="6324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And a lot more besides…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0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MUFOs in </a:t>
            </a:r>
            <a:r>
              <a:rPr lang="en-US" dirty="0" smtClean="0"/>
              <a:t>15R8</a:t>
            </a:r>
            <a:endParaRPr lang="en-US" dirty="0"/>
          </a:p>
        </p:txBody>
      </p:sp>
      <p:sp>
        <p:nvSpPr>
          <p:cNvPr id="28" name="Content Placeholder 27"/>
          <p:cNvSpPr>
            <a:spLocks noGrp="1"/>
          </p:cNvSpPr>
          <p:nvPr>
            <p:ph idx="1"/>
          </p:nvPr>
        </p:nvSpPr>
        <p:spPr>
          <a:xfrm>
            <a:off x="457200" y="4800600"/>
            <a:ext cx="8226854" cy="160298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</a:t>
            </a:r>
            <a:r>
              <a:rPr lang="en-US" dirty="0" smtClean="0"/>
              <a:t>ultiple </a:t>
            </a:r>
            <a:r>
              <a:rPr lang="en-US" dirty="0" smtClean="0"/>
              <a:t>loss events after a short time at 6.5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smtClean="0"/>
              <a:t>compatible with particles falling into the beam</a:t>
            </a:r>
          </a:p>
          <a:p>
            <a:pPr lvl="1"/>
            <a:r>
              <a:rPr lang="en-US" dirty="0" smtClean="0"/>
              <a:t>loss </a:t>
            </a:r>
            <a:r>
              <a:rPr lang="en-US" dirty="0" smtClean="0"/>
              <a:t>patterns point to a specific position in the middle of a dipole </a:t>
            </a:r>
            <a:r>
              <a:rPr lang="en-US" dirty="0" smtClean="0"/>
              <a:t>magnet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Quenched twice, numerous BLM triggered dumps…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C28D-FCB0-477D-82D3-62143F2DA84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1507" b="1"/>
          <a:stretch/>
        </p:blipFill>
        <p:spPr>
          <a:xfrm>
            <a:off x="879722" y="1124744"/>
            <a:ext cx="7364686" cy="32779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73149" y="1635385"/>
            <a:ext cx="653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Q14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06007" y="1635385"/>
            <a:ext cx="588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Q15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8433" y="2438580"/>
            <a:ext cx="919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solidFill>
                  <a:sysClr val="windowText" lastClr="000000"/>
                </a:solidFill>
              </a:rPr>
              <a:t>h</a:t>
            </a:r>
            <a:r>
              <a:rPr kumimoji="0" lang="en-GB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ighest</a:t>
            </a:r>
            <a:endParaRPr kumimoji="0" lang="en-GB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loss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34312" y="1047112"/>
            <a:ext cx="85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kern="0" dirty="0">
                <a:solidFill>
                  <a:sysClr val="windowText" lastClr="000000"/>
                </a:solidFill>
              </a:rPr>
              <a:t>q</a:t>
            </a:r>
            <a:r>
              <a:rPr kumimoji="0" lang="en-GB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uench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69925" y="1306369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  <a:effectLst/>
                <a:latin typeface="+mn-lt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2958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Aperture restriction </a:t>
            </a:r>
            <a:r>
              <a:rPr lang="en-GB" dirty="0" smtClean="0"/>
              <a:t>in </a:t>
            </a:r>
            <a:r>
              <a:rPr lang="en-GB" dirty="0" smtClean="0"/>
              <a:t>15R8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25264"/>
            <a:ext cx="4724400" cy="430659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Aperture </a:t>
            </a:r>
            <a:r>
              <a:rPr lang="en-US" dirty="0" smtClean="0"/>
              <a:t>restriction </a:t>
            </a:r>
            <a:r>
              <a:rPr lang="en-US" dirty="0" smtClean="0"/>
              <a:t>measured </a:t>
            </a:r>
            <a:r>
              <a:rPr lang="en-US" dirty="0" smtClean="0"/>
              <a:t>at injection and 6.5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resently </a:t>
            </a:r>
            <a:r>
              <a:rPr lang="en-US" dirty="0" smtClean="0"/>
              <a:t>running with orbit bumps</a:t>
            </a:r>
            <a:endParaRPr lang="en-US" dirty="0"/>
          </a:p>
          <a:p>
            <a:pPr lvl="1"/>
            <a:r>
              <a:rPr lang="en-US" dirty="0" smtClean="0"/>
              <a:t>-3 mm in H, +1 in V, to optimize available aperture</a:t>
            </a:r>
          </a:p>
          <a:p>
            <a:pPr lvl="1"/>
            <a:r>
              <a:rPr lang="en-US" dirty="0" smtClean="0"/>
              <a:t>aperture probably not limiting for operation</a:t>
            </a:r>
            <a:endParaRPr lang="en-US" dirty="0"/>
          </a:p>
          <a:p>
            <a:r>
              <a:rPr lang="en-US" dirty="0" err="1"/>
              <a:t>B</a:t>
            </a:r>
            <a:r>
              <a:rPr lang="en-US" dirty="0" err="1" smtClean="0"/>
              <a:t>ehaviour</a:t>
            </a:r>
            <a:r>
              <a:rPr lang="en-US" dirty="0" smtClean="0"/>
              <a:t> </a:t>
            </a:r>
            <a:r>
              <a:rPr lang="en-US" dirty="0" smtClean="0"/>
              <a:t>with higher intensities and bunch </a:t>
            </a:r>
            <a:r>
              <a:rPr lang="en-US" dirty="0"/>
              <a:t>trains still </a:t>
            </a:r>
            <a:r>
              <a:rPr lang="en-US" dirty="0" smtClean="0"/>
              <a:t>unknown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MUFOs went away but last week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C28D-FCB0-477D-82D3-62143F2DA843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279395" y="2213873"/>
            <a:ext cx="3667243" cy="3541895"/>
            <a:chOff x="5279395" y="1755311"/>
            <a:chExt cx="3667243" cy="3541895"/>
          </a:xfrm>
        </p:grpSpPr>
        <p:grpSp>
          <p:nvGrpSpPr>
            <p:cNvPr id="22" name="Group 21"/>
            <p:cNvGrpSpPr/>
            <p:nvPr/>
          </p:nvGrpSpPr>
          <p:grpSpPr>
            <a:xfrm>
              <a:off x="5279395" y="1755311"/>
              <a:ext cx="3667243" cy="3541895"/>
              <a:chOff x="5441261" y="908720"/>
              <a:chExt cx="3667243" cy="354189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441261" y="908720"/>
                <a:ext cx="3667243" cy="3541895"/>
                <a:chOff x="4804229" y="2079955"/>
                <a:chExt cx="3667243" cy="3541895"/>
              </a:xfrm>
            </p:grpSpPr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7958" r="6940"/>
                <a:stretch/>
              </p:blipFill>
              <p:spPr bwMode="auto">
                <a:xfrm>
                  <a:off x="4804229" y="2079955"/>
                  <a:ext cx="3667243" cy="35418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" name="Freeform 9"/>
                <p:cNvSpPr/>
                <p:nvPr/>
              </p:nvSpPr>
              <p:spPr>
                <a:xfrm>
                  <a:off x="6684614" y="4284132"/>
                  <a:ext cx="694419" cy="369003"/>
                </a:xfrm>
                <a:custGeom>
                  <a:avLst/>
                  <a:gdLst>
                    <a:gd name="connsiteX0" fmla="*/ 0 w 568388"/>
                    <a:gd name="connsiteY0" fmla="*/ 135467 h 232834"/>
                    <a:gd name="connsiteX1" fmla="*/ 0 w 568388"/>
                    <a:gd name="connsiteY1" fmla="*/ 135467 h 232834"/>
                    <a:gd name="connsiteX2" fmla="*/ 12700 w 568388"/>
                    <a:gd name="connsiteY2" fmla="*/ 97367 h 232834"/>
                    <a:gd name="connsiteX3" fmla="*/ 21167 w 568388"/>
                    <a:gd name="connsiteY3" fmla="*/ 84667 h 232834"/>
                    <a:gd name="connsiteX4" fmla="*/ 25400 w 568388"/>
                    <a:gd name="connsiteY4" fmla="*/ 71967 h 232834"/>
                    <a:gd name="connsiteX5" fmla="*/ 42334 w 568388"/>
                    <a:gd name="connsiteY5" fmla="*/ 46567 h 232834"/>
                    <a:gd name="connsiteX6" fmla="*/ 50800 w 568388"/>
                    <a:gd name="connsiteY6" fmla="*/ 33867 h 232834"/>
                    <a:gd name="connsiteX7" fmla="*/ 63500 w 568388"/>
                    <a:gd name="connsiteY7" fmla="*/ 29634 h 232834"/>
                    <a:gd name="connsiteX8" fmla="*/ 67734 w 568388"/>
                    <a:gd name="connsiteY8" fmla="*/ 16934 h 232834"/>
                    <a:gd name="connsiteX9" fmla="*/ 93134 w 568388"/>
                    <a:gd name="connsiteY9" fmla="*/ 8467 h 232834"/>
                    <a:gd name="connsiteX10" fmla="*/ 97367 w 568388"/>
                    <a:gd name="connsiteY10" fmla="*/ 0 h 232834"/>
                    <a:gd name="connsiteX11" fmla="*/ 97367 w 568388"/>
                    <a:gd name="connsiteY11" fmla="*/ 0 h 232834"/>
                    <a:gd name="connsiteX12" fmla="*/ 381000 w 568388"/>
                    <a:gd name="connsiteY12" fmla="*/ 4234 h 232834"/>
                    <a:gd name="connsiteX13" fmla="*/ 381000 w 568388"/>
                    <a:gd name="connsiteY13" fmla="*/ 4234 h 232834"/>
                    <a:gd name="connsiteX14" fmla="*/ 410634 w 568388"/>
                    <a:gd name="connsiteY14" fmla="*/ 25400 h 232834"/>
                    <a:gd name="connsiteX15" fmla="*/ 436034 w 568388"/>
                    <a:gd name="connsiteY15" fmla="*/ 38100 h 232834"/>
                    <a:gd name="connsiteX16" fmla="*/ 448734 w 568388"/>
                    <a:gd name="connsiteY16" fmla="*/ 50800 h 232834"/>
                    <a:gd name="connsiteX17" fmla="*/ 474134 w 568388"/>
                    <a:gd name="connsiteY17" fmla="*/ 67734 h 232834"/>
                    <a:gd name="connsiteX18" fmla="*/ 486834 w 568388"/>
                    <a:gd name="connsiteY18" fmla="*/ 76200 h 232834"/>
                    <a:gd name="connsiteX19" fmla="*/ 495300 w 568388"/>
                    <a:gd name="connsiteY19" fmla="*/ 118534 h 232834"/>
                    <a:gd name="connsiteX20" fmla="*/ 499534 w 568388"/>
                    <a:gd name="connsiteY20" fmla="*/ 131234 h 232834"/>
                    <a:gd name="connsiteX21" fmla="*/ 512234 w 568388"/>
                    <a:gd name="connsiteY21" fmla="*/ 139700 h 232834"/>
                    <a:gd name="connsiteX22" fmla="*/ 533400 w 568388"/>
                    <a:gd name="connsiteY22" fmla="*/ 169334 h 232834"/>
                    <a:gd name="connsiteX23" fmla="*/ 541867 w 568388"/>
                    <a:gd name="connsiteY23" fmla="*/ 194734 h 232834"/>
                    <a:gd name="connsiteX24" fmla="*/ 554567 w 568388"/>
                    <a:gd name="connsiteY24" fmla="*/ 207434 h 232834"/>
                    <a:gd name="connsiteX25" fmla="*/ 567267 w 568388"/>
                    <a:gd name="connsiteY25" fmla="*/ 215900 h 232834"/>
                    <a:gd name="connsiteX26" fmla="*/ 567267 w 568388"/>
                    <a:gd name="connsiteY26" fmla="*/ 232834 h 232834"/>
                    <a:gd name="connsiteX27" fmla="*/ 567267 w 568388"/>
                    <a:gd name="connsiteY27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2936 w 610157"/>
                    <a:gd name="connsiteY3" fmla="*/ 84667 h 232834"/>
                    <a:gd name="connsiteX4" fmla="*/ 67169 w 610157"/>
                    <a:gd name="connsiteY4" fmla="*/ 71967 h 232834"/>
                    <a:gd name="connsiteX5" fmla="*/ 84103 w 610157"/>
                    <a:gd name="connsiteY5" fmla="*/ 46567 h 232834"/>
                    <a:gd name="connsiteX6" fmla="*/ 92569 w 610157"/>
                    <a:gd name="connsiteY6" fmla="*/ 33867 h 232834"/>
                    <a:gd name="connsiteX7" fmla="*/ 105269 w 610157"/>
                    <a:gd name="connsiteY7" fmla="*/ 29634 h 232834"/>
                    <a:gd name="connsiteX8" fmla="*/ 109503 w 610157"/>
                    <a:gd name="connsiteY8" fmla="*/ 16934 h 232834"/>
                    <a:gd name="connsiteX9" fmla="*/ 134903 w 610157"/>
                    <a:gd name="connsiteY9" fmla="*/ 8467 h 232834"/>
                    <a:gd name="connsiteX10" fmla="*/ 139136 w 610157"/>
                    <a:gd name="connsiteY10" fmla="*/ 0 h 232834"/>
                    <a:gd name="connsiteX11" fmla="*/ 139136 w 610157"/>
                    <a:gd name="connsiteY11" fmla="*/ 0 h 232834"/>
                    <a:gd name="connsiteX12" fmla="*/ 422769 w 610157"/>
                    <a:gd name="connsiteY12" fmla="*/ 4234 h 232834"/>
                    <a:gd name="connsiteX13" fmla="*/ 422769 w 610157"/>
                    <a:gd name="connsiteY13" fmla="*/ 4234 h 232834"/>
                    <a:gd name="connsiteX14" fmla="*/ 452403 w 610157"/>
                    <a:gd name="connsiteY14" fmla="*/ 25400 h 232834"/>
                    <a:gd name="connsiteX15" fmla="*/ 477803 w 610157"/>
                    <a:gd name="connsiteY15" fmla="*/ 38100 h 232834"/>
                    <a:gd name="connsiteX16" fmla="*/ 490503 w 610157"/>
                    <a:gd name="connsiteY16" fmla="*/ 50800 h 232834"/>
                    <a:gd name="connsiteX17" fmla="*/ 515903 w 610157"/>
                    <a:gd name="connsiteY17" fmla="*/ 67734 h 232834"/>
                    <a:gd name="connsiteX18" fmla="*/ 528603 w 610157"/>
                    <a:gd name="connsiteY18" fmla="*/ 76200 h 232834"/>
                    <a:gd name="connsiteX19" fmla="*/ 537069 w 610157"/>
                    <a:gd name="connsiteY19" fmla="*/ 118534 h 232834"/>
                    <a:gd name="connsiteX20" fmla="*/ 541303 w 610157"/>
                    <a:gd name="connsiteY20" fmla="*/ 131234 h 232834"/>
                    <a:gd name="connsiteX21" fmla="*/ 554003 w 610157"/>
                    <a:gd name="connsiteY21" fmla="*/ 139700 h 232834"/>
                    <a:gd name="connsiteX22" fmla="*/ 575169 w 610157"/>
                    <a:gd name="connsiteY22" fmla="*/ 169334 h 232834"/>
                    <a:gd name="connsiteX23" fmla="*/ 583636 w 610157"/>
                    <a:gd name="connsiteY23" fmla="*/ 194734 h 232834"/>
                    <a:gd name="connsiteX24" fmla="*/ 596336 w 610157"/>
                    <a:gd name="connsiteY24" fmla="*/ 207434 h 232834"/>
                    <a:gd name="connsiteX25" fmla="*/ 609036 w 610157"/>
                    <a:gd name="connsiteY25" fmla="*/ 215900 h 232834"/>
                    <a:gd name="connsiteX26" fmla="*/ 609036 w 610157"/>
                    <a:gd name="connsiteY26" fmla="*/ 232834 h 232834"/>
                    <a:gd name="connsiteX27" fmla="*/ 609036 w 610157"/>
                    <a:gd name="connsiteY27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2936 w 610157"/>
                    <a:gd name="connsiteY3" fmla="*/ 84667 h 232834"/>
                    <a:gd name="connsiteX4" fmla="*/ 67169 w 610157"/>
                    <a:gd name="connsiteY4" fmla="*/ 71967 h 232834"/>
                    <a:gd name="connsiteX5" fmla="*/ 84103 w 610157"/>
                    <a:gd name="connsiteY5" fmla="*/ 46567 h 232834"/>
                    <a:gd name="connsiteX6" fmla="*/ 92569 w 610157"/>
                    <a:gd name="connsiteY6" fmla="*/ 33867 h 232834"/>
                    <a:gd name="connsiteX7" fmla="*/ 109503 w 610157"/>
                    <a:gd name="connsiteY7" fmla="*/ 16934 h 232834"/>
                    <a:gd name="connsiteX8" fmla="*/ 134903 w 610157"/>
                    <a:gd name="connsiteY8" fmla="*/ 8467 h 232834"/>
                    <a:gd name="connsiteX9" fmla="*/ 139136 w 610157"/>
                    <a:gd name="connsiteY9" fmla="*/ 0 h 232834"/>
                    <a:gd name="connsiteX10" fmla="*/ 139136 w 610157"/>
                    <a:gd name="connsiteY10" fmla="*/ 0 h 232834"/>
                    <a:gd name="connsiteX11" fmla="*/ 422769 w 610157"/>
                    <a:gd name="connsiteY11" fmla="*/ 4234 h 232834"/>
                    <a:gd name="connsiteX12" fmla="*/ 422769 w 610157"/>
                    <a:gd name="connsiteY12" fmla="*/ 4234 h 232834"/>
                    <a:gd name="connsiteX13" fmla="*/ 452403 w 610157"/>
                    <a:gd name="connsiteY13" fmla="*/ 25400 h 232834"/>
                    <a:gd name="connsiteX14" fmla="*/ 477803 w 610157"/>
                    <a:gd name="connsiteY14" fmla="*/ 38100 h 232834"/>
                    <a:gd name="connsiteX15" fmla="*/ 490503 w 610157"/>
                    <a:gd name="connsiteY15" fmla="*/ 50800 h 232834"/>
                    <a:gd name="connsiteX16" fmla="*/ 515903 w 610157"/>
                    <a:gd name="connsiteY16" fmla="*/ 67734 h 232834"/>
                    <a:gd name="connsiteX17" fmla="*/ 528603 w 610157"/>
                    <a:gd name="connsiteY17" fmla="*/ 76200 h 232834"/>
                    <a:gd name="connsiteX18" fmla="*/ 537069 w 610157"/>
                    <a:gd name="connsiteY18" fmla="*/ 118534 h 232834"/>
                    <a:gd name="connsiteX19" fmla="*/ 541303 w 610157"/>
                    <a:gd name="connsiteY19" fmla="*/ 131234 h 232834"/>
                    <a:gd name="connsiteX20" fmla="*/ 554003 w 610157"/>
                    <a:gd name="connsiteY20" fmla="*/ 139700 h 232834"/>
                    <a:gd name="connsiteX21" fmla="*/ 575169 w 610157"/>
                    <a:gd name="connsiteY21" fmla="*/ 169334 h 232834"/>
                    <a:gd name="connsiteX22" fmla="*/ 583636 w 610157"/>
                    <a:gd name="connsiteY22" fmla="*/ 194734 h 232834"/>
                    <a:gd name="connsiteX23" fmla="*/ 596336 w 610157"/>
                    <a:gd name="connsiteY23" fmla="*/ 207434 h 232834"/>
                    <a:gd name="connsiteX24" fmla="*/ 609036 w 610157"/>
                    <a:gd name="connsiteY24" fmla="*/ 215900 h 232834"/>
                    <a:gd name="connsiteX25" fmla="*/ 609036 w 610157"/>
                    <a:gd name="connsiteY25" fmla="*/ 232834 h 232834"/>
                    <a:gd name="connsiteX26" fmla="*/ 609036 w 610157"/>
                    <a:gd name="connsiteY26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2936 w 610157"/>
                    <a:gd name="connsiteY3" fmla="*/ 84667 h 232834"/>
                    <a:gd name="connsiteX4" fmla="*/ 67169 w 610157"/>
                    <a:gd name="connsiteY4" fmla="*/ 71967 h 232834"/>
                    <a:gd name="connsiteX5" fmla="*/ 84103 w 610157"/>
                    <a:gd name="connsiteY5" fmla="*/ 46567 h 232834"/>
                    <a:gd name="connsiteX6" fmla="*/ 92569 w 610157"/>
                    <a:gd name="connsiteY6" fmla="*/ 33867 h 232834"/>
                    <a:gd name="connsiteX7" fmla="*/ 109503 w 610157"/>
                    <a:gd name="connsiteY7" fmla="*/ 16934 h 232834"/>
                    <a:gd name="connsiteX8" fmla="*/ 139136 w 610157"/>
                    <a:gd name="connsiteY8" fmla="*/ 0 h 232834"/>
                    <a:gd name="connsiteX9" fmla="*/ 139136 w 610157"/>
                    <a:gd name="connsiteY9" fmla="*/ 0 h 232834"/>
                    <a:gd name="connsiteX10" fmla="*/ 422769 w 610157"/>
                    <a:gd name="connsiteY10" fmla="*/ 4234 h 232834"/>
                    <a:gd name="connsiteX11" fmla="*/ 422769 w 610157"/>
                    <a:gd name="connsiteY11" fmla="*/ 4234 h 232834"/>
                    <a:gd name="connsiteX12" fmla="*/ 452403 w 610157"/>
                    <a:gd name="connsiteY12" fmla="*/ 25400 h 232834"/>
                    <a:gd name="connsiteX13" fmla="*/ 477803 w 610157"/>
                    <a:gd name="connsiteY13" fmla="*/ 38100 h 232834"/>
                    <a:gd name="connsiteX14" fmla="*/ 490503 w 610157"/>
                    <a:gd name="connsiteY14" fmla="*/ 50800 h 232834"/>
                    <a:gd name="connsiteX15" fmla="*/ 515903 w 610157"/>
                    <a:gd name="connsiteY15" fmla="*/ 67734 h 232834"/>
                    <a:gd name="connsiteX16" fmla="*/ 528603 w 610157"/>
                    <a:gd name="connsiteY16" fmla="*/ 76200 h 232834"/>
                    <a:gd name="connsiteX17" fmla="*/ 537069 w 610157"/>
                    <a:gd name="connsiteY17" fmla="*/ 118534 h 232834"/>
                    <a:gd name="connsiteX18" fmla="*/ 541303 w 610157"/>
                    <a:gd name="connsiteY18" fmla="*/ 131234 h 232834"/>
                    <a:gd name="connsiteX19" fmla="*/ 554003 w 610157"/>
                    <a:gd name="connsiteY19" fmla="*/ 139700 h 232834"/>
                    <a:gd name="connsiteX20" fmla="*/ 575169 w 610157"/>
                    <a:gd name="connsiteY20" fmla="*/ 169334 h 232834"/>
                    <a:gd name="connsiteX21" fmla="*/ 583636 w 610157"/>
                    <a:gd name="connsiteY21" fmla="*/ 194734 h 232834"/>
                    <a:gd name="connsiteX22" fmla="*/ 596336 w 610157"/>
                    <a:gd name="connsiteY22" fmla="*/ 207434 h 232834"/>
                    <a:gd name="connsiteX23" fmla="*/ 609036 w 610157"/>
                    <a:gd name="connsiteY23" fmla="*/ 215900 h 232834"/>
                    <a:gd name="connsiteX24" fmla="*/ 609036 w 610157"/>
                    <a:gd name="connsiteY24" fmla="*/ 232834 h 232834"/>
                    <a:gd name="connsiteX25" fmla="*/ 609036 w 610157"/>
                    <a:gd name="connsiteY25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7169 w 610157"/>
                    <a:gd name="connsiteY3" fmla="*/ 71967 h 232834"/>
                    <a:gd name="connsiteX4" fmla="*/ 84103 w 610157"/>
                    <a:gd name="connsiteY4" fmla="*/ 46567 h 232834"/>
                    <a:gd name="connsiteX5" fmla="*/ 92569 w 610157"/>
                    <a:gd name="connsiteY5" fmla="*/ 33867 h 232834"/>
                    <a:gd name="connsiteX6" fmla="*/ 109503 w 610157"/>
                    <a:gd name="connsiteY6" fmla="*/ 16934 h 232834"/>
                    <a:gd name="connsiteX7" fmla="*/ 139136 w 610157"/>
                    <a:gd name="connsiteY7" fmla="*/ 0 h 232834"/>
                    <a:gd name="connsiteX8" fmla="*/ 139136 w 610157"/>
                    <a:gd name="connsiteY8" fmla="*/ 0 h 232834"/>
                    <a:gd name="connsiteX9" fmla="*/ 422769 w 610157"/>
                    <a:gd name="connsiteY9" fmla="*/ 4234 h 232834"/>
                    <a:gd name="connsiteX10" fmla="*/ 422769 w 610157"/>
                    <a:gd name="connsiteY10" fmla="*/ 4234 h 232834"/>
                    <a:gd name="connsiteX11" fmla="*/ 452403 w 610157"/>
                    <a:gd name="connsiteY11" fmla="*/ 25400 h 232834"/>
                    <a:gd name="connsiteX12" fmla="*/ 477803 w 610157"/>
                    <a:gd name="connsiteY12" fmla="*/ 38100 h 232834"/>
                    <a:gd name="connsiteX13" fmla="*/ 490503 w 610157"/>
                    <a:gd name="connsiteY13" fmla="*/ 50800 h 232834"/>
                    <a:gd name="connsiteX14" fmla="*/ 515903 w 610157"/>
                    <a:gd name="connsiteY14" fmla="*/ 67734 h 232834"/>
                    <a:gd name="connsiteX15" fmla="*/ 528603 w 610157"/>
                    <a:gd name="connsiteY15" fmla="*/ 76200 h 232834"/>
                    <a:gd name="connsiteX16" fmla="*/ 537069 w 610157"/>
                    <a:gd name="connsiteY16" fmla="*/ 118534 h 232834"/>
                    <a:gd name="connsiteX17" fmla="*/ 541303 w 610157"/>
                    <a:gd name="connsiteY17" fmla="*/ 131234 h 232834"/>
                    <a:gd name="connsiteX18" fmla="*/ 554003 w 610157"/>
                    <a:gd name="connsiteY18" fmla="*/ 139700 h 232834"/>
                    <a:gd name="connsiteX19" fmla="*/ 575169 w 610157"/>
                    <a:gd name="connsiteY19" fmla="*/ 169334 h 232834"/>
                    <a:gd name="connsiteX20" fmla="*/ 583636 w 610157"/>
                    <a:gd name="connsiteY20" fmla="*/ 194734 h 232834"/>
                    <a:gd name="connsiteX21" fmla="*/ 596336 w 610157"/>
                    <a:gd name="connsiteY21" fmla="*/ 207434 h 232834"/>
                    <a:gd name="connsiteX22" fmla="*/ 609036 w 610157"/>
                    <a:gd name="connsiteY22" fmla="*/ 215900 h 232834"/>
                    <a:gd name="connsiteX23" fmla="*/ 609036 w 610157"/>
                    <a:gd name="connsiteY23" fmla="*/ 232834 h 232834"/>
                    <a:gd name="connsiteX24" fmla="*/ 609036 w 610157"/>
                    <a:gd name="connsiteY24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7169 w 610157"/>
                    <a:gd name="connsiteY3" fmla="*/ 71967 h 232834"/>
                    <a:gd name="connsiteX4" fmla="*/ 84103 w 610157"/>
                    <a:gd name="connsiteY4" fmla="*/ 46567 h 232834"/>
                    <a:gd name="connsiteX5" fmla="*/ 92569 w 610157"/>
                    <a:gd name="connsiteY5" fmla="*/ 33867 h 232834"/>
                    <a:gd name="connsiteX6" fmla="*/ 109503 w 610157"/>
                    <a:gd name="connsiteY6" fmla="*/ 16934 h 232834"/>
                    <a:gd name="connsiteX7" fmla="*/ 139136 w 610157"/>
                    <a:gd name="connsiteY7" fmla="*/ 0 h 232834"/>
                    <a:gd name="connsiteX8" fmla="*/ 139136 w 610157"/>
                    <a:gd name="connsiteY8" fmla="*/ 0 h 232834"/>
                    <a:gd name="connsiteX9" fmla="*/ 422769 w 610157"/>
                    <a:gd name="connsiteY9" fmla="*/ 4234 h 232834"/>
                    <a:gd name="connsiteX10" fmla="*/ 422769 w 610157"/>
                    <a:gd name="connsiteY10" fmla="*/ 4234 h 232834"/>
                    <a:gd name="connsiteX11" fmla="*/ 452403 w 610157"/>
                    <a:gd name="connsiteY11" fmla="*/ 25400 h 232834"/>
                    <a:gd name="connsiteX12" fmla="*/ 477803 w 610157"/>
                    <a:gd name="connsiteY12" fmla="*/ 38100 h 232834"/>
                    <a:gd name="connsiteX13" fmla="*/ 490503 w 610157"/>
                    <a:gd name="connsiteY13" fmla="*/ 50800 h 232834"/>
                    <a:gd name="connsiteX14" fmla="*/ 515903 w 610157"/>
                    <a:gd name="connsiteY14" fmla="*/ 67734 h 232834"/>
                    <a:gd name="connsiteX15" fmla="*/ 537069 w 610157"/>
                    <a:gd name="connsiteY15" fmla="*/ 118534 h 232834"/>
                    <a:gd name="connsiteX16" fmla="*/ 541303 w 610157"/>
                    <a:gd name="connsiteY16" fmla="*/ 131234 h 232834"/>
                    <a:gd name="connsiteX17" fmla="*/ 554003 w 610157"/>
                    <a:gd name="connsiteY17" fmla="*/ 139700 h 232834"/>
                    <a:gd name="connsiteX18" fmla="*/ 575169 w 610157"/>
                    <a:gd name="connsiteY18" fmla="*/ 169334 h 232834"/>
                    <a:gd name="connsiteX19" fmla="*/ 583636 w 610157"/>
                    <a:gd name="connsiteY19" fmla="*/ 194734 h 232834"/>
                    <a:gd name="connsiteX20" fmla="*/ 596336 w 610157"/>
                    <a:gd name="connsiteY20" fmla="*/ 207434 h 232834"/>
                    <a:gd name="connsiteX21" fmla="*/ 609036 w 610157"/>
                    <a:gd name="connsiteY21" fmla="*/ 215900 h 232834"/>
                    <a:gd name="connsiteX22" fmla="*/ 609036 w 610157"/>
                    <a:gd name="connsiteY22" fmla="*/ 232834 h 232834"/>
                    <a:gd name="connsiteX23" fmla="*/ 609036 w 610157"/>
                    <a:gd name="connsiteY23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7169 w 610157"/>
                    <a:gd name="connsiteY3" fmla="*/ 71967 h 232834"/>
                    <a:gd name="connsiteX4" fmla="*/ 84103 w 610157"/>
                    <a:gd name="connsiteY4" fmla="*/ 46567 h 232834"/>
                    <a:gd name="connsiteX5" fmla="*/ 92569 w 610157"/>
                    <a:gd name="connsiteY5" fmla="*/ 33867 h 232834"/>
                    <a:gd name="connsiteX6" fmla="*/ 109503 w 610157"/>
                    <a:gd name="connsiteY6" fmla="*/ 16934 h 232834"/>
                    <a:gd name="connsiteX7" fmla="*/ 139136 w 610157"/>
                    <a:gd name="connsiteY7" fmla="*/ 0 h 232834"/>
                    <a:gd name="connsiteX8" fmla="*/ 139136 w 610157"/>
                    <a:gd name="connsiteY8" fmla="*/ 0 h 232834"/>
                    <a:gd name="connsiteX9" fmla="*/ 422769 w 610157"/>
                    <a:gd name="connsiteY9" fmla="*/ 4234 h 232834"/>
                    <a:gd name="connsiteX10" fmla="*/ 422769 w 610157"/>
                    <a:gd name="connsiteY10" fmla="*/ 4234 h 232834"/>
                    <a:gd name="connsiteX11" fmla="*/ 452403 w 610157"/>
                    <a:gd name="connsiteY11" fmla="*/ 25400 h 232834"/>
                    <a:gd name="connsiteX12" fmla="*/ 477803 w 610157"/>
                    <a:gd name="connsiteY12" fmla="*/ 38100 h 232834"/>
                    <a:gd name="connsiteX13" fmla="*/ 490503 w 610157"/>
                    <a:gd name="connsiteY13" fmla="*/ 50800 h 232834"/>
                    <a:gd name="connsiteX14" fmla="*/ 537069 w 610157"/>
                    <a:gd name="connsiteY14" fmla="*/ 118534 h 232834"/>
                    <a:gd name="connsiteX15" fmla="*/ 541303 w 610157"/>
                    <a:gd name="connsiteY15" fmla="*/ 131234 h 232834"/>
                    <a:gd name="connsiteX16" fmla="*/ 554003 w 610157"/>
                    <a:gd name="connsiteY16" fmla="*/ 139700 h 232834"/>
                    <a:gd name="connsiteX17" fmla="*/ 575169 w 610157"/>
                    <a:gd name="connsiteY17" fmla="*/ 169334 h 232834"/>
                    <a:gd name="connsiteX18" fmla="*/ 583636 w 610157"/>
                    <a:gd name="connsiteY18" fmla="*/ 194734 h 232834"/>
                    <a:gd name="connsiteX19" fmla="*/ 596336 w 610157"/>
                    <a:gd name="connsiteY19" fmla="*/ 207434 h 232834"/>
                    <a:gd name="connsiteX20" fmla="*/ 609036 w 610157"/>
                    <a:gd name="connsiteY20" fmla="*/ 215900 h 232834"/>
                    <a:gd name="connsiteX21" fmla="*/ 609036 w 610157"/>
                    <a:gd name="connsiteY21" fmla="*/ 232834 h 232834"/>
                    <a:gd name="connsiteX22" fmla="*/ 609036 w 610157"/>
                    <a:gd name="connsiteY22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7169 w 610157"/>
                    <a:gd name="connsiteY3" fmla="*/ 71967 h 232834"/>
                    <a:gd name="connsiteX4" fmla="*/ 84103 w 610157"/>
                    <a:gd name="connsiteY4" fmla="*/ 46567 h 232834"/>
                    <a:gd name="connsiteX5" fmla="*/ 92569 w 610157"/>
                    <a:gd name="connsiteY5" fmla="*/ 33867 h 232834"/>
                    <a:gd name="connsiteX6" fmla="*/ 109503 w 610157"/>
                    <a:gd name="connsiteY6" fmla="*/ 16934 h 232834"/>
                    <a:gd name="connsiteX7" fmla="*/ 139136 w 610157"/>
                    <a:gd name="connsiteY7" fmla="*/ 0 h 232834"/>
                    <a:gd name="connsiteX8" fmla="*/ 139136 w 610157"/>
                    <a:gd name="connsiteY8" fmla="*/ 0 h 232834"/>
                    <a:gd name="connsiteX9" fmla="*/ 422769 w 610157"/>
                    <a:gd name="connsiteY9" fmla="*/ 4234 h 232834"/>
                    <a:gd name="connsiteX10" fmla="*/ 422769 w 610157"/>
                    <a:gd name="connsiteY10" fmla="*/ 4234 h 232834"/>
                    <a:gd name="connsiteX11" fmla="*/ 457972 w 610157"/>
                    <a:gd name="connsiteY11" fmla="*/ 19390 h 232834"/>
                    <a:gd name="connsiteX12" fmla="*/ 477803 w 610157"/>
                    <a:gd name="connsiteY12" fmla="*/ 38100 h 232834"/>
                    <a:gd name="connsiteX13" fmla="*/ 490503 w 610157"/>
                    <a:gd name="connsiteY13" fmla="*/ 50800 h 232834"/>
                    <a:gd name="connsiteX14" fmla="*/ 537069 w 610157"/>
                    <a:gd name="connsiteY14" fmla="*/ 118534 h 232834"/>
                    <a:gd name="connsiteX15" fmla="*/ 541303 w 610157"/>
                    <a:gd name="connsiteY15" fmla="*/ 131234 h 232834"/>
                    <a:gd name="connsiteX16" fmla="*/ 554003 w 610157"/>
                    <a:gd name="connsiteY16" fmla="*/ 139700 h 232834"/>
                    <a:gd name="connsiteX17" fmla="*/ 575169 w 610157"/>
                    <a:gd name="connsiteY17" fmla="*/ 169334 h 232834"/>
                    <a:gd name="connsiteX18" fmla="*/ 583636 w 610157"/>
                    <a:gd name="connsiteY18" fmla="*/ 194734 h 232834"/>
                    <a:gd name="connsiteX19" fmla="*/ 596336 w 610157"/>
                    <a:gd name="connsiteY19" fmla="*/ 207434 h 232834"/>
                    <a:gd name="connsiteX20" fmla="*/ 609036 w 610157"/>
                    <a:gd name="connsiteY20" fmla="*/ 215900 h 232834"/>
                    <a:gd name="connsiteX21" fmla="*/ 609036 w 610157"/>
                    <a:gd name="connsiteY21" fmla="*/ 232834 h 232834"/>
                    <a:gd name="connsiteX22" fmla="*/ 609036 w 610157"/>
                    <a:gd name="connsiteY22" fmla="*/ 232834 h 232834"/>
                    <a:gd name="connsiteX0" fmla="*/ 41769 w 610157"/>
                    <a:gd name="connsiteY0" fmla="*/ 135467 h 232834"/>
                    <a:gd name="connsiteX1" fmla="*/ 0 w 610157"/>
                    <a:gd name="connsiteY1" fmla="*/ 227622 h 232834"/>
                    <a:gd name="connsiteX2" fmla="*/ 54469 w 610157"/>
                    <a:gd name="connsiteY2" fmla="*/ 97367 h 232834"/>
                    <a:gd name="connsiteX3" fmla="*/ 67169 w 610157"/>
                    <a:gd name="connsiteY3" fmla="*/ 71967 h 232834"/>
                    <a:gd name="connsiteX4" fmla="*/ 84103 w 610157"/>
                    <a:gd name="connsiteY4" fmla="*/ 46567 h 232834"/>
                    <a:gd name="connsiteX5" fmla="*/ 92569 w 610157"/>
                    <a:gd name="connsiteY5" fmla="*/ 33867 h 232834"/>
                    <a:gd name="connsiteX6" fmla="*/ 109503 w 610157"/>
                    <a:gd name="connsiteY6" fmla="*/ 16934 h 232834"/>
                    <a:gd name="connsiteX7" fmla="*/ 139136 w 610157"/>
                    <a:gd name="connsiteY7" fmla="*/ 0 h 232834"/>
                    <a:gd name="connsiteX8" fmla="*/ 139136 w 610157"/>
                    <a:gd name="connsiteY8" fmla="*/ 0 h 232834"/>
                    <a:gd name="connsiteX9" fmla="*/ 422769 w 610157"/>
                    <a:gd name="connsiteY9" fmla="*/ 4234 h 232834"/>
                    <a:gd name="connsiteX10" fmla="*/ 422769 w 610157"/>
                    <a:gd name="connsiteY10" fmla="*/ 4234 h 232834"/>
                    <a:gd name="connsiteX11" fmla="*/ 457972 w 610157"/>
                    <a:gd name="connsiteY11" fmla="*/ 19390 h 232834"/>
                    <a:gd name="connsiteX12" fmla="*/ 477803 w 610157"/>
                    <a:gd name="connsiteY12" fmla="*/ 38100 h 232834"/>
                    <a:gd name="connsiteX13" fmla="*/ 490503 w 610157"/>
                    <a:gd name="connsiteY13" fmla="*/ 50800 h 232834"/>
                    <a:gd name="connsiteX14" fmla="*/ 537069 w 610157"/>
                    <a:gd name="connsiteY14" fmla="*/ 118534 h 232834"/>
                    <a:gd name="connsiteX15" fmla="*/ 541303 w 610157"/>
                    <a:gd name="connsiteY15" fmla="*/ 131234 h 232834"/>
                    <a:gd name="connsiteX16" fmla="*/ 554003 w 610157"/>
                    <a:gd name="connsiteY16" fmla="*/ 139700 h 232834"/>
                    <a:gd name="connsiteX17" fmla="*/ 575169 w 610157"/>
                    <a:gd name="connsiteY17" fmla="*/ 169334 h 232834"/>
                    <a:gd name="connsiteX18" fmla="*/ 596336 w 610157"/>
                    <a:gd name="connsiteY18" fmla="*/ 207434 h 232834"/>
                    <a:gd name="connsiteX19" fmla="*/ 609036 w 610157"/>
                    <a:gd name="connsiteY19" fmla="*/ 215900 h 232834"/>
                    <a:gd name="connsiteX20" fmla="*/ 609036 w 610157"/>
                    <a:gd name="connsiteY20" fmla="*/ 232834 h 232834"/>
                    <a:gd name="connsiteX21" fmla="*/ 609036 w 610157"/>
                    <a:gd name="connsiteY21" fmla="*/ 232834 h 232834"/>
                    <a:gd name="connsiteX0" fmla="*/ 41769 w 609036"/>
                    <a:gd name="connsiteY0" fmla="*/ 135467 h 232834"/>
                    <a:gd name="connsiteX1" fmla="*/ 0 w 609036"/>
                    <a:gd name="connsiteY1" fmla="*/ 227622 h 232834"/>
                    <a:gd name="connsiteX2" fmla="*/ 54469 w 609036"/>
                    <a:gd name="connsiteY2" fmla="*/ 97367 h 232834"/>
                    <a:gd name="connsiteX3" fmla="*/ 67169 w 609036"/>
                    <a:gd name="connsiteY3" fmla="*/ 71967 h 232834"/>
                    <a:gd name="connsiteX4" fmla="*/ 84103 w 609036"/>
                    <a:gd name="connsiteY4" fmla="*/ 46567 h 232834"/>
                    <a:gd name="connsiteX5" fmla="*/ 92569 w 609036"/>
                    <a:gd name="connsiteY5" fmla="*/ 33867 h 232834"/>
                    <a:gd name="connsiteX6" fmla="*/ 109503 w 609036"/>
                    <a:gd name="connsiteY6" fmla="*/ 16934 h 232834"/>
                    <a:gd name="connsiteX7" fmla="*/ 139136 w 609036"/>
                    <a:gd name="connsiteY7" fmla="*/ 0 h 232834"/>
                    <a:gd name="connsiteX8" fmla="*/ 139136 w 609036"/>
                    <a:gd name="connsiteY8" fmla="*/ 0 h 232834"/>
                    <a:gd name="connsiteX9" fmla="*/ 422769 w 609036"/>
                    <a:gd name="connsiteY9" fmla="*/ 4234 h 232834"/>
                    <a:gd name="connsiteX10" fmla="*/ 422769 w 609036"/>
                    <a:gd name="connsiteY10" fmla="*/ 4234 h 232834"/>
                    <a:gd name="connsiteX11" fmla="*/ 457972 w 609036"/>
                    <a:gd name="connsiteY11" fmla="*/ 19390 h 232834"/>
                    <a:gd name="connsiteX12" fmla="*/ 477803 w 609036"/>
                    <a:gd name="connsiteY12" fmla="*/ 38100 h 232834"/>
                    <a:gd name="connsiteX13" fmla="*/ 490503 w 609036"/>
                    <a:gd name="connsiteY13" fmla="*/ 50800 h 232834"/>
                    <a:gd name="connsiteX14" fmla="*/ 537069 w 609036"/>
                    <a:gd name="connsiteY14" fmla="*/ 118534 h 232834"/>
                    <a:gd name="connsiteX15" fmla="*/ 541303 w 609036"/>
                    <a:gd name="connsiteY15" fmla="*/ 131234 h 232834"/>
                    <a:gd name="connsiteX16" fmla="*/ 554003 w 609036"/>
                    <a:gd name="connsiteY16" fmla="*/ 139700 h 232834"/>
                    <a:gd name="connsiteX17" fmla="*/ 575169 w 609036"/>
                    <a:gd name="connsiteY17" fmla="*/ 169334 h 232834"/>
                    <a:gd name="connsiteX18" fmla="*/ 596336 w 609036"/>
                    <a:gd name="connsiteY18" fmla="*/ 207434 h 232834"/>
                    <a:gd name="connsiteX19" fmla="*/ 609036 w 609036"/>
                    <a:gd name="connsiteY19" fmla="*/ 232834 h 232834"/>
                    <a:gd name="connsiteX20" fmla="*/ 609036 w 609036"/>
                    <a:gd name="connsiteY20" fmla="*/ 232834 h 232834"/>
                    <a:gd name="connsiteX0" fmla="*/ 41769 w 609036"/>
                    <a:gd name="connsiteY0" fmla="*/ 135467 h 232834"/>
                    <a:gd name="connsiteX1" fmla="*/ 0 w 609036"/>
                    <a:gd name="connsiteY1" fmla="*/ 227622 h 232834"/>
                    <a:gd name="connsiteX2" fmla="*/ 54469 w 609036"/>
                    <a:gd name="connsiteY2" fmla="*/ 97367 h 232834"/>
                    <a:gd name="connsiteX3" fmla="*/ 67169 w 609036"/>
                    <a:gd name="connsiteY3" fmla="*/ 71967 h 232834"/>
                    <a:gd name="connsiteX4" fmla="*/ 84103 w 609036"/>
                    <a:gd name="connsiteY4" fmla="*/ 46567 h 232834"/>
                    <a:gd name="connsiteX5" fmla="*/ 92569 w 609036"/>
                    <a:gd name="connsiteY5" fmla="*/ 33867 h 232834"/>
                    <a:gd name="connsiteX6" fmla="*/ 109503 w 609036"/>
                    <a:gd name="connsiteY6" fmla="*/ 16934 h 232834"/>
                    <a:gd name="connsiteX7" fmla="*/ 139136 w 609036"/>
                    <a:gd name="connsiteY7" fmla="*/ 0 h 232834"/>
                    <a:gd name="connsiteX8" fmla="*/ 139136 w 609036"/>
                    <a:gd name="connsiteY8" fmla="*/ 0 h 232834"/>
                    <a:gd name="connsiteX9" fmla="*/ 422769 w 609036"/>
                    <a:gd name="connsiteY9" fmla="*/ 4234 h 232834"/>
                    <a:gd name="connsiteX10" fmla="*/ 422769 w 609036"/>
                    <a:gd name="connsiteY10" fmla="*/ 4234 h 232834"/>
                    <a:gd name="connsiteX11" fmla="*/ 457972 w 609036"/>
                    <a:gd name="connsiteY11" fmla="*/ 19390 h 232834"/>
                    <a:gd name="connsiteX12" fmla="*/ 477803 w 609036"/>
                    <a:gd name="connsiteY12" fmla="*/ 38100 h 232834"/>
                    <a:gd name="connsiteX13" fmla="*/ 490503 w 609036"/>
                    <a:gd name="connsiteY13" fmla="*/ 50800 h 232834"/>
                    <a:gd name="connsiteX14" fmla="*/ 537069 w 609036"/>
                    <a:gd name="connsiteY14" fmla="*/ 118534 h 232834"/>
                    <a:gd name="connsiteX15" fmla="*/ 554003 w 609036"/>
                    <a:gd name="connsiteY15" fmla="*/ 139700 h 232834"/>
                    <a:gd name="connsiteX16" fmla="*/ 575169 w 609036"/>
                    <a:gd name="connsiteY16" fmla="*/ 169334 h 232834"/>
                    <a:gd name="connsiteX17" fmla="*/ 596336 w 609036"/>
                    <a:gd name="connsiteY17" fmla="*/ 207434 h 232834"/>
                    <a:gd name="connsiteX18" fmla="*/ 609036 w 609036"/>
                    <a:gd name="connsiteY18" fmla="*/ 232834 h 232834"/>
                    <a:gd name="connsiteX19" fmla="*/ 609036 w 609036"/>
                    <a:gd name="connsiteY19" fmla="*/ 232834 h 23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09036" h="232834">
                      <a:moveTo>
                        <a:pt x="41769" y="135467"/>
                      </a:moveTo>
                      <a:lnTo>
                        <a:pt x="0" y="227622"/>
                      </a:lnTo>
                      <a:cubicBezTo>
                        <a:pt x="4233" y="214922"/>
                        <a:pt x="43274" y="123310"/>
                        <a:pt x="54469" y="97367"/>
                      </a:cubicBezTo>
                      <a:cubicBezTo>
                        <a:pt x="65664" y="71425"/>
                        <a:pt x="62230" y="80434"/>
                        <a:pt x="67169" y="71967"/>
                      </a:cubicBezTo>
                      <a:cubicBezTo>
                        <a:pt x="72108" y="63500"/>
                        <a:pt x="78458" y="55034"/>
                        <a:pt x="84103" y="46567"/>
                      </a:cubicBezTo>
                      <a:cubicBezTo>
                        <a:pt x="86925" y="42334"/>
                        <a:pt x="87742" y="35476"/>
                        <a:pt x="92569" y="33867"/>
                      </a:cubicBezTo>
                      <a:cubicBezTo>
                        <a:pt x="98214" y="28223"/>
                        <a:pt x="101742" y="22579"/>
                        <a:pt x="109503" y="16934"/>
                      </a:cubicBezTo>
                      <a:cubicBezTo>
                        <a:pt x="117264" y="11290"/>
                        <a:pt x="134197" y="2822"/>
                        <a:pt x="139136" y="0"/>
                      </a:cubicBezTo>
                      <a:lnTo>
                        <a:pt x="139136" y="0"/>
                      </a:lnTo>
                      <a:cubicBezTo>
                        <a:pt x="318318" y="5974"/>
                        <a:pt x="223779" y="4234"/>
                        <a:pt x="422769" y="4234"/>
                      </a:cubicBezTo>
                      <a:lnTo>
                        <a:pt x="422769" y="4234"/>
                      </a:lnTo>
                      <a:cubicBezTo>
                        <a:pt x="428636" y="6760"/>
                        <a:pt x="447563" y="13145"/>
                        <a:pt x="457972" y="19390"/>
                      </a:cubicBezTo>
                      <a:cubicBezTo>
                        <a:pt x="485241" y="35751"/>
                        <a:pt x="472381" y="32865"/>
                        <a:pt x="477803" y="38100"/>
                      </a:cubicBezTo>
                      <a:cubicBezTo>
                        <a:pt x="483225" y="43335"/>
                        <a:pt x="480625" y="37394"/>
                        <a:pt x="490503" y="50800"/>
                      </a:cubicBezTo>
                      <a:cubicBezTo>
                        <a:pt x="500381" y="64206"/>
                        <a:pt x="526486" y="103717"/>
                        <a:pt x="537069" y="118534"/>
                      </a:cubicBezTo>
                      <a:cubicBezTo>
                        <a:pt x="547652" y="133351"/>
                        <a:pt x="547653" y="131233"/>
                        <a:pt x="554003" y="139700"/>
                      </a:cubicBezTo>
                      <a:cubicBezTo>
                        <a:pt x="560353" y="148167"/>
                        <a:pt x="568114" y="158045"/>
                        <a:pt x="575169" y="169334"/>
                      </a:cubicBezTo>
                      <a:cubicBezTo>
                        <a:pt x="582224" y="180623"/>
                        <a:pt x="590692" y="196851"/>
                        <a:pt x="596336" y="207434"/>
                      </a:cubicBezTo>
                      <a:cubicBezTo>
                        <a:pt x="601980" y="218017"/>
                        <a:pt x="606919" y="228601"/>
                        <a:pt x="609036" y="232834"/>
                      </a:cubicBezTo>
                      <a:lnTo>
                        <a:pt x="609036" y="232834"/>
                      </a:lnTo>
                    </a:path>
                  </a:pathLst>
                </a:custGeom>
                <a:ln w="28575">
                  <a:solidFill>
                    <a:srgbClr val="1F497D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4400" b="0" i="0" u="none" strike="noStrike" cap="none" normalizeH="0" baseline="0" smtClean="0">
                    <a:ln>
                      <a:noFill/>
                    </a:ln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 bwMode="auto">
              <a:xfrm>
                <a:off x="6588224" y="3284984"/>
                <a:ext cx="1656184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6588224" y="1772816"/>
                <a:ext cx="1656184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Rounded Rectangle 15"/>
            <p:cNvSpPr/>
            <p:nvPr/>
          </p:nvSpPr>
          <p:spPr>
            <a:xfrm>
              <a:off x="7670066" y="4576548"/>
              <a:ext cx="1114706" cy="267268"/>
            </a:xfrm>
            <a:prstGeom prst="roundRect">
              <a:avLst/>
            </a:prstGeom>
            <a:solidFill>
              <a:srgbClr val="FFFFFF"/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2"/>
                  </a:solidFill>
                </a:rPr>
                <a:t>D. </a:t>
              </a:r>
              <a:r>
                <a:rPr lang="en-US" sz="1400" dirty="0" err="1" smtClean="0">
                  <a:solidFill>
                    <a:schemeClr val="tx2"/>
                  </a:solidFill>
                </a:rPr>
                <a:t>Mirarchi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19200" y="8382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ULO (Unidentified Lying Object)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44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439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600" y="5791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Somewhat worrying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8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662131"/>
              </p:ext>
            </p:extLst>
          </p:nvPr>
        </p:nvGraphicFramePr>
        <p:xfrm>
          <a:off x="228600" y="3200400"/>
          <a:ext cx="85344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358"/>
                <a:gridCol w="778042"/>
                <a:gridCol w="685800"/>
                <a:gridCol w="990600"/>
                <a:gridCol w="882316"/>
                <a:gridCol w="1098884"/>
                <a:gridCol w="1143000"/>
                <a:gridCol w="1143000"/>
                <a:gridCol w="914400"/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Nc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Beta*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ppb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EmitN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Lumi</a:t>
                      </a:r>
                      <a:endParaRPr lang="en-US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[cm</a:t>
                      </a:r>
                      <a:r>
                        <a:rPr lang="en-US" sz="2000" baseline="30000" dirty="0" smtClean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2000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Days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(</a:t>
                      </a:r>
                      <a:r>
                        <a:rPr lang="en-US" sz="2000" dirty="0" err="1" smtClean="0"/>
                        <a:t>approx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Int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lumi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Pileup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</a:t>
                      </a:r>
                      <a:r>
                        <a:rPr lang="en-US" sz="2000" baseline="0" dirty="0" smtClean="0"/>
                        <a:t> 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4.8e33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~1 fb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25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2015.1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2448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80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7.1</a:t>
                      </a:r>
                      <a:r>
                        <a:rPr lang="en-US" sz="2000" baseline="0" dirty="0" smtClean="0"/>
                        <a:t>e33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35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~4 </a:t>
                      </a:r>
                      <a:r>
                        <a:rPr lang="en-US" sz="2000" dirty="0" smtClean="0"/>
                        <a:t>fb</a:t>
                      </a:r>
                      <a:r>
                        <a:rPr lang="en-US" sz="2000" baseline="30000" dirty="0" smtClean="0"/>
                        <a:t>-</a:t>
                      </a:r>
                      <a:r>
                        <a:rPr lang="en-US" sz="2000" baseline="30000" dirty="0" smtClean="0"/>
                        <a:t>1 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21 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2015.2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2448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1.2e11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3.1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1.2e34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30 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~5 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fb</a:t>
                      </a:r>
                      <a:r>
                        <a:rPr lang="en-US" sz="2000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en-US" sz="20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35</a:t>
                      </a:r>
                      <a:endParaRPr lang="en-US" sz="2000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2015: ATLAS </a:t>
            </a:r>
            <a:r>
              <a:rPr lang="en-US" sz="3600" dirty="0" smtClean="0"/>
              <a:t>and CMS performance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1371600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Conservative beta* to start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Nominal </a:t>
            </a:r>
            <a:r>
              <a:rPr lang="en-US" sz="2400" dirty="0" smtClean="0"/>
              <a:t>bunch population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Reasonable emittance into collisions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Assume same machine availability as 2012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5638800"/>
            <a:ext cx="748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Official GPD luminosity target for the </a:t>
            </a:r>
            <a:r>
              <a:rPr lang="en-US" sz="2400" b="1" dirty="0" smtClean="0">
                <a:solidFill>
                  <a:srgbClr val="FF0000"/>
                </a:solidFill>
              </a:rPr>
              <a:t>year was </a:t>
            </a:r>
            <a:r>
              <a:rPr lang="en-US" sz="2400" b="1" dirty="0" smtClean="0">
                <a:solidFill>
                  <a:srgbClr val="FF0000"/>
                </a:solidFill>
              </a:rPr>
              <a:t>10 fb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Now on the challenging side – let’s say 5 to </a:t>
            </a:r>
            <a:r>
              <a:rPr lang="en-US" sz="2400" b="1" dirty="0">
                <a:solidFill>
                  <a:srgbClr val="FF0000"/>
                </a:solidFill>
              </a:rPr>
              <a:t>10 fb</a:t>
            </a:r>
            <a:r>
              <a:rPr lang="en-US" sz="2400" b="1" baseline="30000" dirty="0">
                <a:solidFill>
                  <a:srgbClr val="FF0000"/>
                </a:solidFill>
              </a:rPr>
              <a:t>-1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7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2</a:t>
            </a:r>
            <a:endParaRPr lang="en-US" dirty="0"/>
          </a:p>
        </p:txBody>
      </p:sp>
      <p:pic>
        <p:nvPicPr>
          <p:cNvPr id="6" name="Picture 5" descr="Screen Shot 2015-03-14 at 3.51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68677"/>
            <a:ext cx="8534400" cy="33319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1295400" y="2438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525780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EYETS – Extended Year End Technical Stop – 19 weeks – CMS pixel upgrade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Mid-year 2018 stop will be pushed towards year end (not yet official)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0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2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590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Aim to start 2016 in production mode</a:t>
            </a:r>
          </a:p>
          <a:p>
            <a:pPr lvl="1"/>
            <a:r>
              <a:rPr lang="en-US" dirty="0" smtClean="0"/>
              <a:t>6.5 </a:t>
            </a:r>
            <a:r>
              <a:rPr lang="en-US" dirty="0" err="1" smtClean="0"/>
              <a:t>TeV</a:t>
            </a:r>
            <a:r>
              <a:rPr lang="en-US" dirty="0" smtClean="0"/>
              <a:t>, machine scrubbed for 25 ns operation</a:t>
            </a:r>
          </a:p>
          <a:p>
            <a:pPr lvl="1"/>
            <a:r>
              <a:rPr lang="en-US" dirty="0" smtClean="0"/>
              <a:t>Beta* = 40 cm in ATLAS and CMS</a:t>
            </a:r>
          </a:p>
          <a:p>
            <a:pPr lvl="1"/>
            <a:r>
              <a:rPr lang="en-US" dirty="0" smtClean="0"/>
              <a:t>New injection protection absorbers – full injection</a:t>
            </a:r>
            <a:endParaRPr lang="en-US" dirty="0"/>
          </a:p>
          <a:p>
            <a:pPr lvl="1"/>
            <a:r>
              <a:rPr lang="en-US" dirty="0" smtClean="0"/>
              <a:t>Peak </a:t>
            </a:r>
            <a:r>
              <a:rPr lang="en-US" dirty="0" err="1" smtClean="0"/>
              <a:t>lumi</a:t>
            </a:r>
            <a:r>
              <a:rPr lang="en-US" dirty="0" smtClean="0"/>
              <a:t> limited to 1.7e34 by inner triplets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488434"/>
              </p:ext>
            </p:extLst>
          </p:nvPr>
        </p:nvGraphicFramePr>
        <p:xfrm>
          <a:off x="1295400" y="3962400"/>
          <a:ext cx="627888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720"/>
                <a:gridCol w="1569720"/>
                <a:gridCol w="1569720"/>
                <a:gridCol w="15697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 </a:t>
                      </a:r>
                      <a:r>
                        <a:rPr lang="en-US" dirty="0" err="1" smtClean="0"/>
                        <a:t>lumi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E34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Days proton 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Approx.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int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lumi</a:t>
                      </a:r>
                      <a:r>
                        <a:rPr lang="en-US" baseline="0" dirty="0" smtClean="0"/>
                        <a:t> [fb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5 - 10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35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45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2018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1.7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328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Looking good at 6.5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/>
              <a:t>I</a:t>
            </a:r>
            <a:r>
              <a:rPr lang="en-US" dirty="0" smtClean="0"/>
              <a:t>mpressive progress so far</a:t>
            </a:r>
          </a:p>
          <a:p>
            <a:pPr lvl="1"/>
            <a:r>
              <a:rPr lang="en-US" dirty="0" smtClean="0"/>
              <a:t>Fabulous job done in LS1 and during powering tests</a:t>
            </a:r>
          </a:p>
          <a:p>
            <a:pPr lvl="1"/>
            <a:r>
              <a:rPr lang="en-US" dirty="0" smtClean="0"/>
              <a:t>Lot of lessons learnt in Run 1</a:t>
            </a:r>
          </a:p>
          <a:p>
            <a:r>
              <a:rPr lang="en-US" dirty="0" smtClean="0"/>
              <a:t>Next challenge -  higher intensity and e-cloud </a:t>
            </a:r>
          </a:p>
          <a:p>
            <a:r>
              <a:rPr lang="en-US" dirty="0" smtClean="0"/>
              <a:t>Fundamentals look sound, no show stoppers for the moment</a:t>
            </a:r>
          </a:p>
          <a:p>
            <a:pPr lvl="1"/>
            <a:r>
              <a:rPr lang="en-US" dirty="0" smtClean="0"/>
              <a:t>Some irritants – resolution cost time </a:t>
            </a:r>
          </a:p>
          <a:p>
            <a:r>
              <a:rPr lang="en-US" dirty="0" smtClean="0"/>
              <a:t>2015 will be a short year for proton physics but lay foundations for production for the rest of Run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5638800"/>
            <a:ext cx="8001000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It takes a remarkable effort by a large number of teams to prepare and exploit the LHC</a:t>
            </a:r>
            <a:r>
              <a:rPr lang="en-US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63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845" y="3272560"/>
            <a:ext cx="4754155" cy="363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-32728" y="3274977"/>
            <a:ext cx="4513666" cy="3581400"/>
            <a:chOff x="59839" y="1793092"/>
            <a:chExt cx="5621894" cy="421642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39" y="1793092"/>
              <a:ext cx="5621894" cy="4216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flipH="1">
              <a:off x="88687" y="5211938"/>
              <a:ext cx="5593046" cy="796563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Collaborations with NTUA (Athens), WUT (Wroclaw) and support of </a:t>
              </a:r>
              <a:r>
                <a:rPr lang="en-GB" dirty="0" smtClean="0">
                  <a:solidFill>
                    <a:srgbClr val="FFFF00"/>
                  </a:solidFill>
                </a:rPr>
                <a:t>DUBNA</a:t>
              </a:r>
              <a:endParaRPr lang="en-GB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1000" y="1371600"/>
            <a:ext cx="65582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Monumental effort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Over 350 persons involved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Including preparation: ~1,000,000 working hours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No serious </a:t>
            </a:r>
            <a:r>
              <a:rPr lang="en-US" sz="2400" dirty="0" smtClean="0"/>
              <a:t>accidents!</a:t>
            </a:r>
            <a:endParaRPr lang="en-US" sz="240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Superconducting Magnets and Circuits Consolidation (SMACC)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97942" y="2934800"/>
            <a:ext cx="1832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/>
              <a:t>Jean-Philippe Tock 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04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9144000" cy="6362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015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Following sector by sector cool-down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61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39706"/>
            <a:ext cx="7620000" cy="471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training 1/2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990600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154 dipoles per sector, powered in series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R</a:t>
            </a:r>
            <a:r>
              <a:rPr lang="en-US" sz="2000" dirty="0" smtClean="0"/>
              <a:t>amp the current until single magnet quenches -  “training quench</a:t>
            </a:r>
            <a:r>
              <a:rPr lang="en-US" sz="2000" dirty="0" smtClean="0"/>
              <a:t>”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Usually quench 3 – 4 other dipoles at the same time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Cryogenics recovery time:  6 – 8 hours</a:t>
            </a:r>
            <a:endParaRPr lang="en-US" sz="20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7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257800" cy="868362"/>
          </a:xfrm>
        </p:spPr>
        <p:txBody>
          <a:bodyPr/>
          <a:lstStyle/>
          <a:p>
            <a:r>
              <a:rPr lang="en-US" dirty="0" smtClean="0"/>
              <a:t>Dipole training 2/2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752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Campaign summary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6096000"/>
            <a:ext cx="84582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All magnets have been trained to well over 7 </a:t>
            </a:r>
            <a:r>
              <a:rPr lang="en-US" sz="2000" dirty="0" err="1" smtClean="0">
                <a:solidFill>
                  <a:srgbClr val="FF0000"/>
                </a:solidFill>
              </a:rPr>
              <a:t>TeV</a:t>
            </a:r>
            <a:r>
              <a:rPr lang="en-US" sz="2000" dirty="0" smtClean="0">
                <a:solidFill>
                  <a:srgbClr val="FF0000"/>
                </a:solidFill>
              </a:rPr>
              <a:t> in SM18 before installation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Extensive re-training </a:t>
            </a:r>
            <a:r>
              <a:rPr lang="en-US" sz="2000" dirty="0" smtClean="0">
                <a:solidFill>
                  <a:srgbClr val="FF0000"/>
                </a:solidFill>
              </a:rPr>
              <a:t>in situ was </a:t>
            </a:r>
            <a:r>
              <a:rPr lang="en-US" sz="2000" dirty="0" smtClean="0">
                <a:solidFill>
                  <a:srgbClr val="FF0000"/>
                </a:solidFill>
              </a:rPr>
              <a:t>not expected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64" y="10668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Training: frictional energy </a:t>
            </a:r>
            <a:r>
              <a:rPr lang="en-US" dirty="0"/>
              <a:t>released </a:t>
            </a:r>
            <a:r>
              <a:rPr lang="en-US" dirty="0" smtClean="0"/>
              <a:t>during </a:t>
            </a:r>
            <a:r>
              <a:rPr lang="en-US" dirty="0"/>
              <a:t>conductor motion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0" y="0"/>
            <a:ext cx="2984500" cy="2439612"/>
          </a:xfrm>
          <a:prstGeom prst="rect">
            <a:avLst/>
          </a:prstGeom>
        </p:spPr>
      </p:pic>
      <p:pic>
        <p:nvPicPr>
          <p:cNvPr id="8" name="Picture 7" descr="Screen Shot 2015-05-31 at 4.41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" y="2141274"/>
            <a:ext cx="9144000" cy="371215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7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 </a:t>
            </a:r>
            <a:r>
              <a:rPr lang="en-US" dirty="0" err="1" smtClean="0"/>
              <a:t>TeV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Assume all 412 firm 3 dipoles need re-training</a:t>
            </a:r>
          </a:p>
          <a:p>
            <a:pPr lvl="1"/>
            <a:r>
              <a:rPr lang="en-US" dirty="0" smtClean="0"/>
              <a:t>Some will required more than 1 re-training quench</a:t>
            </a:r>
          </a:p>
          <a:p>
            <a:r>
              <a:rPr lang="en-US" dirty="0" smtClean="0"/>
              <a:t>Firm 2 (~5% to 6.5 </a:t>
            </a:r>
            <a:r>
              <a:rPr lang="en-US" dirty="0" err="1" smtClean="0"/>
              <a:t>TeV</a:t>
            </a:r>
            <a:r>
              <a:rPr lang="en-US" dirty="0" smtClean="0"/>
              <a:t>) and firm 1 (~ 1% to 6.5 </a:t>
            </a:r>
            <a:r>
              <a:rPr lang="en-US" dirty="0" err="1" smtClean="0"/>
              <a:t>TeV</a:t>
            </a:r>
            <a:r>
              <a:rPr lang="en-US" dirty="0" smtClean="0"/>
              <a:t>) will also play a part</a:t>
            </a:r>
          </a:p>
          <a:p>
            <a:r>
              <a:rPr lang="en-US" dirty="0" smtClean="0"/>
              <a:t>Detailed analysis ongoing</a:t>
            </a:r>
          </a:p>
          <a:p>
            <a:pPr lvl="1"/>
            <a:r>
              <a:rPr lang="en-US" dirty="0" smtClean="0"/>
              <a:t>Clearly hundreds more t-quenches required</a:t>
            </a:r>
          </a:p>
          <a:p>
            <a:pPr lvl="1"/>
            <a:r>
              <a:rPr lang="en-US" dirty="0" smtClean="0"/>
              <a:t>Could type test 1 sector in 2015 YETS…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5791200"/>
            <a:ext cx="7543800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The essential feeling at the moment is: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 let’s get the machine running at 6.5 </a:t>
            </a:r>
            <a:r>
              <a:rPr lang="en-US" sz="2400" b="1" dirty="0" err="1" smtClean="0">
                <a:solidFill>
                  <a:srgbClr val="FF0000"/>
                </a:solidFill>
              </a:rPr>
              <a:t>TeV</a:t>
            </a:r>
            <a:r>
              <a:rPr lang="en-US" sz="2400" b="1" dirty="0" smtClean="0">
                <a:solidFill>
                  <a:srgbClr val="FF0000"/>
                </a:solidFill>
              </a:rPr>
              <a:t> first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73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- 2015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54928"/>
            <a:ext cx="8763000" cy="2402672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Target energy: </a:t>
            </a:r>
            <a:r>
              <a:rPr lang="en-US" sz="2800" dirty="0" smtClean="0">
                <a:solidFill>
                  <a:srgbClr val="FF0000"/>
                </a:solidFill>
              </a:rPr>
              <a:t>6.5 </a:t>
            </a:r>
            <a:r>
              <a:rPr lang="en-US" sz="2800" dirty="0" err="1" smtClean="0">
                <a:solidFill>
                  <a:srgbClr val="FF0000"/>
                </a:solidFill>
              </a:rPr>
              <a:t>TeV</a:t>
            </a:r>
            <a:endParaRPr lang="en-US" sz="2800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looking good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Bunch </a:t>
            </a:r>
            <a:r>
              <a:rPr lang="en-US" sz="2800" dirty="0" smtClean="0">
                <a:solidFill>
                  <a:srgbClr val="000000"/>
                </a:solidFill>
              </a:rPr>
              <a:t>spacing: </a:t>
            </a:r>
            <a:r>
              <a:rPr lang="en-US" sz="2800" dirty="0" smtClean="0">
                <a:solidFill>
                  <a:srgbClr val="FF0000"/>
                </a:solidFill>
              </a:rPr>
              <a:t>25 ns</a:t>
            </a:r>
            <a:endParaRPr lang="en-US" sz="2800" dirty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strongly </a:t>
            </a:r>
            <a:r>
              <a:rPr lang="en-US" sz="2400" dirty="0"/>
              <a:t>favored by experiments (pile-up </a:t>
            </a:r>
            <a:r>
              <a:rPr lang="en-US" sz="2400" dirty="0" smtClean="0"/>
              <a:t>limit </a:t>
            </a:r>
            <a:r>
              <a:rPr lang="en-US" sz="2400" dirty="0"/>
              <a:t>around 50</a:t>
            </a:r>
            <a:r>
              <a:rPr lang="en-US" sz="2400" dirty="0" smtClean="0"/>
              <a:t>) </a:t>
            </a:r>
          </a:p>
          <a:p>
            <a:r>
              <a:rPr lang="en-US" sz="2800" dirty="0"/>
              <a:t>Beta</a:t>
            </a:r>
            <a:r>
              <a:rPr lang="en-US" sz="2800" dirty="0" smtClean="0"/>
              <a:t>* in ATLAS and CMS: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800" dirty="0">
                <a:solidFill>
                  <a:srgbClr val="FF0000"/>
                </a:solidFill>
              </a:rPr>
              <a:t>80 to 40 </a:t>
            </a:r>
            <a:r>
              <a:rPr lang="en-US" sz="2800" dirty="0" smtClean="0">
                <a:solidFill>
                  <a:srgbClr val="FF0000"/>
                </a:solidFill>
              </a:rPr>
              <a:t>cm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9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28600" y="3886200"/>
            <a:ext cx="4267200" cy="1612106"/>
            <a:chOff x="228600" y="3886200"/>
            <a:chExt cx="4267200" cy="1612106"/>
          </a:xfrm>
        </p:grpSpPr>
        <p:sp>
          <p:nvSpPr>
            <p:cNvPr id="11" name="TextBox 10"/>
            <p:cNvSpPr txBox="1"/>
            <p:nvPr/>
          </p:nvSpPr>
          <p:spPr>
            <a:xfrm>
              <a:off x="228600" y="4267200"/>
              <a:ext cx="4267200" cy="1231106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square" lIns="144000" tIns="0" rIns="0" bIns="0" rtlCol="0" anchor="t">
              <a:spAutoFit/>
            </a:bodyPr>
            <a:lstStyle/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8000"/>
                  </a:solidFill>
                </a:rPr>
                <a:t>Lower </a:t>
              </a:r>
              <a:r>
                <a:rPr lang="en-US" sz="2000" dirty="0">
                  <a:solidFill>
                    <a:srgbClr val="008000"/>
                  </a:solidFill>
                </a:rPr>
                <a:t>quench margins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8000"/>
                  </a:solidFill>
                </a:rPr>
                <a:t>Lower </a:t>
              </a:r>
              <a:r>
                <a:rPr lang="en-US" sz="2000" dirty="0">
                  <a:solidFill>
                    <a:srgbClr val="008000"/>
                  </a:solidFill>
                </a:rPr>
                <a:t>tolerance to beam </a:t>
              </a:r>
              <a:r>
                <a:rPr lang="en-US" sz="2000" dirty="0" smtClean="0">
                  <a:solidFill>
                    <a:srgbClr val="008000"/>
                  </a:solidFill>
                </a:rPr>
                <a:t>loss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8000"/>
                  </a:solidFill>
                </a:rPr>
                <a:t>Hardware </a:t>
              </a:r>
              <a:r>
                <a:rPr lang="en-US" sz="2000" dirty="0">
                  <a:solidFill>
                    <a:srgbClr val="008000"/>
                  </a:solidFill>
                </a:rPr>
                <a:t>closer to maximum (beam dumps, power converters etc.)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" y="3886200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8000"/>
                  </a:solidFill>
                </a:rPr>
                <a:t>Energy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6800" y="3886200"/>
            <a:ext cx="4114800" cy="2227659"/>
            <a:chOff x="4876800" y="3886200"/>
            <a:chExt cx="4114800" cy="2227659"/>
          </a:xfrm>
        </p:grpSpPr>
        <p:sp>
          <p:nvSpPr>
            <p:cNvPr id="2" name="TextBox 1"/>
            <p:cNvSpPr txBox="1"/>
            <p:nvPr/>
          </p:nvSpPr>
          <p:spPr>
            <a:xfrm>
              <a:off x="4876800" y="4267200"/>
              <a:ext cx="4114800" cy="184665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lIns="144000" tIns="0" rIns="0" bIns="0" rtlCol="0" anchor="t">
              <a:spAutoFit/>
            </a:bodyPr>
            <a:lstStyle/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00FF"/>
                  </a:solidFill>
                </a:rPr>
                <a:t>Electron-cloud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0000FF"/>
                  </a:solidFill>
                </a:rPr>
                <a:t>UFOs </a:t>
              </a:r>
              <a:endParaRPr lang="en-US" sz="2000" dirty="0">
                <a:solidFill>
                  <a:srgbClr val="0000FF"/>
                </a:solidFill>
              </a:endParaRP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M</a:t>
              </a:r>
              <a:r>
                <a:rPr lang="en-US" sz="2000" dirty="0" smtClean="0">
                  <a:solidFill>
                    <a:srgbClr val="0000FF"/>
                  </a:solidFill>
                </a:rPr>
                <a:t>ore </a:t>
              </a:r>
              <a:r>
                <a:rPr lang="en-US" sz="2000" dirty="0">
                  <a:solidFill>
                    <a:srgbClr val="0000FF"/>
                  </a:solidFill>
                </a:rPr>
                <a:t>long range collisions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L</a:t>
              </a:r>
              <a:r>
                <a:rPr lang="en-US" sz="2000" dirty="0" smtClean="0">
                  <a:solidFill>
                    <a:srgbClr val="0000FF"/>
                  </a:solidFill>
                </a:rPr>
                <a:t>arger </a:t>
              </a:r>
              <a:r>
                <a:rPr lang="en-US" sz="2000" dirty="0">
                  <a:solidFill>
                    <a:srgbClr val="0000FF"/>
                  </a:solidFill>
                </a:rPr>
                <a:t>crossing angle, higher beta*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H</a:t>
              </a:r>
              <a:r>
                <a:rPr lang="en-US" sz="2000" dirty="0" smtClean="0">
                  <a:solidFill>
                    <a:srgbClr val="0000FF"/>
                  </a:solidFill>
                </a:rPr>
                <a:t>igher </a:t>
              </a:r>
              <a:r>
                <a:rPr lang="en-US" sz="2000" dirty="0">
                  <a:solidFill>
                    <a:srgbClr val="0000FF"/>
                  </a:solidFill>
                </a:rPr>
                <a:t>total beam </a:t>
              </a:r>
              <a:r>
                <a:rPr lang="en-US" sz="2000" dirty="0" smtClean="0">
                  <a:solidFill>
                    <a:srgbClr val="0000FF"/>
                  </a:solidFill>
                </a:rPr>
                <a:t>current</a:t>
              </a:r>
            </a:p>
            <a:p>
              <a:pPr marL="285750" lvl="1" indent="-285750">
                <a:buFont typeface="Arial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H</a:t>
              </a:r>
              <a:r>
                <a:rPr lang="en-US" sz="2000" dirty="0" smtClean="0">
                  <a:solidFill>
                    <a:srgbClr val="0000FF"/>
                  </a:solidFill>
                </a:rPr>
                <a:t>igher </a:t>
              </a:r>
              <a:r>
                <a:rPr lang="en-US" sz="2000" dirty="0">
                  <a:solidFill>
                    <a:srgbClr val="0000FF"/>
                  </a:solidFill>
                </a:rPr>
                <a:t>intensity per </a:t>
              </a:r>
              <a:r>
                <a:rPr lang="en-US" sz="2000" dirty="0" smtClean="0">
                  <a:solidFill>
                    <a:srgbClr val="0000FF"/>
                  </a:solidFill>
                </a:rPr>
                <a:t>injection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05400" y="3886200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25 ns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74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BTODD primary maste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6418088</TotalTime>
  <Words>1675</Words>
  <Application>Microsoft Macintosh PowerPoint</Application>
  <PresentationFormat>On-screen Show (4:3)</PresentationFormat>
  <Paragraphs>376</Paragraphs>
  <Slides>36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BTODD primary master</vt:lpstr>
      <vt:lpstr>Equation</vt:lpstr>
      <vt:lpstr>The LHC in Run 2:  status and plans</vt:lpstr>
      <vt:lpstr>PowerPoint Presentation</vt:lpstr>
      <vt:lpstr>PowerPoint Presentation</vt:lpstr>
      <vt:lpstr>Superconducting Magnets and Circuits Consolidation (SMACC) </vt:lpstr>
      <vt:lpstr>PowerPoint Presentation</vt:lpstr>
      <vt:lpstr>Dipole training 1/2</vt:lpstr>
      <vt:lpstr>Dipole training 2/2</vt:lpstr>
      <vt:lpstr>7 TeV?</vt:lpstr>
      <vt:lpstr>LHC - 2015 </vt:lpstr>
      <vt:lpstr>PowerPoint Presentation</vt:lpstr>
      <vt:lpstr>25 ns &amp; electron cloud</vt:lpstr>
      <vt:lpstr>Squeeze in ATLAS</vt:lpstr>
      <vt:lpstr>Crossing angle</vt:lpstr>
      <vt:lpstr>2015: beta* in IPs 1 and 5</vt:lpstr>
      <vt:lpstr>2015 commissioning strategy</vt:lpstr>
      <vt:lpstr>2015 Q2</vt:lpstr>
      <vt:lpstr>Q3/Q4 2015</vt:lpstr>
      <vt:lpstr>2015 – latest schedule</vt:lpstr>
      <vt:lpstr>Schedule - comments</vt:lpstr>
      <vt:lpstr>Commissioning</vt:lpstr>
      <vt:lpstr>Milestones</vt:lpstr>
      <vt:lpstr>PowerPoint Presentation</vt:lpstr>
      <vt:lpstr>6.5 TeV for the first time</vt:lpstr>
      <vt:lpstr>PowerPoint Presentation</vt:lpstr>
      <vt:lpstr>Of note 1/2</vt:lpstr>
      <vt:lpstr>Of note 2/2</vt:lpstr>
      <vt:lpstr>PowerPoint Presentation</vt:lpstr>
      <vt:lpstr>Off momentum loss map 6.5 GeV</vt:lpstr>
      <vt:lpstr>PowerPoint Presentation</vt:lpstr>
      <vt:lpstr>MUFOs in 15R8</vt:lpstr>
      <vt:lpstr>Aperture restriction in 15R8</vt:lpstr>
      <vt:lpstr>PowerPoint Presentation</vt:lpstr>
      <vt:lpstr>2015: ATLAS and CMS performance</vt:lpstr>
      <vt:lpstr>Run 2</vt:lpstr>
      <vt:lpstr>Run 2 performance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Mike LAMONT</cp:lastModifiedBy>
  <cp:revision>2694</cp:revision>
  <dcterms:created xsi:type="dcterms:W3CDTF">2011-01-18T19:25:28Z</dcterms:created>
  <dcterms:modified xsi:type="dcterms:W3CDTF">2015-06-01T06:27:28Z</dcterms:modified>
</cp:coreProperties>
</file>