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982" r:id="rId2"/>
    <p:sldId id="986" r:id="rId3"/>
    <p:sldId id="1097" r:id="rId4"/>
    <p:sldId id="990" r:id="rId5"/>
    <p:sldId id="1064" r:id="rId6"/>
    <p:sldId id="1069" r:id="rId7"/>
    <p:sldId id="1065" r:id="rId8"/>
    <p:sldId id="1066" r:id="rId9"/>
    <p:sldId id="1099" r:id="rId10"/>
    <p:sldId id="1104" r:id="rId11"/>
    <p:sldId id="1101" r:id="rId12"/>
    <p:sldId id="1102" r:id="rId13"/>
    <p:sldId id="1067" r:id="rId14"/>
    <p:sldId id="1063" r:id="rId15"/>
    <p:sldId id="1052" r:id="rId16"/>
    <p:sldId id="1062" r:id="rId17"/>
    <p:sldId id="885" r:id="rId18"/>
    <p:sldId id="1070" r:id="rId19"/>
    <p:sldId id="1055" r:id="rId20"/>
    <p:sldId id="1071" r:id="rId21"/>
    <p:sldId id="1072" r:id="rId22"/>
    <p:sldId id="929" r:id="rId23"/>
    <p:sldId id="1073" r:id="rId24"/>
    <p:sldId id="928" r:id="rId25"/>
    <p:sldId id="984" r:id="rId26"/>
    <p:sldId id="943" r:id="rId27"/>
    <p:sldId id="1068" r:id="rId28"/>
    <p:sldId id="1061" r:id="rId29"/>
    <p:sldId id="1056" r:id="rId30"/>
    <p:sldId id="1098" r:id="rId31"/>
    <p:sldId id="1057" r:id="rId32"/>
    <p:sldId id="1058" r:id="rId33"/>
    <p:sldId id="1059" r:id="rId34"/>
    <p:sldId id="1103" r:id="rId35"/>
    <p:sldId id="1092" r:id="rId36"/>
    <p:sldId id="1093" r:id="rId37"/>
    <p:sldId id="1094" r:id="rId38"/>
    <p:sldId id="1091" r:id="rId39"/>
    <p:sldId id="1074" r:id="rId40"/>
    <p:sldId id="1075" r:id="rId41"/>
    <p:sldId id="1076" r:id="rId42"/>
    <p:sldId id="1077" r:id="rId43"/>
    <p:sldId id="1095" r:id="rId44"/>
    <p:sldId id="1089" r:id="rId45"/>
    <p:sldId id="1079" r:id="rId46"/>
    <p:sldId id="1080" r:id="rId47"/>
    <p:sldId id="1081" r:id="rId48"/>
    <p:sldId id="1082" r:id="rId49"/>
    <p:sldId id="1083" r:id="rId50"/>
    <p:sldId id="1084" r:id="rId51"/>
    <p:sldId id="1085" r:id="rId52"/>
    <p:sldId id="1086" r:id="rId53"/>
    <p:sldId id="1096" r:id="rId54"/>
    <p:sldId id="1087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00080"/>
    <a:srgbClr val="00FFFF"/>
    <a:srgbClr val="00FF00"/>
    <a:srgbClr val="F76B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159" autoAdjust="0"/>
    <p:restoredTop sz="97335" autoAdjust="0"/>
  </p:normalViewPr>
  <p:slideViewPr>
    <p:cSldViewPr>
      <p:cViewPr varScale="1">
        <p:scale>
          <a:sx n="108" d="100"/>
          <a:sy n="108" d="100"/>
        </p:scale>
        <p:origin x="-936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5" d="100"/>
        <a:sy n="85" d="100"/>
      </p:scale>
      <p:origin x="0" y="12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D96B4-BAC4-5842-83B5-2ECF6C53B7B9}" type="datetimeFigureOut">
              <a:rPr lang="en-US" smtClean="0"/>
              <a:t>2/23/14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B2D2C-CD4A-F548-B52F-BDD899420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986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C51F9-430A-184A-A4A3-DF39AB381A88}" type="datetimeFigureOut">
              <a:rPr lang="en-US" smtClean="0"/>
              <a:t>2/23/14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28C62-F0C2-9645-A5FA-46E4D2B40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933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8680DA-27CE-0D47-B47A-257D34E374A4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E47F0-16A4-A64E-B5C2-78BDB6C67B1E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836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28C62-F0C2-9645-A5FA-46E4D2B4013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54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23-7-13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89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23-7-13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43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23-7-13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2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01058" y="274638"/>
            <a:ext cx="7965175" cy="747654"/>
          </a:xfrm>
        </p:spPr>
        <p:txBody>
          <a:bodyPr anchor="t">
            <a:normAutofit/>
          </a:bodyPr>
          <a:lstStyle>
            <a:lvl1pPr algn="l">
              <a:defRPr sz="2800" b="1">
                <a:solidFill>
                  <a:srgbClr val="0055A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04559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181" y="115416"/>
            <a:ext cx="6839223" cy="649288"/>
          </a:xfrm>
          <a:solidFill>
            <a:schemeClr val="accent1">
              <a:alpha val="49000"/>
            </a:schemeClr>
          </a:solidFill>
        </p:spPr>
        <p:txBody>
          <a:bodyPr/>
          <a:lstStyle>
            <a:lvl1pPr>
              <a:defRPr sz="3200" i="1" baseline="0">
                <a:solidFill>
                  <a:schemeClr val="bg1"/>
                </a:solidFill>
                <a:effectLst>
                  <a:outerShdw blurRad="114300" dist="38100" dir="18900000" sx="102000" sy="102000" algn="b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9872" y="6597352"/>
            <a:ext cx="2133600" cy="260102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23-7-13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1742" y="6597352"/>
            <a:ext cx="4000528" cy="260648"/>
          </a:xfrm>
        </p:spPr>
        <p:txBody>
          <a:bodyPr/>
          <a:lstStyle>
            <a:lvl1pPr>
              <a:defRPr sz="1000" baseline="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LHC from commissioning to operations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4904" y="6597352"/>
            <a:ext cx="2133600" cy="260648"/>
          </a:xfrm>
        </p:spPr>
        <p:txBody>
          <a:bodyPr/>
          <a:lstStyle>
            <a:lvl1pPr>
              <a:defRPr sz="1000"/>
            </a:lvl1pPr>
          </a:lstStyle>
          <a:p>
            <a:fld id="{8A37C28D-FCB0-477D-82D3-62143F2DA84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15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23-7-13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90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23-7-13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61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23-7-13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70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23-7-13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06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23-7-13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83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23-7-13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26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23-7-13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2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23-7-13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55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BCBCB">
                <a:lumMod val="92000"/>
              </a:srgbClr>
            </a:gs>
            <a:gs pos="13000">
              <a:schemeClr val="bg1">
                <a:lumMod val="75000"/>
              </a:schemeClr>
            </a:gs>
            <a:gs pos="21001">
              <a:schemeClr val="bg1">
                <a:lumMod val="85000"/>
              </a:schemeClr>
            </a:gs>
            <a:gs pos="63000">
              <a:srgbClr val="FFFFFF"/>
            </a:gs>
            <a:gs pos="68000">
              <a:schemeClr val="bg1">
                <a:lumMod val="74000"/>
              </a:schemeClr>
            </a:gs>
            <a:gs pos="82001">
              <a:schemeClr val="bg1">
                <a:lumMod val="87000"/>
              </a:schemeClr>
            </a:gs>
            <a:gs pos="100000">
              <a:srgbClr val="EAEAEA">
                <a:lumMod val="7000"/>
                <a:lumOff val="93000"/>
              </a:srgb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877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23-7-13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7763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516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55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1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0.png"/><Relationship Id="rId1" Type="http://schemas.microsoft.com/office/2007/relationships/media" Target="file://localhost/Users/lamontm/Documents/presentations-mac/Manchester-Feb14/lhc-triplet.mov" TargetMode="External"/><Relationship Id="rId2" Type="http://schemas.openxmlformats.org/officeDocument/2006/relationships/video" Target="file://localhost/Users/lamontm/Documents/presentations-mac/Manchester-Feb14/lhc-triplet.mov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1.emf"/><Relationship Id="rId5" Type="http://schemas.openxmlformats.org/officeDocument/2006/relationships/image" Target="../media/image24.png"/><Relationship Id="rId6" Type="http://schemas.openxmlformats.org/officeDocument/2006/relationships/oleObject" Target="../embeddings/oleObject4.bin"/><Relationship Id="rId7" Type="http://schemas.openxmlformats.org/officeDocument/2006/relationships/image" Target="../media/image22.emf"/><Relationship Id="rId8" Type="http://schemas.openxmlformats.org/officeDocument/2006/relationships/oleObject" Target="../embeddings/oleObject5.bin"/><Relationship Id="rId9" Type="http://schemas.openxmlformats.org/officeDocument/2006/relationships/image" Target="../media/image2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jpeg"/><Relationship Id="rId11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elogbook.cern.ch/eLogbook/attach_viewer.jsp?attach_id=1025394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46.png"/><Relationship Id="rId1" Type="http://schemas.microsoft.com/office/2007/relationships/media" Target="file://localhost/Users/lamontm/Documents/presentations-mac/Manchester-Feb14/extraction.mov" TargetMode="External"/><Relationship Id="rId2" Type="http://schemas.openxmlformats.org/officeDocument/2006/relationships/video" Target="file://localhost/Users/lamontm/Documents/presentations-mac/Manchester-Feb14/extraction.mov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image" Target="../media/image54.jpeg"/><Relationship Id="rId7" Type="http://schemas.openxmlformats.org/officeDocument/2006/relationships/image" Target="../media/image55.jpeg"/><Relationship Id="rId8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Relationship Id="rId3" Type="http://schemas.openxmlformats.org/officeDocument/2006/relationships/image" Target="file://localhost/Users/lamontm/Desktop/Screen%20Shot%202014-02-16%20at%205.44.05%20PM.pn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Relationship Id="rId3" Type="http://schemas.openxmlformats.org/officeDocument/2006/relationships/image" Target="file://localhost/Users/lamontm/Desktop/Screen%20Shot%202014-02-16%20at%205.40.28%20PM.png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.png"/><Relationship Id="rId1" Type="http://schemas.microsoft.com/office/2007/relationships/media" Target="file://localhost/Users/lamontm/Documents/presentations-mac/Manchester-Feb14/lhc-arc.mov" TargetMode="External"/><Relationship Id="rId2" Type="http://schemas.openxmlformats.org/officeDocument/2006/relationships/video" Target="file://localhost/Users/lamontm/Documents/presentations-mac/Manchester-Feb14/lhc-arc.mov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9.png"/><Relationship Id="rId1" Type="http://schemas.microsoft.com/office/2007/relationships/media" Target="file://localhost/Users/lamontm/Documents/presentations-mac/Manchester-Feb14/LSS.MOV" TargetMode="External"/><Relationship Id="rId2" Type="http://schemas.openxmlformats.org/officeDocument/2006/relationships/video" Target="file://localhost/Users/lamontm/Documents/presentations-mac/Manchester-Feb14/LSS.MOV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0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200400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The future of the LHC</a:t>
            </a:r>
            <a:br>
              <a:rPr lang="en-US" b="1" dirty="0" smtClean="0"/>
            </a:br>
            <a:r>
              <a:rPr lang="en-US" b="1" dirty="0" smtClean="0"/>
              <a:t> and </a:t>
            </a:r>
            <a:r>
              <a:rPr lang="en-US" b="1" dirty="0"/>
              <a:t>b</a:t>
            </a:r>
            <a:r>
              <a:rPr lang="en-US" b="1" dirty="0" smtClean="0"/>
              <a:t>eyond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143000" y="4876800"/>
            <a:ext cx="7086600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Mike Lamont  </a:t>
            </a:r>
            <a:r>
              <a:rPr lang="en-US" sz="1800" dirty="0" smtClean="0"/>
              <a:t>(B.Sc. Physics, Manchester 1978-1981)</a:t>
            </a:r>
            <a:r>
              <a:rPr lang="en-US" sz="1900" dirty="0" smtClean="0"/>
              <a:t/>
            </a:r>
            <a:br>
              <a:rPr lang="en-US" sz="1900" dirty="0" smtClean="0"/>
            </a:br>
            <a:r>
              <a:rPr lang="en-US" dirty="0" smtClean="0"/>
              <a:t>for the LHC team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28600"/>
            <a:ext cx="5562600" cy="305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36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 Box 2"/>
          <p:cNvSpPr txBox="1">
            <a:spLocks noChangeArrowheads="1"/>
          </p:cNvSpPr>
          <p:nvPr/>
        </p:nvSpPr>
        <p:spPr bwMode="auto">
          <a:xfrm>
            <a:off x="304800" y="204788"/>
            <a:ext cx="7334250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de-DE">
                <a:solidFill>
                  <a:srgbClr val="0000FF"/>
                </a:solidFill>
              </a:rPr>
              <a:t>Question: </a:t>
            </a:r>
            <a:r>
              <a:rPr lang="de-DE"/>
              <a:t>what will happen, if the particle performs a second turn ? </a:t>
            </a:r>
          </a:p>
        </p:txBody>
      </p:sp>
      <p:sp>
        <p:nvSpPr>
          <p:cNvPr id="72706" name="Line 6"/>
          <p:cNvSpPr>
            <a:spLocks noChangeShapeType="1"/>
          </p:cNvSpPr>
          <p:nvPr/>
        </p:nvSpPr>
        <p:spPr bwMode="auto">
          <a:xfrm flipV="1">
            <a:off x="762000" y="1524000"/>
            <a:ext cx="0" cy="44958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2707" name="Text Box 8"/>
          <p:cNvSpPr txBox="1">
            <a:spLocks noChangeArrowheads="1"/>
          </p:cNvSpPr>
          <p:nvPr/>
        </p:nvSpPr>
        <p:spPr bwMode="auto">
          <a:xfrm>
            <a:off x="457200" y="1295400"/>
            <a:ext cx="285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de-DE"/>
              <a:t>x</a:t>
            </a:r>
          </a:p>
        </p:txBody>
      </p:sp>
      <p:sp>
        <p:nvSpPr>
          <p:cNvPr id="72708" name="Line 9"/>
          <p:cNvSpPr>
            <a:spLocks noChangeShapeType="1"/>
          </p:cNvSpPr>
          <p:nvPr/>
        </p:nvSpPr>
        <p:spPr bwMode="auto">
          <a:xfrm rot="120000" flipV="1">
            <a:off x="625475" y="5878513"/>
            <a:ext cx="7983538" cy="247650"/>
          </a:xfrm>
          <a:prstGeom prst="line">
            <a:avLst/>
          </a:prstGeom>
          <a:noFill/>
          <a:ln w="349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2709" name="Text Box 10"/>
          <p:cNvSpPr txBox="1">
            <a:spLocks noChangeArrowheads="1"/>
          </p:cNvSpPr>
          <p:nvPr/>
        </p:nvSpPr>
        <p:spPr bwMode="auto">
          <a:xfrm>
            <a:off x="2574925" y="882650"/>
            <a:ext cx="28559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de-DE"/>
              <a:t>... or a third one or ... 10</a:t>
            </a:r>
            <a:r>
              <a:rPr lang="de-DE" baseline="30000"/>
              <a:t>10</a:t>
            </a:r>
            <a:r>
              <a:rPr lang="de-DE"/>
              <a:t> turns</a:t>
            </a:r>
          </a:p>
        </p:txBody>
      </p:sp>
      <p:sp>
        <p:nvSpPr>
          <p:cNvPr id="72710" name="Text Box 13"/>
          <p:cNvSpPr txBox="1">
            <a:spLocks noChangeArrowheads="1"/>
          </p:cNvSpPr>
          <p:nvPr/>
        </p:nvSpPr>
        <p:spPr bwMode="auto">
          <a:xfrm>
            <a:off x="457200" y="3625850"/>
            <a:ext cx="285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de-DE"/>
              <a:t>0</a:t>
            </a:r>
          </a:p>
        </p:txBody>
      </p:sp>
      <p:sp>
        <p:nvSpPr>
          <p:cNvPr id="72711" name="Text Box 14"/>
          <p:cNvSpPr txBox="1">
            <a:spLocks noChangeArrowheads="1"/>
          </p:cNvSpPr>
          <p:nvPr/>
        </p:nvSpPr>
        <p:spPr bwMode="auto">
          <a:xfrm>
            <a:off x="8118475" y="6064250"/>
            <a:ext cx="263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de-DE"/>
              <a:t>s</a:t>
            </a:r>
          </a:p>
        </p:txBody>
      </p:sp>
      <p:pic>
        <p:nvPicPr>
          <p:cNvPr id="72712" name="Picture 20" descr="track_1b"/>
          <p:cNvPicPr>
            <a:picLocks noChangeArrowheads="1"/>
          </p:cNvPicPr>
          <p:nvPr/>
        </p:nvPicPr>
        <p:blipFill>
          <a:blip r:embed="rId2">
            <a:lum bright="4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7288213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005" name="Picture 21" descr="track_2b"/>
          <p:cNvPicPr>
            <a:picLocks noChangeArrowheads="1"/>
          </p:cNvPicPr>
          <p:nvPr/>
        </p:nvPicPr>
        <p:blipFill>
          <a:blip r:embed="rId3">
            <a:lum bright="4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8" y="1524000"/>
            <a:ext cx="7288212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006" name="Picture 22" descr="track_3b"/>
          <p:cNvPicPr>
            <a:picLocks noChangeAspect="1" noChangeArrowheads="1"/>
          </p:cNvPicPr>
          <p:nvPr/>
        </p:nvPicPr>
        <p:blipFill>
          <a:blip r:embed="rId4">
            <a:lum bright="4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20838"/>
            <a:ext cx="7288213" cy="432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007" name="Picture 23" descr="track_4b"/>
          <p:cNvPicPr>
            <a:picLocks noChangeArrowheads="1"/>
          </p:cNvPicPr>
          <p:nvPr/>
        </p:nvPicPr>
        <p:blipFill>
          <a:blip r:embed="rId5">
            <a:lum bright="4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8" y="1549400"/>
            <a:ext cx="7288212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008" name="Picture 24" descr="track_5b"/>
          <p:cNvPicPr>
            <a:picLocks noChangeArrowheads="1"/>
          </p:cNvPicPr>
          <p:nvPr/>
        </p:nvPicPr>
        <p:blipFill>
          <a:blip r:embed="rId6">
            <a:lum bright="4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1651000"/>
            <a:ext cx="7288212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7">
            <a:lum bright="40000" contras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t="9106" r="8438"/>
          <a:stretch>
            <a:fillRect/>
          </a:stretch>
        </p:blipFill>
        <p:spPr bwMode="auto">
          <a:xfrm>
            <a:off x="840082" y="1595976"/>
            <a:ext cx="7289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550223"/>
            <a:ext cx="2046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Bernhard </a:t>
            </a:r>
            <a:r>
              <a:rPr lang="en-US" sz="1400" dirty="0" err="1" smtClean="0"/>
              <a:t>Holzer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17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7B95-D311-3146-BB64-67FCCB0A815F}" type="slidenum">
              <a:rPr lang="en-GB"/>
              <a:pPr/>
              <a:t>11</a:t>
            </a:fld>
            <a:endParaRPr lang="en-GB"/>
          </a:p>
        </p:txBody>
      </p:sp>
      <p:sp>
        <p:nvSpPr>
          <p:cNvPr id="567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Phase space</a:t>
            </a:r>
          </a:p>
        </p:txBody>
      </p:sp>
      <p:sp>
        <p:nvSpPr>
          <p:cNvPr id="567299" name="Text Box 3"/>
          <p:cNvSpPr txBox="1">
            <a:spLocks noChangeArrowheads="1"/>
          </p:cNvSpPr>
          <p:nvPr/>
        </p:nvSpPr>
        <p:spPr bwMode="auto">
          <a:xfrm>
            <a:off x="533400" y="3200400"/>
            <a:ext cx="831363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50000">
                      <a:schemeClr val="bg1"/>
                    </a:gs>
                    <a:gs pos="100000">
                      <a:schemeClr val="hlink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Wingdings" charset="0"/>
              <a:buNone/>
            </a:pPr>
            <a:r>
              <a:rPr lang="en-GB" sz="2400" dirty="0">
                <a:solidFill>
                  <a:srgbClr val="008000"/>
                </a:solidFill>
              </a:rPr>
              <a:t>Sit at a focusing </a:t>
            </a:r>
            <a:r>
              <a:rPr lang="en-GB" sz="2400" dirty="0" err="1" smtClean="0">
                <a:solidFill>
                  <a:srgbClr val="008000"/>
                </a:solidFill>
              </a:rPr>
              <a:t>quadrupole</a:t>
            </a:r>
            <a:r>
              <a:rPr lang="en-GB" sz="2400" dirty="0" smtClean="0">
                <a:solidFill>
                  <a:srgbClr val="008000"/>
                </a:solidFill>
              </a:rPr>
              <a:t> (for example) and </a:t>
            </a:r>
            <a:r>
              <a:rPr lang="en-GB" sz="2400" dirty="0">
                <a:solidFill>
                  <a:srgbClr val="008000"/>
                </a:solidFill>
              </a:rPr>
              <a:t>plot the phase space coordinates of a single particle, it will describe an ellipse:</a:t>
            </a:r>
          </a:p>
        </p:txBody>
      </p:sp>
      <p:sp>
        <p:nvSpPr>
          <p:cNvPr id="567300" name="Oval 4"/>
          <p:cNvSpPr>
            <a:spLocks noChangeArrowheads="1"/>
          </p:cNvSpPr>
          <p:nvPr/>
        </p:nvSpPr>
        <p:spPr bwMode="auto">
          <a:xfrm>
            <a:off x="1762637" y="4875559"/>
            <a:ext cx="4724400" cy="1447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50000">
                      <a:schemeClr val="bg1"/>
                    </a:gs>
                    <a:gs pos="100000">
                      <a:schemeClr val="hlink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67301" name="Line 5"/>
          <p:cNvSpPr>
            <a:spLocks noChangeShapeType="1"/>
          </p:cNvSpPr>
          <p:nvPr/>
        </p:nvSpPr>
        <p:spPr bwMode="auto">
          <a:xfrm>
            <a:off x="695837" y="5561359"/>
            <a:ext cx="7467600" cy="0"/>
          </a:xfrm>
          <a:prstGeom prst="line">
            <a:avLst/>
          </a:prstGeom>
          <a:noFill/>
          <a:ln w="127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67303" name="Line 7"/>
          <p:cNvSpPr>
            <a:spLocks noChangeShapeType="1"/>
          </p:cNvSpPr>
          <p:nvPr/>
        </p:nvSpPr>
        <p:spPr bwMode="auto">
          <a:xfrm>
            <a:off x="4048637" y="4113559"/>
            <a:ext cx="0" cy="2667000"/>
          </a:xfrm>
          <a:prstGeom prst="line">
            <a:avLst/>
          </a:prstGeom>
          <a:noFill/>
          <a:ln w="127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67304" name="Text Box 8"/>
          <p:cNvSpPr txBox="1">
            <a:spLocks noChangeArrowheads="1"/>
          </p:cNvSpPr>
          <p:nvPr/>
        </p:nvSpPr>
        <p:spPr bwMode="auto">
          <a:xfrm>
            <a:off x="4048637" y="4037359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50000">
                      <a:schemeClr val="bg1"/>
                    </a:gs>
                    <a:gs pos="100000">
                      <a:schemeClr val="hlink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/>
              <a:t>x’ [</a:t>
            </a:r>
            <a:r>
              <a:rPr lang="en-GB">
                <a:sym typeface="Symbol" charset="0"/>
              </a:rPr>
              <a:t>rad</a:t>
            </a:r>
            <a:r>
              <a:rPr lang="en-GB"/>
              <a:t>]</a:t>
            </a:r>
          </a:p>
        </p:txBody>
      </p:sp>
      <p:sp>
        <p:nvSpPr>
          <p:cNvPr id="567305" name="Text Box 9"/>
          <p:cNvSpPr txBox="1">
            <a:spLocks noChangeArrowheads="1"/>
          </p:cNvSpPr>
          <p:nvPr/>
        </p:nvSpPr>
        <p:spPr bwMode="auto">
          <a:xfrm>
            <a:off x="7153717" y="5504279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50000">
                      <a:schemeClr val="bg1"/>
                    </a:gs>
                    <a:gs pos="100000">
                      <a:schemeClr val="hlink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dirty="0"/>
              <a:t>x [mm]</a:t>
            </a:r>
          </a:p>
        </p:txBody>
      </p:sp>
      <p:pic>
        <p:nvPicPr>
          <p:cNvPr id="567326" name="Picture 30" descr="G:\Divisions\SL\DIV_SL\WWW\OPNEWS\redba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437" y="4875559"/>
            <a:ext cx="160338" cy="1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7327" name="Picture 31" descr="G:\Divisions\SL\DIV_SL\WWW\OPNEWS\redba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637" y="6247159"/>
            <a:ext cx="160338" cy="1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7328" name="Picture 32" descr="G:\Divisions\SL\DIV_SL\WWW\OPNEWS\redba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537" y="5396259"/>
            <a:ext cx="160338" cy="1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7329" name="Picture 33" descr="G:\Divisions\SL\DIV_SL\WWW\OPNEWS\redba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437" y="6069359"/>
            <a:ext cx="160338" cy="1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7330" name="Picture 34" descr="G:\Divisions\SL\DIV_SL\WWW\OPNEWS\redba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237" y="4812059"/>
            <a:ext cx="160338" cy="1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7331" name="Picture 35" descr="G:\Divisions\SL\DIV_SL\WWW\OPNEWS\redba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237" y="6018559"/>
            <a:ext cx="160338" cy="1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7332" name="Text Box 36"/>
          <p:cNvSpPr txBox="1">
            <a:spLocks noChangeArrowheads="1"/>
          </p:cNvSpPr>
          <p:nvPr/>
        </p:nvSpPr>
        <p:spPr bwMode="auto">
          <a:xfrm>
            <a:off x="4201037" y="5934422"/>
            <a:ext cx="381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600"/>
              <a:t>t1</a:t>
            </a:r>
          </a:p>
        </p:txBody>
      </p:sp>
      <p:sp>
        <p:nvSpPr>
          <p:cNvPr id="567333" name="Text Box 37"/>
          <p:cNvSpPr txBox="1">
            <a:spLocks noChangeArrowheads="1"/>
          </p:cNvSpPr>
          <p:nvPr/>
        </p:nvSpPr>
        <p:spPr bwMode="auto">
          <a:xfrm>
            <a:off x="3591437" y="5027959"/>
            <a:ext cx="381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600" dirty="0"/>
              <a:t>t4</a:t>
            </a:r>
          </a:p>
        </p:txBody>
      </p:sp>
      <p:sp>
        <p:nvSpPr>
          <p:cNvPr id="567334" name="Text Box 38"/>
          <p:cNvSpPr txBox="1">
            <a:spLocks noChangeArrowheads="1"/>
          </p:cNvSpPr>
          <p:nvPr/>
        </p:nvSpPr>
        <p:spPr bwMode="auto">
          <a:xfrm>
            <a:off x="1991237" y="5332759"/>
            <a:ext cx="381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600"/>
              <a:t>t5</a:t>
            </a:r>
          </a:p>
        </p:txBody>
      </p:sp>
      <p:sp>
        <p:nvSpPr>
          <p:cNvPr id="567335" name="Text Box 39"/>
          <p:cNvSpPr txBox="1">
            <a:spLocks noChangeArrowheads="1"/>
          </p:cNvSpPr>
          <p:nvPr/>
        </p:nvSpPr>
        <p:spPr bwMode="auto">
          <a:xfrm>
            <a:off x="5725037" y="5713759"/>
            <a:ext cx="381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600"/>
              <a:t>t2</a:t>
            </a:r>
          </a:p>
        </p:txBody>
      </p:sp>
      <p:sp>
        <p:nvSpPr>
          <p:cNvPr id="567336" name="Text Box 40"/>
          <p:cNvSpPr txBox="1">
            <a:spLocks noChangeArrowheads="1"/>
          </p:cNvSpPr>
          <p:nvPr/>
        </p:nvSpPr>
        <p:spPr bwMode="auto">
          <a:xfrm>
            <a:off x="4886837" y="5104159"/>
            <a:ext cx="381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600"/>
              <a:t>t3</a:t>
            </a:r>
          </a:p>
        </p:txBody>
      </p:sp>
      <p:sp>
        <p:nvSpPr>
          <p:cNvPr id="567337" name="Text Box 41"/>
          <p:cNvSpPr txBox="1">
            <a:spLocks noChangeArrowheads="1"/>
          </p:cNvSpPr>
          <p:nvPr/>
        </p:nvSpPr>
        <p:spPr bwMode="auto">
          <a:xfrm>
            <a:off x="2448437" y="5789959"/>
            <a:ext cx="381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600"/>
              <a:t>t6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1295400" y="1143000"/>
            <a:ext cx="7010400" cy="1738313"/>
            <a:chOff x="1066800" y="1752600"/>
            <a:chExt cx="7010400" cy="1738313"/>
          </a:xfrm>
        </p:grpSpPr>
        <p:sp>
          <p:nvSpPr>
            <p:cNvPr id="34" name="Line 8"/>
            <p:cNvSpPr>
              <a:spLocks noChangeShapeType="1"/>
            </p:cNvSpPr>
            <p:nvPr/>
          </p:nvSpPr>
          <p:spPr bwMode="auto">
            <a:xfrm flipV="1">
              <a:off x="2590800" y="1752600"/>
              <a:ext cx="2819400" cy="53340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Oval 9"/>
            <p:cNvSpPr>
              <a:spLocks noChangeArrowheads="1"/>
            </p:cNvSpPr>
            <p:nvPr/>
          </p:nvSpPr>
          <p:spPr bwMode="auto">
            <a:xfrm>
              <a:off x="2514600" y="2209800"/>
              <a:ext cx="152400" cy="1524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10"/>
            <p:cNvSpPr>
              <a:spLocks noChangeShapeType="1"/>
            </p:cNvSpPr>
            <p:nvPr/>
          </p:nvSpPr>
          <p:spPr bwMode="auto">
            <a:xfrm>
              <a:off x="2667000" y="2286000"/>
              <a:ext cx="2743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 Box 11"/>
            <p:cNvSpPr txBox="1">
              <a:spLocks noChangeArrowheads="1"/>
            </p:cNvSpPr>
            <p:nvPr/>
          </p:nvSpPr>
          <p:spPr bwMode="auto">
            <a:xfrm>
              <a:off x="7620000" y="2971800"/>
              <a:ext cx="457200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sz="2800">
                  <a:latin typeface="High Tower Text" charset="0"/>
                </a:rPr>
                <a:t>s</a:t>
              </a:r>
            </a:p>
          </p:txBody>
        </p:sp>
        <p:sp>
          <p:nvSpPr>
            <p:cNvPr id="38" name="Text Box 12"/>
            <p:cNvSpPr txBox="1">
              <a:spLocks noChangeArrowheads="1"/>
            </p:cNvSpPr>
            <p:nvPr/>
          </p:nvSpPr>
          <p:spPr bwMode="auto">
            <a:xfrm>
              <a:off x="5181600" y="1828800"/>
              <a:ext cx="5334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sz="2000">
                  <a:latin typeface="High Tower Text" charset="0"/>
                </a:rPr>
                <a:t>x</a:t>
              </a:r>
              <a:r>
                <a:rPr lang="ja-JP" altLang="en-US" sz="2000">
                  <a:latin typeface="Arial"/>
                </a:rPr>
                <a:t>’</a:t>
              </a:r>
              <a:endParaRPr lang="en-US" sz="2000">
                <a:latin typeface="High Tower Text" charset="0"/>
              </a:endParaRPr>
            </a:p>
          </p:txBody>
        </p:sp>
        <p:sp>
          <p:nvSpPr>
            <p:cNvPr id="39" name="AutoShape 13"/>
            <p:cNvSpPr>
              <a:spLocks/>
            </p:cNvSpPr>
            <p:nvPr/>
          </p:nvSpPr>
          <p:spPr bwMode="auto">
            <a:xfrm flipH="1">
              <a:off x="2209800" y="2362200"/>
              <a:ext cx="228600" cy="457200"/>
            </a:xfrm>
            <a:prstGeom prst="rightBrace">
              <a:avLst>
                <a:gd name="adj1" fmla="val 1666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Text Box 14"/>
            <p:cNvSpPr txBox="1">
              <a:spLocks noChangeArrowheads="1"/>
            </p:cNvSpPr>
            <p:nvPr/>
          </p:nvSpPr>
          <p:spPr bwMode="auto">
            <a:xfrm>
              <a:off x="1828800" y="2362200"/>
              <a:ext cx="3810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sz="2000">
                  <a:latin typeface="High Tower Text" charset="0"/>
                </a:rPr>
                <a:t>x</a:t>
              </a:r>
            </a:p>
          </p:txBody>
        </p:sp>
        <p:sp>
          <p:nvSpPr>
            <p:cNvPr id="41" name="Arc 15"/>
            <p:cNvSpPr>
              <a:spLocks/>
            </p:cNvSpPr>
            <p:nvPr/>
          </p:nvSpPr>
          <p:spPr bwMode="auto">
            <a:xfrm rot="1529352">
              <a:off x="4800600" y="1905000"/>
              <a:ext cx="304800" cy="3048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Freeform 17"/>
            <p:cNvSpPr>
              <a:spLocks/>
            </p:cNvSpPr>
            <p:nvPr/>
          </p:nvSpPr>
          <p:spPr bwMode="auto">
            <a:xfrm>
              <a:off x="1066800" y="2819400"/>
              <a:ext cx="6400800" cy="431800"/>
            </a:xfrm>
            <a:custGeom>
              <a:avLst/>
              <a:gdLst>
                <a:gd name="T0" fmla="*/ 0 w 4032"/>
                <a:gd name="T1" fmla="*/ 32 h 272"/>
                <a:gd name="T2" fmla="*/ 1824 w 4032"/>
                <a:gd name="T3" fmla="*/ 32 h 272"/>
                <a:gd name="T4" fmla="*/ 3072 w 4032"/>
                <a:gd name="T5" fmla="*/ 224 h 272"/>
                <a:gd name="T6" fmla="*/ 4032 w 4032"/>
                <a:gd name="T7" fmla="*/ 27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32" h="272">
                  <a:moveTo>
                    <a:pt x="0" y="32"/>
                  </a:moveTo>
                  <a:cubicBezTo>
                    <a:pt x="656" y="16"/>
                    <a:pt x="1312" y="0"/>
                    <a:pt x="1824" y="32"/>
                  </a:cubicBezTo>
                  <a:cubicBezTo>
                    <a:pt x="2336" y="64"/>
                    <a:pt x="2704" y="184"/>
                    <a:pt x="3072" y="224"/>
                  </a:cubicBezTo>
                  <a:cubicBezTo>
                    <a:pt x="3440" y="264"/>
                    <a:pt x="3736" y="268"/>
                    <a:pt x="4032" y="272"/>
                  </a:cubicBezTo>
                </a:path>
              </a:pathLst>
            </a:custGeom>
            <a:noFill/>
            <a:ln w="31750">
              <a:solidFill>
                <a:schemeClr val="accent2"/>
              </a:solidFill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313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3124B-8E84-114C-A8AF-D1053A345136}" type="slidenum">
              <a:rPr lang="en-GB"/>
              <a:pPr/>
              <a:t>12</a:t>
            </a:fld>
            <a:endParaRPr lang="en-GB"/>
          </a:p>
        </p:txBody>
      </p:sp>
      <p:sp>
        <p:nvSpPr>
          <p:cNvPr id="556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Phase space</a:t>
            </a:r>
          </a:p>
        </p:txBody>
      </p:sp>
      <p:sp>
        <p:nvSpPr>
          <p:cNvPr id="556046" name="Oval 14"/>
          <p:cNvSpPr>
            <a:spLocks noChangeArrowheads="1"/>
          </p:cNvSpPr>
          <p:nvPr/>
        </p:nvSpPr>
        <p:spPr bwMode="auto">
          <a:xfrm>
            <a:off x="228600" y="5392250"/>
            <a:ext cx="1828800" cy="3810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49" name="Line 17"/>
          <p:cNvSpPr>
            <a:spLocks noChangeShapeType="1"/>
          </p:cNvSpPr>
          <p:nvPr/>
        </p:nvSpPr>
        <p:spPr bwMode="auto">
          <a:xfrm>
            <a:off x="1143000" y="4864100"/>
            <a:ext cx="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50" name="Line 18"/>
          <p:cNvSpPr>
            <a:spLocks noChangeShapeType="1"/>
          </p:cNvSpPr>
          <p:nvPr/>
        </p:nvSpPr>
        <p:spPr bwMode="auto">
          <a:xfrm rot="16200000">
            <a:off x="1143000" y="4438650"/>
            <a:ext cx="0" cy="2286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52" name="Text Box 20"/>
          <p:cNvSpPr txBox="1">
            <a:spLocks noChangeArrowheads="1"/>
          </p:cNvSpPr>
          <p:nvPr/>
        </p:nvSpPr>
        <p:spPr bwMode="auto">
          <a:xfrm>
            <a:off x="2278063" y="5341938"/>
            <a:ext cx="296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i="1">
                <a:effectLst>
                  <a:outerShdw blurRad="38100" dist="38100" dir="2700000" algn="tl">
                    <a:srgbClr val="DDDDDD"/>
                  </a:outerShdw>
                </a:effectLst>
              </a:rPr>
              <a:t>x</a:t>
            </a:r>
            <a:endParaRPr lang="en-US" sz="2000">
              <a:effectLst>
                <a:outerShdw blurRad="38100" dist="38100" dir="2700000" algn="tl">
                  <a:srgbClr val="DDDDDD"/>
                </a:outerShdw>
              </a:effectLst>
              <a:latin typeface="Symbol" charset="0"/>
            </a:endParaRPr>
          </a:p>
        </p:txBody>
      </p:sp>
      <p:sp>
        <p:nvSpPr>
          <p:cNvPr id="556058" name="Text Box 26"/>
          <p:cNvSpPr txBox="1">
            <a:spLocks noChangeArrowheads="1"/>
          </p:cNvSpPr>
          <p:nvPr/>
        </p:nvSpPr>
        <p:spPr bwMode="auto">
          <a:xfrm>
            <a:off x="914400" y="4406900"/>
            <a:ext cx="38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x</a:t>
            </a:r>
            <a:r>
              <a:rPr lang="ja-JP" altLang="en-US" sz="2000" i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</a:rPr>
              <a:t>’</a:t>
            </a:r>
            <a:endParaRPr lang="en-US" sz="2000" dirty="0">
              <a:effectLst>
                <a:outerShdw blurRad="38100" dist="38100" dir="2700000" algn="tl">
                  <a:srgbClr val="DDDDDD"/>
                </a:outerShdw>
              </a:effectLst>
              <a:latin typeface="Symbol" charset="0"/>
            </a:endParaRPr>
          </a:p>
        </p:txBody>
      </p:sp>
      <p:sp>
        <p:nvSpPr>
          <p:cNvPr id="556060" name="Oval 28"/>
          <p:cNvSpPr>
            <a:spLocks noChangeArrowheads="1"/>
          </p:cNvSpPr>
          <p:nvPr/>
        </p:nvSpPr>
        <p:spPr bwMode="auto">
          <a:xfrm rot="-5397493">
            <a:off x="616340" y="1333500"/>
            <a:ext cx="1054100" cy="2159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61" name="Oval 29"/>
          <p:cNvSpPr>
            <a:spLocks noChangeArrowheads="1"/>
          </p:cNvSpPr>
          <p:nvPr/>
        </p:nvSpPr>
        <p:spPr bwMode="auto">
          <a:xfrm rot="-5397493">
            <a:off x="7093340" y="1409700"/>
            <a:ext cx="1054100" cy="2159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62" name="Freeform 30"/>
          <p:cNvSpPr>
            <a:spLocks/>
          </p:cNvSpPr>
          <p:nvPr/>
        </p:nvSpPr>
        <p:spPr bwMode="auto">
          <a:xfrm rot="-5409328">
            <a:off x="3907631" y="1350169"/>
            <a:ext cx="1081088" cy="361950"/>
          </a:xfrm>
          <a:custGeom>
            <a:avLst/>
            <a:gdLst>
              <a:gd name="T0" fmla="*/ 1 w 681"/>
              <a:gd name="T1" fmla="*/ 19 h 228"/>
              <a:gd name="T2" fmla="*/ 8 w 681"/>
              <a:gd name="T3" fmla="*/ 19 h 228"/>
              <a:gd name="T4" fmla="*/ 46 w 681"/>
              <a:gd name="T5" fmla="*/ 42 h 228"/>
              <a:gd name="T6" fmla="*/ 90 w 681"/>
              <a:gd name="T7" fmla="*/ 55 h 228"/>
              <a:gd name="T8" fmla="*/ 126 w 681"/>
              <a:gd name="T9" fmla="*/ 64 h 228"/>
              <a:gd name="T10" fmla="*/ 166 w 681"/>
              <a:gd name="T11" fmla="*/ 72 h 228"/>
              <a:gd name="T12" fmla="*/ 211 w 681"/>
              <a:gd name="T13" fmla="*/ 72 h 228"/>
              <a:gd name="T14" fmla="*/ 254 w 681"/>
              <a:gd name="T15" fmla="*/ 76 h 228"/>
              <a:gd name="T16" fmla="*/ 295 w 681"/>
              <a:gd name="T17" fmla="*/ 76 h 228"/>
              <a:gd name="T18" fmla="*/ 331 w 681"/>
              <a:gd name="T19" fmla="*/ 74 h 228"/>
              <a:gd name="T20" fmla="*/ 368 w 681"/>
              <a:gd name="T21" fmla="*/ 73 h 228"/>
              <a:gd name="T22" fmla="*/ 403 w 681"/>
              <a:gd name="T23" fmla="*/ 73 h 228"/>
              <a:gd name="T24" fmla="*/ 438 w 681"/>
              <a:gd name="T25" fmla="*/ 71 h 228"/>
              <a:gd name="T26" fmla="*/ 476 w 681"/>
              <a:gd name="T27" fmla="*/ 68 h 228"/>
              <a:gd name="T28" fmla="*/ 502 w 681"/>
              <a:gd name="T29" fmla="*/ 65 h 228"/>
              <a:gd name="T30" fmla="*/ 532 w 681"/>
              <a:gd name="T31" fmla="*/ 61 h 228"/>
              <a:gd name="T32" fmla="*/ 576 w 681"/>
              <a:gd name="T33" fmla="*/ 56 h 228"/>
              <a:gd name="T34" fmla="*/ 617 w 681"/>
              <a:gd name="T35" fmla="*/ 47 h 228"/>
              <a:gd name="T36" fmla="*/ 644 w 681"/>
              <a:gd name="T37" fmla="*/ 40 h 228"/>
              <a:gd name="T38" fmla="*/ 662 w 681"/>
              <a:gd name="T39" fmla="*/ 29 h 228"/>
              <a:gd name="T40" fmla="*/ 680 w 681"/>
              <a:gd name="T41" fmla="*/ 13 h 228"/>
              <a:gd name="T42" fmla="*/ 673 w 681"/>
              <a:gd name="T43" fmla="*/ 211 h 228"/>
              <a:gd name="T44" fmla="*/ 673 w 681"/>
              <a:gd name="T45" fmla="*/ 211 h 228"/>
              <a:gd name="T46" fmla="*/ 647 w 681"/>
              <a:gd name="T47" fmla="*/ 194 h 228"/>
              <a:gd name="T48" fmla="*/ 610 w 681"/>
              <a:gd name="T49" fmla="*/ 178 h 228"/>
              <a:gd name="T50" fmla="*/ 580 w 681"/>
              <a:gd name="T51" fmla="*/ 169 h 228"/>
              <a:gd name="T52" fmla="*/ 547 w 681"/>
              <a:gd name="T53" fmla="*/ 164 h 228"/>
              <a:gd name="T54" fmla="*/ 505 w 681"/>
              <a:gd name="T55" fmla="*/ 156 h 228"/>
              <a:gd name="T56" fmla="*/ 479 w 681"/>
              <a:gd name="T57" fmla="*/ 154 h 228"/>
              <a:gd name="T58" fmla="*/ 433 w 681"/>
              <a:gd name="T59" fmla="*/ 149 h 228"/>
              <a:gd name="T60" fmla="*/ 395 w 681"/>
              <a:gd name="T61" fmla="*/ 146 h 228"/>
              <a:gd name="T62" fmla="*/ 352 w 681"/>
              <a:gd name="T63" fmla="*/ 146 h 228"/>
              <a:gd name="T64" fmla="*/ 322 w 681"/>
              <a:gd name="T65" fmla="*/ 146 h 228"/>
              <a:gd name="T66" fmla="*/ 274 w 681"/>
              <a:gd name="T67" fmla="*/ 148 h 228"/>
              <a:gd name="T68" fmla="*/ 220 w 681"/>
              <a:gd name="T69" fmla="*/ 151 h 228"/>
              <a:gd name="T70" fmla="*/ 188 w 681"/>
              <a:gd name="T71" fmla="*/ 155 h 228"/>
              <a:gd name="T72" fmla="*/ 157 w 681"/>
              <a:gd name="T73" fmla="*/ 156 h 228"/>
              <a:gd name="T74" fmla="*/ 123 w 681"/>
              <a:gd name="T75" fmla="*/ 164 h 228"/>
              <a:gd name="T76" fmla="*/ 96 w 681"/>
              <a:gd name="T77" fmla="*/ 168 h 228"/>
              <a:gd name="T78" fmla="*/ 56 w 681"/>
              <a:gd name="T79" fmla="*/ 175 h 228"/>
              <a:gd name="T80" fmla="*/ 27 w 681"/>
              <a:gd name="T81" fmla="*/ 187 h 228"/>
              <a:gd name="T82" fmla="*/ 1 w 681"/>
              <a:gd name="T83" fmla="*/ 212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81" h="228">
                <a:moveTo>
                  <a:pt x="1" y="19"/>
                </a:moveTo>
                <a:lnTo>
                  <a:pt x="1" y="19"/>
                </a:lnTo>
                <a:lnTo>
                  <a:pt x="0" y="0"/>
                </a:lnTo>
                <a:lnTo>
                  <a:pt x="8" y="19"/>
                </a:lnTo>
                <a:lnTo>
                  <a:pt x="19" y="30"/>
                </a:lnTo>
                <a:lnTo>
                  <a:pt x="46" y="42"/>
                </a:lnTo>
                <a:lnTo>
                  <a:pt x="68" y="48"/>
                </a:lnTo>
                <a:lnTo>
                  <a:pt x="90" y="55"/>
                </a:lnTo>
                <a:lnTo>
                  <a:pt x="104" y="59"/>
                </a:lnTo>
                <a:lnTo>
                  <a:pt x="126" y="64"/>
                </a:lnTo>
                <a:lnTo>
                  <a:pt x="140" y="67"/>
                </a:lnTo>
                <a:lnTo>
                  <a:pt x="166" y="72"/>
                </a:lnTo>
                <a:lnTo>
                  <a:pt x="188" y="71"/>
                </a:lnTo>
                <a:lnTo>
                  <a:pt x="211" y="72"/>
                </a:lnTo>
                <a:lnTo>
                  <a:pt x="232" y="74"/>
                </a:lnTo>
                <a:lnTo>
                  <a:pt x="254" y="76"/>
                </a:lnTo>
                <a:lnTo>
                  <a:pt x="274" y="78"/>
                </a:lnTo>
                <a:lnTo>
                  <a:pt x="295" y="76"/>
                </a:lnTo>
                <a:lnTo>
                  <a:pt x="312" y="73"/>
                </a:lnTo>
                <a:lnTo>
                  <a:pt x="331" y="74"/>
                </a:lnTo>
                <a:lnTo>
                  <a:pt x="350" y="73"/>
                </a:lnTo>
                <a:lnTo>
                  <a:pt x="368" y="73"/>
                </a:lnTo>
                <a:lnTo>
                  <a:pt x="389" y="73"/>
                </a:lnTo>
                <a:lnTo>
                  <a:pt x="403" y="73"/>
                </a:lnTo>
                <a:lnTo>
                  <a:pt x="420" y="72"/>
                </a:lnTo>
                <a:lnTo>
                  <a:pt x="438" y="71"/>
                </a:lnTo>
                <a:lnTo>
                  <a:pt x="460" y="71"/>
                </a:lnTo>
                <a:lnTo>
                  <a:pt x="476" y="68"/>
                </a:lnTo>
                <a:lnTo>
                  <a:pt x="488" y="70"/>
                </a:lnTo>
                <a:lnTo>
                  <a:pt x="502" y="65"/>
                </a:lnTo>
                <a:lnTo>
                  <a:pt x="516" y="64"/>
                </a:lnTo>
                <a:lnTo>
                  <a:pt x="532" y="61"/>
                </a:lnTo>
                <a:lnTo>
                  <a:pt x="551" y="58"/>
                </a:lnTo>
                <a:lnTo>
                  <a:pt x="576" y="56"/>
                </a:lnTo>
                <a:lnTo>
                  <a:pt x="593" y="52"/>
                </a:lnTo>
                <a:lnTo>
                  <a:pt x="617" y="47"/>
                </a:lnTo>
                <a:lnTo>
                  <a:pt x="635" y="43"/>
                </a:lnTo>
                <a:lnTo>
                  <a:pt x="644" y="40"/>
                </a:lnTo>
                <a:lnTo>
                  <a:pt x="653" y="34"/>
                </a:lnTo>
                <a:lnTo>
                  <a:pt x="662" y="29"/>
                </a:lnTo>
                <a:lnTo>
                  <a:pt x="671" y="20"/>
                </a:lnTo>
                <a:lnTo>
                  <a:pt x="680" y="13"/>
                </a:lnTo>
                <a:lnTo>
                  <a:pt x="680" y="227"/>
                </a:lnTo>
                <a:lnTo>
                  <a:pt x="673" y="211"/>
                </a:lnTo>
                <a:lnTo>
                  <a:pt x="664" y="206"/>
                </a:lnTo>
                <a:lnTo>
                  <a:pt x="673" y="211"/>
                </a:lnTo>
                <a:lnTo>
                  <a:pt x="656" y="197"/>
                </a:lnTo>
                <a:lnTo>
                  <a:pt x="647" y="194"/>
                </a:lnTo>
                <a:lnTo>
                  <a:pt x="636" y="186"/>
                </a:lnTo>
                <a:lnTo>
                  <a:pt x="610" y="178"/>
                </a:lnTo>
                <a:lnTo>
                  <a:pt x="595" y="172"/>
                </a:lnTo>
                <a:lnTo>
                  <a:pt x="580" y="169"/>
                </a:lnTo>
                <a:lnTo>
                  <a:pt x="565" y="167"/>
                </a:lnTo>
                <a:lnTo>
                  <a:pt x="547" y="164"/>
                </a:lnTo>
                <a:lnTo>
                  <a:pt x="526" y="161"/>
                </a:lnTo>
                <a:lnTo>
                  <a:pt x="505" y="156"/>
                </a:lnTo>
                <a:lnTo>
                  <a:pt x="497" y="156"/>
                </a:lnTo>
                <a:lnTo>
                  <a:pt x="479" y="154"/>
                </a:lnTo>
                <a:lnTo>
                  <a:pt x="460" y="151"/>
                </a:lnTo>
                <a:lnTo>
                  <a:pt x="433" y="149"/>
                </a:lnTo>
                <a:lnTo>
                  <a:pt x="418" y="148"/>
                </a:lnTo>
                <a:lnTo>
                  <a:pt x="395" y="146"/>
                </a:lnTo>
                <a:lnTo>
                  <a:pt x="371" y="146"/>
                </a:lnTo>
                <a:lnTo>
                  <a:pt x="352" y="146"/>
                </a:lnTo>
                <a:lnTo>
                  <a:pt x="337" y="146"/>
                </a:lnTo>
                <a:lnTo>
                  <a:pt x="322" y="146"/>
                </a:lnTo>
                <a:lnTo>
                  <a:pt x="303" y="148"/>
                </a:lnTo>
                <a:lnTo>
                  <a:pt x="274" y="148"/>
                </a:lnTo>
                <a:lnTo>
                  <a:pt x="249" y="151"/>
                </a:lnTo>
                <a:lnTo>
                  <a:pt x="220" y="151"/>
                </a:lnTo>
                <a:lnTo>
                  <a:pt x="202" y="152"/>
                </a:lnTo>
                <a:lnTo>
                  <a:pt x="188" y="155"/>
                </a:lnTo>
                <a:lnTo>
                  <a:pt x="176" y="154"/>
                </a:lnTo>
                <a:lnTo>
                  <a:pt x="157" y="156"/>
                </a:lnTo>
                <a:lnTo>
                  <a:pt x="142" y="157"/>
                </a:lnTo>
                <a:lnTo>
                  <a:pt x="123" y="164"/>
                </a:lnTo>
                <a:lnTo>
                  <a:pt x="110" y="166"/>
                </a:lnTo>
                <a:lnTo>
                  <a:pt x="96" y="168"/>
                </a:lnTo>
                <a:lnTo>
                  <a:pt x="74" y="172"/>
                </a:lnTo>
                <a:lnTo>
                  <a:pt x="56" y="175"/>
                </a:lnTo>
                <a:lnTo>
                  <a:pt x="46" y="178"/>
                </a:lnTo>
                <a:lnTo>
                  <a:pt x="27" y="187"/>
                </a:lnTo>
                <a:lnTo>
                  <a:pt x="9" y="194"/>
                </a:lnTo>
                <a:lnTo>
                  <a:pt x="1" y="212"/>
                </a:lnTo>
                <a:lnTo>
                  <a:pt x="1" y="19"/>
                </a:lnTo>
              </a:path>
            </a:pathLst>
          </a:custGeom>
          <a:solidFill>
            <a:schemeClr val="accent2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6063" name="Line 31"/>
          <p:cNvSpPr>
            <a:spLocks noChangeShapeType="1"/>
          </p:cNvSpPr>
          <p:nvPr/>
        </p:nvSpPr>
        <p:spPr bwMode="auto">
          <a:xfrm>
            <a:off x="685800" y="1524000"/>
            <a:ext cx="7620000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56065" name="Freeform 33"/>
          <p:cNvSpPr>
            <a:spLocks/>
          </p:cNvSpPr>
          <p:nvPr/>
        </p:nvSpPr>
        <p:spPr bwMode="auto">
          <a:xfrm>
            <a:off x="838200" y="1981200"/>
            <a:ext cx="7086600" cy="1762125"/>
          </a:xfrm>
          <a:custGeom>
            <a:avLst/>
            <a:gdLst>
              <a:gd name="T0" fmla="*/ 0 w 4327"/>
              <a:gd name="T1" fmla="*/ 144 h 1110"/>
              <a:gd name="T2" fmla="*/ 275 w 4327"/>
              <a:gd name="T3" fmla="*/ 86 h 1110"/>
              <a:gd name="T4" fmla="*/ 851 w 4327"/>
              <a:gd name="T5" fmla="*/ 662 h 1110"/>
              <a:gd name="T6" fmla="*/ 1763 w 4327"/>
              <a:gd name="T7" fmla="*/ 1046 h 1110"/>
              <a:gd name="T8" fmla="*/ 2579 w 4327"/>
              <a:gd name="T9" fmla="*/ 1046 h 1110"/>
              <a:gd name="T10" fmla="*/ 3322 w 4327"/>
              <a:gd name="T11" fmla="*/ 807 h 1110"/>
              <a:gd name="T12" fmla="*/ 4019 w 4327"/>
              <a:gd name="T13" fmla="*/ 230 h 1110"/>
              <a:gd name="T14" fmla="*/ 4327 w 4327"/>
              <a:gd name="T15" fmla="*/ 265 h 1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327" h="1110">
                <a:moveTo>
                  <a:pt x="0" y="144"/>
                </a:moveTo>
                <a:cubicBezTo>
                  <a:pt x="32" y="152"/>
                  <a:pt x="133" y="0"/>
                  <a:pt x="275" y="86"/>
                </a:cubicBezTo>
                <a:cubicBezTo>
                  <a:pt x="417" y="172"/>
                  <a:pt x="603" y="502"/>
                  <a:pt x="851" y="662"/>
                </a:cubicBezTo>
                <a:cubicBezTo>
                  <a:pt x="1099" y="822"/>
                  <a:pt x="1475" y="982"/>
                  <a:pt x="1763" y="1046"/>
                </a:cubicBezTo>
                <a:cubicBezTo>
                  <a:pt x="2051" y="1110"/>
                  <a:pt x="2319" y="1086"/>
                  <a:pt x="2579" y="1046"/>
                </a:cubicBezTo>
                <a:cubicBezTo>
                  <a:pt x="2839" y="1006"/>
                  <a:pt x="3082" y="943"/>
                  <a:pt x="3322" y="807"/>
                </a:cubicBezTo>
                <a:cubicBezTo>
                  <a:pt x="3562" y="671"/>
                  <a:pt x="3852" y="320"/>
                  <a:pt x="4019" y="230"/>
                </a:cubicBezTo>
                <a:cubicBezTo>
                  <a:pt x="4186" y="140"/>
                  <a:pt x="4263" y="265"/>
                  <a:pt x="4327" y="265"/>
                </a:cubicBezTo>
              </a:path>
            </a:pathLst>
          </a:custGeom>
          <a:noFill/>
          <a:ln w="254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50000">
                      <a:schemeClr val="bg1"/>
                    </a:gs>
                    <a:gs pos="100000">
                      <a:schemeClr val="hlink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556066" name="Line 34"/>
          <p:cNvSpPr>
            <a:spLocks noChangeShapeType="1"/>
          </p:cNvSpPr>
          <p:nvPr/>
        </p:nvSpPr>
        <p:spPr bwMode="auto">
          <a:xfrm>
            <a:off x="762000" y="4114800"/>
            <a:ext cx="7620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56067" name="Line 35"/>
          <p:cNvSpPr>
            <a:spLocks noChangeShapeType="1"/>
          </p:cNvSpPr>
          <p:nvPr/>
        </p:nvSpPr>
        <p:spPr bwMode="auto">
          <a:xfrm>
            <a:off x="1143000" y="762000"/>
            <a:ext cx="0" cy="33528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56068" name="Line 36"/>
          <p:cNvSpPr>
            <a:spLocks noChangeShapeType="1"/>
          </p:cNvSpPr>
          <p:nvPr/>
        </p:nvSpPr>
        <p:spPr bwMode="auto">
          <a:xfrm>
            <a:off x="7620000" y="762000"/>
            <a:ext cx="0" cy="3352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556069" name="Group 37"/>
          <p:cNvGrpSpPr>
            <a:grpSpLocks/>
          </p:cNvGrpSpPr>
          <p:nvPr/>
        </p:nvGrpSpPr>
        <p:grpSpPr bwMode="auto">
          <a:xfrm>
            <a:off x="6477000" y="4419600"/>
            <a:ext cx="2574925" cy="2057400"/>
            <a:chOff x="144" y="1104"/>
            <a:chExt cx="1622" cy="1296"/>
          </a:xfrm>
        </p:grpSpPr>
        <p:sp>
          <p:nvSpPr>
            <p:cNvPr id="556070" name="Oval 38"/>
            <p:cNvSpPr>
              <a:spLocks noChangeArrowheads="1"/>
            </p:cNvSpPr>
            <p:nvPr/>
          </p:nvSpPr>
          <p:spPr bwMode="auto">
            <a:xfrm>
              <a:off x="288" y="1725"/>
              <a:ext cx="1152" cy="24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71" name="Line 39"/>
            <p:cNvSpPr>
              <a:spLocks noChangeShapeType="1"/>
            </p:cNvSpPr>
            <p:nvPr/>
          </p:nvSpPr>
          <p:spPr bwMode="auto">
            <a:xfrm>
              <a:off x="864" y="1392"/>
              <a:ext cx="0" cy="10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72" name="Line 40"/>
            <p:cNvSpPr>
              <a:spLocks noChangeShapeType="1"/>
            </p:cNvSpPr>
            <p:nvPr/>
          </p:nvSpPr>
          <p:spPr bwMode="auto">
            <a:xfrm rot="-5400000">
              <a:off x="864" y="1124"/>
              <a:ext cx="0" cy="14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73" name="Text Box 41"/>
            <p:cNvSpPr txBox="1">
              <a:spLocks noChangeArrowheads="1"/>
            </p:cNvSpPr>
            <p:nvPr/>
          </p:nvSpPr>
          <p:spPr bwMode="auto">
            <a:xfrm>
              <a:off x="1579" y="1693"/>
              <a:ext cx="18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r>
                <a:rPr lang="en-US" sz="2000" i="1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x</a:t>
              </a:r>
              <a:endParaRPr lang="en-US" sz="2000">
                <a:effectLst>
                  <a:outerShdw blurRad="38100" dist="38100" dir="2700000" algn="tl">
                    <a:srgbClr val="DDDDDD"/>
                  </a:outerShdw>
                </a:effectLst>
                <a:latin typeface="Symbol" charset="0"/>
              </a:endParaRPr>
            </a:p>
          </p:txBody>
        </p:sp>
        <p:sp>
          <p:nvSpPr>
            <p:cNvPr id="556074" name="Text Box 42"/>
            <p:cNvSpPr txBox="1">
              <a:spLocks noChangeArrowheads="1"/>
            </p:cNvSpPr>
            <p:nvPr/>
          </p:nvSpPr>
          <p:spPr bwMode="auto">
            <a:xfrm>
              <a:off x="720" y="1104"/>
              <a:ext cx="24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r>
                <a:rPr lang="en-US" sz="2000" i="1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x</a:t>
              </a:r>
              <a:r>
                <a:rPr lang="ja-JP" altLang="en-US" sz="2000" i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/>
                </a:rPr>
                <a:t>’</a:t>
              </a:r>
              <a:endParaRPr lang="en-US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Symbol" charset="0"/>
              </a:endParaRPr>
            </a:p>
          </p:txBody>
        </p:sp>
      </p:grpSp>
      <p:sp>
        <p:nvSpPr>
          <p:cNvPr id="556076" name="Oval 44"/>
          <p:cNvSpPr>
            <a:spLocks noChangeArrowheads="1"/>
          </p:cNvSpPr>
          <p:nvPr/>
        </p:nvSpPr>
        <p:spPr bwMode="auto">
          <a:xfrm rot="16200000">
            <a:off x="3589240" y="5289550"/>
            <a:ext cx="1828800" cy="3810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77" name="Line 45"/>
          <p:cNvSpPr>
            <a:spLocks noChangeShapeType="1"/>
          </p:cNvSpPr>
          <p:nvPr/>
        </p:nvSpPr>
        <p:spPr bwMode="auto">
          <a:xfrm>
            <a:off x="4495800" y="4267200"/>
            <a:ext cx="0" cy="2209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78" name="Line 46"/>
          <p:cNvSpPr>
            <a:spLocks noChangeShapeType="1"/>
          </p:cNvSpPr>
          <p:nvPr/>
        </p:nvSpPr>
        <p:spPr bwMode="auto">
          <a:xfrm rot="-5400000">
            <a:off x="4495800" y="4375150"/>
            <a:ext cx="0" cy="2286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79" name="Text Box 47"/>
          <p:cNvSpPr txBox="1">
            <a:spLocks noChangeArrowheads="1"/>
          </p:cNvSpPr>
          <p:nvPr/>
        </p:nvSpPr>
        <p:spPr bwMode="auto">
          <a:xfrm>
            <a:off x="5630863" y="5278438"/>
            <a:ext cx="296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i="1">
                <a:effectLst>
                  <a:outerShdw blurRad="38100" dist="38100" dir="2700000" algn="tl">
                    <a:srgbClr val="DDDDDD"/>
                  </a:outerShdw>
                </a:effectLst>
              </a:rPr>
              <a:t>x</a:t>
            </a:r>
            <a:endParaRPr lang="en-US" sz="2000">
              <a:effectLst>
                <a:outerShdw blurRad="38100" dist="38100" dir="2700000" algn="tl">
                  <a:srgbClr val="DDDDDD"/>
                </a:outerShdw>
              </a:effectLst>
              <a:latin typeface="Symbol" charset="0"/>
            </a:endParaRPr>
          </a:p>
        </p:txBody>
      </p:sp>
      <p:sp>
        <p:nvSpPr>
          <p:cNvPr id="556080" name="Text Box 48"/>
          <p:cNvSpPr txBox="1">
            <a:spLocks noChangeArrowheads="1"/>
          </p:cNvSpPr>
          <p:nvPr/>
        </p:nvSpPr>
        <p:spPr bwMode="auto">
          <a:xfrm>
            <a:off x="4572000" y="4267200"/>
            <a:ext cx="38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i="1">
                <a:effectLst>
                  <a:outerShdw blurRad="38100" dist="38100" dir="2700000" algn="tl">
                    <a:srgbClr val="DDDDDD"/>
                  </a:outerShdw>
                </a:effectLst>
              </a:rPr>
              <a:t>x</a:t>
            </a:r>
            <a:r>
              <a:rPr lang="ja-JP" altLang="en-US" sz="2000" i="1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</a:rPr>
              <a:t>’</a:t>
            </a:r>
            <a:endParaRPr lang="en-US" sz="2000">
              <a:effectLst>
                <a:outerShdw blurRad="38100" dist="38100" dir="2700000" algn="tl">
                  <a:srgbClr val="DDDDDD"/>
                </a:outerShdw>
              </a:effectLst>
              <a:latin typeface="Symbol" charset="0"/>
            </a:endParaRPr>
          </a:p>
        </p:txBody>
      </p:sp>
      <p:sp>
        <p:nvSpPr>
          <p:cNvPr id="556083" name="Text Box 51"/>
          <p:cNvSpPr txBox="1">
            <a:spLocks noChangeArrowheads="1"/>
          </p:cNvSpPr>
          <p:nvPr/>
        </p:nvSpPr>
        <p:spPr bwMode="auto">
          <a:xfrm>
            <a:off x="2168103" y="2157119"/>
            <a:ext cx="4809207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dirty="0"/>
              <a:t>As we move around the ring the ellipse changes orientation BUT the area remains the </a:t>
            </a:r>
            <a:r>
              <a:rPr lang="en-GB" dirty="0" smtClean="0"/>
              <a:t>same</a:t>
            </a:r>
          </a:p>
        </p:txBody>
      </p:sp>
    </p:spTree>
    <p:extLst>
      <p:ext uri="{BB962C8B-B14F-4D97-AF65-F5344CB8AC3E}">
        <p14:creationId xmlns:p14="http://schemas.microsoft.com/office/powerpoint/2010/main" val="1321928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Squeeze in ATLAS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13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7713956" cy="473881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550223"/>
            <a:ext cx="2434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Image courtesy John Jowett</a:t>
            </a:r>
            <a:endParaRPr lang="en-GB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278956" y="5496022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β</a:t>
            </a:r>
            <a:r>
              <a:rPr lang="en-GB" baseline="-25000" dirty="0" smtClean="0"/>
              <a:t>max</a:t>
            </a:r>
            <a:r>
              <a:rPr lang="en-GB" dirty="0" smtClean="0"/>
              <a:t> ~4.5 km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365522" y="547832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β*  = 60 cm</a:t>
            </a:r>
            <a:endParaRPr lang="en-GB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4939379" y="3246520"/>
            <a:ext cx="11110" cy="2185792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8153400" y="4038600"/>
            <a:ext cx="83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8529566" y="1142999"/>
            <a:ext cx="0" cy="558368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" name="Oval 30"/>
          <p:cNvSpPr>
            <a:spLocks noChangeArrowheads="1"/>
          </p:cNvSpPr>
          <p:nvPr/>
        </p:nvSpPr>
        <p:spPr bwMode="auto">
          <a:xfrm rot="16200000">
            <a:off x="5973860" y="3924301"/>
            <a:ext cx="5105400" cy="152400"/>
          </a:xfrm>
          <a:prstGeom prst="ellips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 sz="2400">
              <a:latin typeface="Comic Sans MS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8153400" y="1143000"/>
            <a:ext cx="3540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de-DE" dirty="0"/>
              <a:t>x´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8686800" y="3733800"/>
            <a:ext cx="285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de-DE" dirty="0"/>
              <a:t>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68670" y="6173082"/>
            <a:ext cx="2563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NB: round beams at IP</a:t>
            </a:r>
            <a:endParaRPr lang="en-US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5685882"/>
              </p:ext>
            </p:extLst>
          </p:nvPr>
        </p:nvGraphicFramePr>
        <p:xfrm>
          <a:off x="6248400" y="5181600"/>
          <a:ext cx="1371600" cy="623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Equation" r:id="rId4" imgW="635000" imgH="279400" progId="Equation.3">
                  <p:embed/>
                </p:oleObj>
              </mc:Choice>
              <mc:Fallback>
                <p:oleObj name="Equation" r:id="rId4" imgW="635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48400" y="5181600"/>
                        <a:ext cx="1371600" cy="623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45968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Triplet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491482"/>
            <a:ext cx="1262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Video 58’’</a:t>
            </a:r>
            <a:endParaRPr lang="en-US" sz="1400" dirty="0"/>
          </a:p>
        </p:txBody>
      </p:sp>
      <p:pic>
        <p:nvPicPr>
          <p:cNvPr id="6" name="lhc-triple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66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</a:t>
            </a:r>
            <a:r>
              <a:rPr lang="en-US" dirty="0" smtClean="0"/>
              <a:t>uminosity</a:t>
            </a:r>
            <a:endParaRPr lang="en-US" dirty="0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6895232"/>
              </p:ext>
            </p:extLst>
          </p:nvPr>
        </p:nvGraphicFramePr>
        <p:xfrm>
          <a:off x="1600200" y="1066800"/>
          <a:ext cx="5864225" cy="161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" name="Equation" r:id="rId3" imgW="1654560" imgH="447840" progId="Equation.3">
                  <p:embed/>
                </p:oleObj>
              </mc:Choice>
              <mc:Fallback>
                <p:oleObj name="Equation" r:id="rId3" imgW="1654560" imgH="447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066800"/>
                        <a:ext cx="5864225" cy="1611313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3889659"/>
              </p:ext>
            </p:extLst>
          </p:nvPr>
        </p:nvGraphicFramePr>
        <p:xfrm>
          <a:off x="76200" y="2895600"/>
          <a:ext cx="5105400" cy="31699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60379"/>
                <a:gridCol w="434502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Number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 of particles per bunch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k</a:t>
                      </a:r>
                      <a:r>
                        <a:rPr lang="en-US" sz="2000" baseline="-25000" dirty="0" smtClean="0"/>
                        <a:t>b</a:t>
                      </a:r>
                      <a:endParaRPr lang="en-US" sz="2000" baseline="-25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Number of bunches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Revolution frequency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σ</a:t>
                      </a:r>
                      <a:r>
                        <a:rPr lang="de-DE" sz="2000" dirty="0" smtClean="0"/>
                        <a:t>*</a:t>
                      </a:r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Beam size at interaction point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Reduction</a:t>
                      </a:r>
                      <a:r>
                        <a:rPr lang="en-US" sz="2000" baseline="0" dirty="0" smtClean="0"/>
                        <a:t> factor due to crossing angle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ε</a:t>
                      </a:r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Emittance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ε</a:t>
                      </a:r>
                      <a:r>
                        <a:rPr lang="de-DE" sz="2000" baseline="-25000" dirty="0" smtClean="0"/>
                        <a:t>n</a:t>
                      </a:r>
                      <a:endParaRPr lang="en-US" sz="2000" baseline="-25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Normalized emittance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β</a:t>
                      </a:r>
                      <a:r>
                        <a:rPr lang="de-DE" sz="2000" dirty="0" smtClean="0"/>
                        <a:t>*</a:t>
                      </a:r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Beta function at interaction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 point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8" name="Ellipse 17"/>
          <p:cNvSpPr/>
          <p:nvPr/>
        </p:nvSpPr>
        <p:spPr>
          <a:xfrm>
            <a:off x="5257800" y="990600"/>
            <a:ext cx="12192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GB" dirty="0" smtClean="0"/>
          </a:p>
        </p:txBody>
      </p:sp>
      <p:sp>
        <p:nvSpPr>
          <p:cNvPr id="19" name="Ellipse 18"/>
          <p:cNvSpPr/>
          <p:nvPr/>
        </p:nvSpPr>
        <p:spPr>
          <a:xfrm>
            <a:off x="5867400" y="1828800"/>
            <a:ext cx="12192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GB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429000"/>
            <a:ext cx="2358173" cy="1752600"/>
          </a:xfrm>
          <a:prstGeom prst="rect">
            <a:avLst/>
          </a:prstGeom>
        </p:spPr>
      </p:pic>
      <p:graphicFrame>
        <p:nvGraphicFramePr>
          <p:cNvPr id="1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2535572"/>
              </p:ext>
            </p:extLst>
          </p:nvPr>
        </p:nvGraphicFramePr>
        <p:xfrm>
          <a:off x="3733800" y="5181600"/>
          <a:ext cx="1444625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" name="Equation" r:id="rId6" imgW="533400" imgH="215900" progId="Equation.3">
                  <p:embed/>
                </p:oleObj>
              </mc:Choice>
              <mc:Fallback>
                <p:oleObj name="Equation" r:id="rId6" imgW="533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5181600"/>
                        <a:ext cx="1444625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1281357"/>
              </p:ext>
            </p:extLst>
          </p:nvPr>
        </p:nvGraphicFramePr>
        <p:xfrm>
          <a:off x="6400800" y="5638800"/>
          <a:ext cx="1728787" cy="80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" name="Equation" r:id="rId8" imgW="685800" imgH="279400" progId="Equation.3">
                  <p:embed/>
                </p:oleObj>
              </mc:Choice>
              <mc:Fallback>
                <p:oleObj name="Equation" r:id="rId8" imgW="6858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400800" y="5638800"/>
                        <a:ext cx="1728787" cy="808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200" y="6172200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Round beams, beam 1 = beam 2</a:t>
            </a:r>
            <a:endParaRPr lang="en-US" sz="1400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191000" y="4876800"/>
            <a:ext cx="20574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305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0" y="4261642"/>
            <a:ext cx="9144000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Connector 46"/>
          <p:cNvCxnSpPr/>
          <p:nvPr/>
        </p:nvCxnSpPr>
        <p:spPr>
          <a:xfrm>
            <a:off x="1600200" y="42672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276600" y="42672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5257800" y="42672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28600" y="4267200"/>
            <a:ext cx="102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2008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752600" y="4267200"/>
            <a:ext cx="102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2009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581400" y="4267200"/>
            <a:ext cx="102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2010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410200" y="4267200"/>
            <a:ext cx="102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2011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2" name="Title 51"/>
          <p:cNvSpPr txBox="1">
            <a:spLocks/>
          </p:cNvSpPr>
          <p:nvPr/>
        </p:nvSpPr>
        <p:spPr>
          <a:xfrm>
            <a:off x="4876800" y="6118696"/>
            <a:ext cx="3810000" cy="76477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LHC Timeline</a:t>
            </a:r>
            <a:endParaRPr lang="en-US" dirty="0"/>
          </a:p>
        </p:txBody>
      </p:sp>
      <p:grpSp>
        <p:nvGrpSpPr>
          <p:cNvPr id="78" name="Group 77"/>
          <p:cNvGrpSpPr/>
          <p:nvPr/>
        </p:nvGrpSpPr>
        <p:grpSpPr>
          <a:xfrm>
            <a:off x="762000" y="1676400"/>
            <a:ext cx="2246232" cy="2571750"/>
            <a:chOff x="762000" y="1676400"/>
            <a:chExt cx="2246232" cy="2571750"/>
          </a:xfrm>
        </p:grpSpPr>
        <p:cxnSp>
          <p:nvCxnSpPr>
            <p:cNvPr id="64" name="Straight Connector 63"/>
            <p:cNvCxnSpPr/>
            <p:nvPr/>
          </p:nvCxnSpPr>
          <p:spPr>
            <a:xfrm>
              <a:off x="838200" y="2819400"/>
              <a:ext cx="0" cy="142875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1219200" y="2696523"/>
              <a:ext cx="152400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September 10, 2008</a:t>
              </a:r>
            </a:p>
            <a:p>
              <a:r>
                <a:rPr lang="en-US" sz="1100" dirty="0" smtClean="0"/>
                <a:t>First beams around </a:t>
              </a:r>
              <a:endParaRPr lang="en-US" sz="1100" dirty="0"/>
            </a:p>
          </p:txBody>
        </p:sp>
        <p:pic>
          <p:nvPicPr>
            <p:cNvPr id="67" name="Picture 7" descr="attach_reader?attach_id=1025394&amp;height=150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1676400"/>
              <a:ext cx="2246232" cy="85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152400" y="4572000"/>
            <a:ext cx="2438400" cy="2132350"/>
            <a:chOff x="152400" y="4572000"/>
            <a:chExt cx="2438400" cy="2132350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990600" y="4572000"/>
              <a:ext cx="0" cy="4572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1219200" y="5257800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September 19, 2008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Disaster </a:t>
              </a:r>
              <a:br>
                <a:rPr lang="en-US" sz="1200" dirty="0" smtClean="0">
                  <a:solidFill>
                    <a:srgbClr val="FF0000"/>
                  </a:solidFill>
                </a:rPr>
              </a:br>
              <a:r>
                <a:rPr lang="en-GB" sz="1200" dirty="0" smtClean="0"/>
                <a:t>Accidental </a:t>
              </a:r>
              <a:r>
                <a:rPr lang="en-GB" sz="1200" dirty="0"/>
                <a:t>release of 600 </a:t>
              </a:r>
              <a:r>
                <a:rPr lang="en-GB" sz="1200" dirty="0" smtClean="0"/>
                <a:t>MJ </a:t>
              </a:r>
              <a:r>
                <a:rPr lang="en-GB" sz="1200" dirty="0"/>
                <a:t>stored in </a:t>
              </a:r>
              <a:r>
                <a:rPr lang="en-GB" sz="1200" dirty="0" smtClean="0"/>
                <a:t>one sector of </a:t>
              </a:r>
              <a:r>
                <a:rPr lang="en-GB" sz="1200" dirty="0"/>
                <a:t>LHC dipole </a:t>
              </a:r>
              <a:r>
                <a:rPr lang="en-GB" sz="1200" dirty="0" smtClean="0"/>
                <a:t>magnets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pic>
          <p:nvPicPr>
            <p:cNvPr id="7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105400"/>
              <a:ext cx="1070713" cy="143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0" name="Group 79"/>
          <p:cNvGrpSpPr/>
          <p:nvPr/>
        </p:nvGrpSpPr>
        <p:grpSpPr>
          <a:xfrm>
            <a:off x="381000" y="34970"/>
            <a:ext cx="3168650" cy="4231046"/>
            <a:chOff x="381000" y="34970"/>
            <a:chExt cx="3168650" cy="4231046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381000" y="685800"/>
              <a:ext cx="0" cy="3580216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Group 76"/>
            <p:cNvGrpSpPr/>
            <p:nvPr/>
          </p:nvGrpSpPr>
          <p:grpSpPr>
            <a:xfrm>
              <a:off x="609600" y="34970"/>
              <a:ext cx="2940050" cy="1219200"/>
              <a:chOff x="609600" y="34970"/>
              <a:chExt cx="2940050" cy="1219200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609600" y="304800"/>
                <a:ext cx="1351894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smtClean="0"/>
                  <a:t>August 2008</a:t>
                </a:r>
              </a:p>
              <a:p>
                <a:r>
                  <a:rPr lang="en-US" sz="1000" dirty="0" smtClean="0"/>
                  <a:t>First injection test</a:t>
                </a:r>
                <a:endParaRPr lang="en-US" sz="1000" dirty="0"/>
              </a:p>
            </p:txBody>
          </p:sp>
          <p:pic>
            <p:nvPicPr>
              <p:cNvPr id="74" name="Picture 73" descr="Screen shot 2009-11-25 at 9.20.42 PM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752600" y="34970"/>
                <a:ext cx="1797050" cy="1219200"/>
              </a:xfrm>
              <a:prstGeom prst="rect">
                <a:avLst/>
              </a:prstGeom>
            </p:spPr>
          </p:pic>
        </p:grpSp>
      </p:grpSp>
      <p:grpSp>
        <p:nvGrpSpPr>
          <p:cNvPr id="22" name="Group 21"/>
          <p:cNvGrpSpPr/>
          <p:nvPr/>
        </p:nvGrpSpPr>
        <p:grpSpPr>
          <a:xfrm>
            <a:off x="5562600" y="685800"/>
            <a:ext cx="1699598" cy="3562350"/>
            <a:chOff x="7444402" y="685800"/>
            <a:chExt cx="1699598" cy="3562350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8458200" y="2819400"/>
              <a:ext cx="0" cy="142875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8077200" y="1981200"/>
              <a:ext cx="990600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August, 2011</a:t>
              </a:r>
            </a:p>
            <a:p>
              <a:r>
                <a:rPr lang="en-US" sz="1000" dirty="0" smtClean="0"/>
                <a:t>2.3e33, 2.6 fb</a:t>
              </a:r>
              <a:r>
                <a:rPr lang="en-US" sz="1000" baseline="30000" dirty="0" smtClean="0"/>
                <a:t>-1</a:t>
              </a:r>
            </a:p>
            <a:p>
              <a:r>
                <a:rPr lang="en-US" sz="1000" dirty="0" smtClean="0"/>
                <a:t>1380 bunches</a:t>
              </a:r>
              <a:endParaRPr lang="en-US" sz="1000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44402" y="685800"/>
              <a:ext cx="1699598" cy="1308100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4114800" y="1981200"/>
            <a:ext cx="1151599" cy="2290375"/>
            <a:chOff x="5638800" y="1981200"/>
            <a:chExt cx="1151599" cy="2290375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6477000" y="3352800"/>
              <a:ext cx="0" cy="9187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5638800" y="2971800"/>
              <a:ext cx="1143000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October 14 2010</a:t>
              </a:r>
            </a:p>
            <a:p>
              <a:r>
                <a:rPr lang="en-US" sz="1000" dirty="0" smtClean="0"/>
                <a:t>1e32</a:t>
              </a:r>
            </a:p>
            <a:p>
              <a:r>
                <a:rPr lang="en-US" sz="1000" dirty="0" smtClean="0"/>
                <a:t>248 bunches</a:t>
              </a:r>
            </a:p>
            <a:p>
              <a:endParaRPr lang="en-US" sz="1000" dirty="0"/>
            </a:p>
          </p:txBody>
        </p:sp>
        <p:pic>
          <p:nvPicPr>
            <p:cNvPr id="10" name="Picture 9" descr="Screen shot 2011-09-01 at 8.24.05 AM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200" y="1981200"/>
              <a:ext cx="999199" cy="99297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5029200" y="4572000"/>
            <a:ext cx="1654629" cy="1562100"/>
            <a:chOff x="6858000" y="4572000"/>
            <a:chExt cx="1654629" cy="1562100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6858000" y="4572000"/>
              <a:ext cx="0" cy="4572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6934200" y="4648200"/>
              <a:ext cx="12954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November 2010</a:t>
              </a:r>
            </a:p>
            <a:p>
              <a:r>
                <a:rPr lang="en-US" sz="1100" dirty="0" smtClean="0"/>
                <a:t>Ions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34200" y="5029200"/>
              <a:ext cx="1578429" cy="110490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2590800" y="4572000"/>
            <a:ext cx="1544074" cy="2120900"/>
            <a:chOff x="3657600" y="4572000"/>
            <a:chExt cx="1544074" cy="2120900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5172727" y="4572000"/>
              <a:ext cx="0" cy="7143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4038600" y="4876800"/>
              <a:ext cx="1163074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March 30, 2010</a:t>
              </a:r>
            </a:p>
            <a:p>
              <a:r>
                <a:rPr lang="en-US" sz="1000" dirty="0" smtClean="0"/>
                <a:t>First collisions at 3.5 TeV</a:t>
              </a:r>
              <a:endParaRPr lang="en-US" sz="1000" dirty="0"/>
            </a:p>
          </p:txBody>
        </p:sp>
        <p:pic>
          <p:nvPicPr>
            <p:cNvPr id="13" name="Picture 12" descr="Screen shot 2011-09-01 at 10.12.37 AM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5410200"/>
              <a:ext cx="1539955" cy="128270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5410200" y="2819400"/>
            <a:ext cx="1143000" cy="1452175"/>
            <a:chOff x="7086600" y="2819400"/>
            <a:chExt cx="1143000" cy="1452175"/>
          </a:xfrm>
        </p:grpSpPr>
        <p:sp>
          <p:nvSpPr>
            <p:cNvPr id="15" name="Rectangle 14"/>
            <p:cNvSpPr/>
            <p:nvPr/>
          </p:nvSpPr>
          <p:spPr>
            <a:xfrm>
              <a:off x="7162800" y="3276600"/>
              <a:ext cx="990600" cy="3048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1380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7848600" y="3657600"/>
              <a:ext cx="0" cy="6139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7086600" y="2819400"/>
              <a:ext cx="11430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June 28 2011</a:t>
              </a:r>
            </a:p>
            <a:p>
              <a:r>
                <a:rPr lang="en-US" sz="1000" dirty="0" smtClean="0"/>
                <a:t>1380 bunches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895600" y="914400"/>
            <a:ext cx="1650117" cy="3333750"/>
            <a:chOff x="4038600" y="914400"/>
            <a:chExt cx="1650117" cy="3333750"/>
          </a:xfrm>
        </p:grpSpPr>
        <p:cxnSp>
          <p:nvCxnSpPr>
            <p:cNvPr id="41" name="Straight Connector 40"/>
            <p:cNvCxnSpPr>
              <a:stCxn id="42" idx="1"/>
            </p:cNvCxnSpPr>
            <p:nvPr/>
          </p:nvCxnSpPr>
          <p:spPr>
            <a:xfrm>
              <a:off x="4267200" y="2265149"/>
              <a:ext cx="0" cy="1983001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4267200" y="2057400"/>
              <a:ext cx="137097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November 29,  2009</a:t>
              </a:r>
            </a:p>
            <a:p>
              <a:r>
                <a:rPr lang="en-US" sz="1000" dirty="0" smtClean="0"/>
                <a:t>Beam back</a:t>
              </a:r>
              <a:endParaRPr lang="en-US" sz="1000" dirty="0"/>
            </a:p>
          </p:txBody>
        </p:sp>
        <p:pic>
          <p:nvPicPr>
            <p:cNvPr id="73" name="Picture 2" descr="http://mediaarchive.cern.ch/MediaArchive/Photo/Public/2009/0911187/0911187_94/0911187_94-A4-at-144-dpi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914400"/>
              <a:ext cx="1650117" cy="1098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54" name="Straight Connector 53"/>
          <p:cNvCxnSpPr/>
          <p:nvPr/>
        </p:nvCxnSpPr>
        <p:spPr>
          <a:xfrm>
            <a:off x="7010400" y="42672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315200" y="4267200"/>
            <a:ext cx="102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2012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162800" y="4572000"/>
            <a:ext cx="1196002" cy="1483787"/>
            <a:chOff x="7162800" y="4572000"/>
            <a:chExt cx="1196002" cy="1483787"/>
          </a:xfrm>
        </p:grpSpPr>
        <p:cxnSp>
          <p:nvCxnSpPr>
            <p:cNvPr id="70" name="Straight Connector 69"/>
            <p:cNvCxnSpPr/>
            <p:nvPr/>
          </p:nvCxnSpPr>
          <p:spPr>
            <a:xfrm flipV="1">
              <a:off x="7620000" y="4572000"/>
              <a:ext cx="0" cy="8382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7162800" y="5486400"/>
              <a:ext cx="1196002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18 June, 2012</a:t>
              </a:r>
            </a:p>
            <a:p>
              <a:r>
                <a:rPr lang="en-US" sz="1000" dirty="0"/>
                <a:t>6</a:t>
              </a:r>
              <a:r>
                <a:rPr lang="en-US" sz="1000" dirty="0" smtClean="0"/>
                <a:t>.6 fb</a:t>
              </a:r>
              <a:r>
                <a:rPr lang="en-US" sz="1000" baseline="30000" dirty="0" smtClean="0"/>
                <a:t>-1</a:t>
              </a:r>
            </a:p>
            <a:p>
              <a:r>
                <a:rPr lang="en-US" sz="1000" dirty="0" smtClean="0"/>
                <a:t>to ATLAS &amp; CMS</a:t>
              </a:r>
              <a:endParaRPr lang="en-US" sz="10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781800" y="3276600"/>
            <a:ext cx="1196002" cy="990600"/>
            <a:chOff x="6781800" y="3276600"/>
            <a:chExt cx="1196002" cy="990600"/>
          </a:xfrm>
        </p:grpSpPr>
        <p:cxnSp>
          <p:nvCxnSpPr>
            <p:cNvPr id="76" name="Straight Connector 75"/>
            <p:cNvCxnSpPr/>
            <p:nvPr/>
          </p:nvCxnSpPr>
          <p:spPr>
            <a:xfrm>
              <a:off x="7467600" y="3657600"/>
              <a:ext cx="0" cy="6096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6781800" y="3276600"/>
              <a:ext cx="119600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6</a:t>
              </a:r>
              <a:r>
                <a:rPr lang="en-US" sz="1100" b="1" dirty="0" smtClean="0"/>
                <a:t> June, 2012</a:t>
              </a:r>
            </a:p>
            <a:p>
              <a:r>
                <a:rPr lang="en-US" sz="1000" dirty="0" smtClean="0"/>
                <a:t>6.8e33</a:t>
              </a:r>
              <a:endParaRPr lang="en-US" sz="1000" baseline="30000" dirty="0" smtClean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663267" y="961831"/>
            <a:ext cx="2480733" cy="3305369"/>
            <a:chOff x="6663267" y="961831"/>
            <a:chExt cx="2480733" cy="3305369"/>
          </a:xfrm>
        </p:grpSpPr>
        <p:pic>
          <p:nvPicPr>
            <p:cNvPr id="9" name="Picture 8" descr="Screen shot 2012-11-09 at 7.00.21 PM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267" y="961831"/>
              <a:ext cx="2480733" cy="1857569"/>
            </a:xfrm>
            <a:prstGeom prst="rect">
              <a:avLst/>
            </a:prstGeom>
          </p:spPr>
        </p:pic>
        <p:cxnSp>
          <p:nvCxnSpPr>
            <p:cNvPr id="81" name="Straight Connector 80"/>
            <p:cNvCxnSpPr/>
            <p:nvPr/>
          </p:nvCxnSpPr>
          <p:spPr>
            <a:xfrm>
              <a:off x="8245482" y="3187443"/>
              <a:ext cx="0" cy="1079757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7965397" y="2840995"/>
              <a:ext cx="10870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4 July, 2012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396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7"/>
          <p:cNvSpPr txBox="1">
            <a:spLocks/>
          </p:cNvSpPr>
          <p:nvPr/>
        </p:nvSpPr>
        <p:spPr bwMode="auto">
          <a:xfrm>
            <a:off x="6019800" y="1616149"/>
            <a:ext cx="2971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000">
                <a:solidFill>
                  <a:srgbClr val="0000F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0007D"/>
              </a:buClr>
              <a:defRPr/>
            </a:pPr>
            <a:r>
              <a:rPr lang="en-US" sz="2000" kern="0" dirty="0" smtClean="0">
                <a:solidFill>
                  <a:srgbClr val="00007D"/>
                </a:solidFill>
                <a:latin typeface="Arial"/>
              </a:rPr>
              <a:t>2010: </a:t>
            </a:r>
            <a:r>
              <a:rPr lang="en-US" sz="2000" b="1" kern="0" dirty="0" smtClean="0">
                <a:solidFill>
                  <a:srgbClr val="FF0000"/>
                </a:solidFill>
                <a:latin typeface="Arial"/>
              </a:rPr>
              <a:t>0.04 fb</a:t>
            </a:r>
            <a:r>
              <a:rPr lang="en-US" sz="2000" b="1" kern="0" baseline="30000" dirty="0" smtClean="0">
                <a:solidFill>
                  <a:srgbClr val="FF0000"/>
                </a:solidFill>
                <a:latin typeface="Arial"/>
              </a:rPr>
              <a:t>-1</a:t>
            </a:r>
          </a:p>
          <a:p>
            <a:pPr lvl="1">
              <a:buClr>
                <a:srgbClr val="9999CC"/>
              </a:buClr>
              <a:defRPr/>
            </a:pPr>
            <a:r>
              <a:rPr lang="en-US" sz="1800" kern="0" dirty="0" smtClean="0">
                <a:latin typeface="Arial"/>
                <a:ea typeface="+mn-ea"/>
                <a:cs typeface="Arial" charset="0"/>
              </a:rPr>
              <a:t>7 </a:t>
            </a:r>
            <a:r>
              <a:rPr lang="en-US" sz="1800" kern="0" dirty="0" err="1" smtClean="0">
                <a:latin typeface="Arial"/>
                <a:ea typeface="+mn-ea"/>
                <a:cs typeface="Arial" charset="0"/>
              </a:rPr>
              <a:t>TeV</a:t>
            </a:r>
            <a:r>
              <a:rPr lang="en-US" sz="1800" kern="0" dirty="0" smtClean="0">
                <a:latin typeface="Arial"/>
                <a:ea typeface="+mn-ea"/>
                <a:cs typeface="Arial" charset="0"/>
              </a:rPr>
              <a:t> </a:t>
            </a:r>
            <a:r>
              <a:rPr lang="en-US" sz="1800" kern="0" dirty="0" err="1" smtClean="0">
                <a:latin typeface="Arial"/>
                <a:ea typeface="+mn-ea"/>
                <a:cs typeface="Arial" charset="0"/>
              </a:rPr>
              <a:t>CoM</a:t>
            </a:r>
            <a:endParaRPr lang="en-US" sz="1800" kern="0" dirty="0" smtClean="0">
              <a:latin typeface="Arial"/>
              <a:ea typeface="+mn-ea"/>
              <a:cs typeface="Arial" charset="0"/>
            </a:endParaRPr>
          </a:p>
          <a:p>
            <a:pPr lvl="1">
              <a:buClr>
                <a:srgbClr val="9999CC"/>
              </a:buClr>
              <a:defRPr/>
            </a:pPr>
            <a:r>
              <a:rPr lang="en-US" sz="1800" kern="0" dirty="0">
                <a:solidFill>
                  <a:srgbClr val="008000"/>
                </a:solidFill>
                <a:latin typeface="Arial"/>
                <a:cs typeface="Arial" charset="0"/>
              </a:rPr>
              <a:t>C</a:t>
            </a:r>
            <a:r>
              <a:rPr lang="en-US" sz="1800" kern="0" dirty="0" smtClean="0">
                <a:solidFill>
                  <a:srgbClr val="008000"/>
                </a:solidFill>
                <a:latin typeface="Arial"/>
                <a:ea typeface="+mn-ea"/>
                <a:cs typeface="Arial" charset="0"/>
              </a:rPr>
              <a:t>ommissioning</a:t>
            </a:r>
            <a:endParaRPr lang="en-US" sz="1800" kern="0" baseline="30000" dirty="0" smtClean="0">
              <a:solidFill>
                <a:srgbClr val="008000"/>
              </a:solidFill>
              <a:latin typeface="Arial"/>
              <a:ea typeface="+mn-ea"/>
              <a:cs typeface="Arial" charset="0"/>
            </a:endParaRPr>
          </a:p>
          <a:p>
            <a:pPr>
              <a:buClr>
                <a:srgbClr val="00007D"/>
              </a:buClr>
              <a:defRPr/>
            </a:pPr>
            <a:r>
              <a:rPr lang="en-US" sz="2000" kern="0" dirty="0" smtClean="0">
                <a:solidFill>
                  <a:srgbClr val="00007D"/>
                </a:solidFill>
                <a:latin typeface="Arial"/>
              </a:rPr>
              <a:t>2011:  </a:t>
            </a:r>
            <a:r>
              <a:rPr lang="en-US" sz="2000" b="1" kern="0" dirty="0" smtClean="0">
                <a:solidFill>
                  <a:srgbClr val="FF0000"/>
                </a:solidFill>
                <a:latin typeface="Arial"/>
              </a:rPr>
              <a:t>6.1  fb</a:t>
            </a:r>
            <a:r>
              <a:rPr lang="en-US" sz="2000" b="1" kern="0" baseline="30000" dirty="0" smtClean="0">
                <a:solidFill>
                  <a:srgbClr val="FF0000"/>
                </a:solidFill>
                <a:latin typeface="Arial"/>
              </a:rPr>
              <a:t>-1</a:t>
            </a:r>
          </a:p>
          <a:p>
            <a:pPr lvl="1">
              <a:buClr>
                <a:srgbClr val="9999CC"/>
              </a:buClr>
              <a:defRPr/>
            </a:pPr>
            <a:r>
              <a:rPr lang="en-US" sz="1800" kern="0" dirty="0" smtClean="0">
                <a:latin typeface="Arial"/>
                <a:ea typeface="+mn-ea"/>
                <a:cs typeface="Arial" charset="0"/>
              </a:rPr>
              <a:t>7 </a:t>
            </a:r>
            <a:r>
              <a:rPr lang="en-US" sz="1800" kern="0" dirty="0" err="1" smtClean="0">
                <a:latin typeface="Arial"/>
                <a:ea typeface="+mn-ea"/>
                <a:cs typeface="Arial" charset="0"/>
              </a:rPr>
              <a:t>TeV</a:t>
            </a:r>
            <a:r>
              <a:rPr lang="en-US" sz="1800" kern="0" dirty="0" smtClean="0">
                <a:latin typeface="Arial"/>
                <a:ea typeface="+mn-ea"/>
                <a:cs typeface="Arial" charset="0"/>
              </a:rPr>
              <a:t> </a:t>
            </a:r>
            <a:r>
              <a:rPr lang="en-US" sz="1800" kern="0" dirty="0" err="1" smtClean="0">
                <a:latin typeface="Arial"/>
                <a:ea typeface="+mn-ea"/>
                <a:cs typeface="Arial" charset="0"/>
              </a:rPr>
              <a:t>CoM</a:t>
            </a:r>
            <a:endParaRPr lang="en-US" sz="1800" kern="0" dirty="0" smtClean="0">
              <a:latin typeface="Arial"/>
              <a:ea typeface="+mn-ea"/>
              <a:cs typeface="Arial" charset="0"/>
            </a:endParaRPr>
          </a:p>
          <a:p>
            <a:pPr lvl="1">
              <a:buClr>
                <a:srgbClr val="9999CC"/>
              </a:buClr>
              <a:defRPr/>
            </a:pPr>
            <a:r>
              <a:rPr lang="en-US" sz="1800" kern="0" dirty="0">
                <a:solidFill>
                  <a:srgbClr val="008000"/>
                </a:solidFill>
                <a:latin typeface="Arial"/>
                <a:cs typeface="Arial" charset="0"/>
              </a:rPr>
              <a:t>E</a:t>
            </a:r>
            <a:r>
              <a:rPr lang="en-US" sz="1800" kern="0" dirty="0" smtClean="0">
                <a:solidFill>
                  <a:srgbClr val="008000"/>
                </a:solidFill>
                <a:latin typeface="Arial"/>
                <a:ea typeface="+mn-ea"/>
                <a:cs typeface="Arial" charset="0"/>
              </a:rPr>
              <a:t>xploring the limits</a:t>
            </a:r>
          </a:p>
          <a:p>
            <a:pPr>
              <a:buClr>
                <a:srgbClr val="00007D"/>
              </a:buClr>
              <a:defRPr/>
            </a:pPr>
            <a:r>
              <a:rPr lang="en-US" sz="2000" kern="0" dirty="0" smtClean="0">
                <a:solidFill>
                  <a:srgbClr val="00007D"/>
                </a:solidFill>
                <a:latin typeface="Arial"/>
              </a:rPr>
              <a:t>2012:  </a:t>
            </a:r>
            <a:r>
              <a:rPr lang="en-US" sz="2000" b="1" kern="0" dirty="0" smtClean="0">
                <a:solidFill>
                  <a:srgbClr val="FF0000"/>
                </a:solidFill>
                <a:latin typeface="Arial"/>
              </a:rPr>
              <a:t>23.3  fb</a:t>
            </a:r>
            <a:r>
              <a:rPr lang="en-US" sz="2000" b="1" kern="0" baseline="30000" dirty="0" smtClean="0">
                <a:solidFill>
                  <a:srgbClr val="FF0000"/>
                </a:solidFill>
                <a:latin typeface="Arial"/>
              </a:rPr>
              <a:t>-1</a:t>
            </a:r>
            <a:endParaRPr lang="en-US" sz="2000" b="1" kern="0" dirty="0" smtClean="0">
              <a:solidFill>
                <a:srgbClr val="FF0000"/>
              </a:solidFill>
              <a:latin typeface="Arial"/>
            </a:endParaRPr>
          </a:p>
          <a:p>
            <a:pPr lvl="1">
              <a:buClr>
                <a:srgbClr val="9999CC"/>
              </a:buClr>
              <a:defRPr/>
            </a:pPr>
            <a:r>
              <a:rPr lang="en-US" sz="1800" kern="0" dirty="0" smtClean="0">
                <a:latin typeface="Arial"/>
                <a:ea typeface="+mn-ea"/>
                <a:cs typeface="Arial" charset="0"/>
              </a:rPr>
              <a:t>8 TeV </a:t>
            </a:r>
            <a:r>
              <a:rPr lang="en-US" sz="1800" kern="0" dirty="0" err="1" smtClean="0">
                <a:latin typeface="Arial"/>
                <a:ea typeface="+mn-ea"/>
                <a:cs typeface="Arial" charset="0"/>
              </a:rPr>
              <a:t>CoM</a:t>
            </a:r>
            <a:endParaRPr lang="en-US" sz="1800" kern="0" dirty="0" smtClean="0">
              <a:latin typeface="Arial"/>
              <a:ea typeface="+mn-ea"/>
              <a:cs typeface="Arial" charset="0"/>
            </a:endParaRPr>
          </a:p>
          <a:p>
            <a:pPr lvl="1">
              <a:buClr>
                <a:srgbClr val="9999CC"/>
              </a:buClr>
              <a:defRPr/>
            </a:pPr>
            <a:r>
              <a:rPr lang="en-US" sz="1800" kern="0" dirty="0">
                <a:solidFill>
                  <a:srgbClr val="008000"/>
                </a:solidFill>
                <a:latin typeface="Arial"/>
                <a:cs typeface="Arial" charset="0"/>
              </a:rPr>
              <a:t>P</a:t>
            </a:r>
            <a:r>
              <a:rPr lang="en-US" sz="1800" kern="0" dirty="0" smtClean="0">
                <a:solidFill>
                  <a:srgbClr val="008000"/>
                </a:solidFill>
                <a:latin typeface="Arial"/>
                <a:cs typeface="Arial" charset="0"/>
              </a:rPr>
              <a:t>roduction</a:t>
            </a:r>
            <a:endParaRPr lang="en-US" sz="1800" kern="0" dirty="0">
              <a:solidFill>
                <a:srgbClr val="008000"/>
              </a:solidFill>
              <a:latin typeface="Arial"/>
              <a:cs typeface="Arial" charset="0"/>
            </a:endParaRPr>
          </a:p>
          <a:p>
            <a:pPr lvl="1">
              <a:buClr>
                <a:srgbClr val="9999CC"/>
              </a:buClr>
              <a:defRPr/>
            </a:pPr>
            <a:endParaRPr lang="en-US" sz="1800" kern="0" dirty="0" smtClean="0">
              <a:latin typeface="Arial"/>
              <a:ea typeface="+mn-ea"/>
              <a:cs typeface="Arial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Integrated luminosity 2010-2012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17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5870055" cy="4403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701198"/>
              </p:ext>
            </p:extLst>
          </p:nvPr>
        </p:nvGraphicFramePr>
        <p:xfrm>
          <a:off x="19390" y="5669280"/>
          <a:ext cx="8915402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7894"/>
                <a:gridCol w="1595836"/>
                <a:gridCol w="1595836"/>
                <a:gridCol w="1595836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2011</a:t>
                      </a:r>
                      <a:endParaRPr lang="en-US" sz="20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2012</a:t>
                      </a:r>
                      <a:endParaRPr lang="en-US" sz="2000" baseline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Max.</a:t>
                      </a:r>
                      <a:r>
                        <a:rPr lang="en-US" baseline="0" dirty="0" smtClean="0"/>
                        <a:t> luminosity delivered in 7 days [f</a:t>
                      </a:r>
                      <a:r>
                        <a:rPr lang="en-US" dirty="0" smtClean="0"/>
                        <a:t>b</a:t>
                      </a:r>
                      <a:r>
                        <a:rPr lang="en-US" baseline="30000" dirty="0" smtClean="0"/>
                        <a:t>-1</a:t>
                      </a:r>
                      <a:r>
                        <a:rPr lang="en-US" baseline="0" dirty="0" smtClean="0"/>
                        <a:t>]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0.025 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0.58</a:t>
                      </a:r>
                      <a:endParaRPr lang="en-US" sz="20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1.35</a:t>
                      </a:r>
                      <a:endParaRPr lang="en-US" sz="2000" baseline="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0505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00" y="764630"/>
            <a:ext cx="8641200" cy="57518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43600" y="6516512"/>
            <a:ext cx="2694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You lucky, lucky buggers!!!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4748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First 7 TeV collisions – that was close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52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chine.jpeg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6632"/>
            <a:ext cx="7537648" cy="56524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47800" y="5867400"/>
            <a:ext cx="6553200" cy="830263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3366FF"/>
                </a:solidFill>
                <a:latin typeface="Calibri"/>
                <a:ea typeface="+mn-ea"/>
              </a:rPr>
              <a:t>We delivered 5.6 fb</a:t>
            </a:r>
            <a:r>
              <a:rPr lang="en-US" sz="2400" baseline="30000" dirty="0">
                <a:solidFill>
                  <a:srgbClr val="3366FF"/>
                </a:solidFill>
                <a:latin typeface="Calibri"/>
                <a:ea typeface="+mn-ea"/>
              </a:rPr>
              <a:t>-1</a:t>
            </a:r>
            <a:r>
              <a:rPr lang="en-US" sz="2400" dirty="0">
                <a:solidFill>
                  <a:srgbClr val="3366FF"/>
                </a:solidFill>
                <a:latin typeface="Calibri"/>
                <a:ea typeface="+mn-ea"/>
              </a:rPr>
              <a:t> to Atlas in 2011 and all we got was a blooming tee shirt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05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 descr="Screen Shot 2013-05-08 at 2.00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" y="0"/>
            <a:ext cx="9144000" cy="668655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1133330" y="53498"/>
            <a:ext cx="6619340" cy="5704874"/>
          </a:xfrm>
          <a:custGeom>
            <a:avLst/>
            <a:gdLst>
              <a:gd name="connsiteX0" fmla="*/ 0 w 6619340"/>
              <a:gd name="connsiteY0" fmla="*/ 4551992 h 5704874"/>
              <a:gd name="connsiteX1" fmla="*/ 1454841 w 6619340"/>
              <a:gd name="connsiteY1" fmla="*/ 4383204 h 5704874"/>
              <a:gd name="connsiteX2" fmla="*/ 1591484 w 6619340"/>
              <a:gd name="connsiteY2" fmla="*/ 4423392 h 5704874"/>
              <a:gd name="connsiteX3" fmla="*/ 1486992 w 6619340"/>
              <a:gd name="connsiteY3" fmla="*/ 4503767 h 5704874"/>
              <a:gd name="connsiteX4" fmla="*/ 1221745 w 6619340"/>
              <a:gd name="connsiteY4" fmla="*/ 4584142 h 5704874"/>
              <a:gd name="connsiteX5" fmla="*/ 1020800 w 6619340"/>
              <a:gd name="connsiteY5" fmla="*/ 4608254 h 5704874"/>
              <a:gd name="connsiteX6" fmla="*/ 779666 w 6619340"/>
              <a:gd name="connsiteY6" fmla="*/ 4632367 h 5704874"/>
              <a:gd name="connsiteX7" fmla="*/ 466192 w 6619340"/>
              <a:gd name="connsiteY7" fmla="*/ 4624329 h 5704874"/>
              <a:gd name="connsiteX8" fmla="*/ 257209 w 6619340"/>
              <a:gd name="connsiteY8" fmla="*/ 4849379 h 5704874"/>
              <a:gd name="connsiteX9" fmla="*/ 731439 w 6619340"/>
              <a:gd name="connsiteY9" fmla="*/ 4913679 h 5704874"/>
              <a:gd name="connsiteX10" fmla="*/ 916309 w 6619340"/>
              <a:gd name="connsiteY10" fmla="*/ 4720779 h 5704874"/>
              <a:gd name="connsiteX11" fmla="*/ 1149405 w 6619340"/>
              <a:gd name="connsiteY11" fmla="*/ 4600217 h 5704874"/>
              <a:gd name="connsiteX12" fmla="*/ 1615597 w 6619340"/>
              <a:gd name="connsiteY12" fmla="*/ 4495729 h 5704874"/>
              <a:gd name="connsiteX13" fmla="*/ 2234507 w 6619340"/>
              <a:gd name="connsiteY13" fmla="*/ 4286754 h 5704874"/>
              <a:gd name="connsiteX14" fmla="*/ 2933796 w 6619340"/>
              <a:gd name="connsiteY14" fmla="*/ 4198341 h 5704874"/>
              <a:gd name="connsiteX15" fmla="*/ 3520555 w 6619340"/>
              <a:gd name="connsiteY15" fmla="*/ 4230491 h 5704874"/>
              <a:gd name="connsiteX16" fmla="*/ 3817954 w 6619340"/>
              <a:gd name="connsiteY16" fmla="*/ 4270679 h 5704874"/>
              <a:gd name="connsiteX17" fmla="*/ 4147503 w 6619340"/>
              <a:gd name="connsiteY17" fmla="*/ 4359092 h 5704874"/>
              <a:gd name="connsiteX18" fmla="*/ 4412751 w 6619340"/>
              <a:gd name="connsiteY18" fmla="*/ 4479654 h 5704874"/>
              <a:gd name="connsiteX19" fmla="*/ 4726225 w 6619340"/>
              <a:gd name="connsiteY19" fmla="*/ 4704704 h 5704874"/>
              <a:gd name="connsiteX20" fmla="*/ 4846792 w 6619340"/>
              <a:gd name="connsiteY20" fmla="*/ 4921717 h 5704874"/>
              <a:gd name="connsiteX21" fmla="*/ 4702111 w 6619340"/>
              <a:gd name="connsiteY21" fmla="*/ 5275367 h 5704874"/>
              <a:gd name="connsiteX22" fmla="*/ 4444902 w 6619340"/>
              <a:gd name="connsiteY22" fmla="*/ 5444155 h 5704874"/>
              <a:gd name="connsiteX23" fmla="*/ 3568782 w 6619340"/>
              <a:gd name="connsiteY23" fmla="*/ 5677242 h 5704874"/>
              <a:gd name="connsiteX24" fmla="*/ 2877531 w 6619340"/>
              <a:gd name="connsiteY24" fmla="*/ 5693317 h 5704874"/>
              <a:gd name="connsiteX25" fmla="*/ 2282734 w 6619340"/>
              <a:gd name="connsiteY25" fmla="*/ 5612942 h 5704874"/>
              <a:gd name="connsiteX26" fmla="*/ 1687937 w 6619340"/>
              <a:gd name="connsiteY26" fmla="*/ 5412004 h 5704874"/>
              <a:gd name="connsiteX27" fmla="*/ 1334274 w 6619340"/>
              <a:gd name="connsiteY27" fmla="*/ 5098542 h 5704874"/>
              <a:gd name="connsiteX28" fmla="*/ 1422690 w 6619340"/>
              <a:gd name="connsiteY28" fmla="*/ 4704704 h 5704874"/>
              <a:gd name="connsiteX29" fmla="*/ 1728126 w 6619340"/>
              <a:gd name="connsiteY29" fmla="*/ 4511804 h 5704874"/>
              <a:gd name="connsiteX30" fmla="*/ 2065714 w 6619340"/>
              <a:gd name="connsiteY30" fmla="*/ 4359092 h 5704874"/>
              <a:gd name="connsiteX31" fmla="*/ 2363112 w 6619340"/>
              <a:gd name="connsiteY31" fmla="*/ 4085816 h 5704874"/>
              <a:gd name="connsiteX32" fmla="*/ 2403301 w 6619340"/>
              <a:gd name="connsiteY32" fmla="*/ 3683941 h 5704874"/>
              <a:gd name="connsiteX33" fmla="*/ 1993373 w 6619340"/>
              <a:gd name="connsiteY33" fmla="*/ 3306179 h 5704874"/>
              <a:gd name="connsiteX34" fmla="*/ 1366425 w 6619340"/>
              <a:gd name="connsiteY34" fmla="*/ 2904303 h 5704874"/>
              <a:gd name="connsiteX35" fmla="*/ 1125291 w 6619340"/>
              <a:gd name="connsiteY35" fmla="*/ 2590841 h 5704874"/>
              <a:gd name="connsiteX36" fmla="*/ 860044 w 6619340"/>
              <a:gd name="connsiteY36" fmla="*/ 2140740 h 5704874"/>
              <a:gd name="connsiteX37" fmla="*/ 634986 w 6619340"/>
              <a:gd name="connsiteY37" fmla="*/ 1746903 h 5704874"/>
              <a:gd name="connsiteX38" fmla="*/ 482267 w 6619340"/>
              <a:gd name="connsiteY38" fmla="*/ 1361103 h 5704874"/>
              <a:gd name="connsiteX39" fmla="*/ 514419 w 6619340"/>
              <a:gd name="connsiteY39" fmla="*/ 1111940 h 5704874"/>
              <a:gd name="connsiteX40" fmla="*/ 715364 w 6619340"/>
              <a:gd name="connsiteY40" fmla="*/ 782402 h 5704874"/>
              <a:gd name="connsiteX41" fmla="*/ 1261934 w 6619340"/>
              <a:gd name="connsiteY41" fmla="*/ 420715 h 5704874"/>
              <a:gd name="connsiteX42" fmla="*/ 1856731 w 6619340"/>
              <a:gd name="connsiteY42" fmla="*/ 235852 h 5704874"/>
              <a:gd name="connsiteX43" fmla="*/ 2684624 w 6619340"/>
              <a:gd name="connsiteY43" fmla="*/ 34915 h 5704874"/>
              <a:gd name="connsiteX44" fmla="*/ 3584857 w 6619340"/>
              <a:gd name="connsiteY44" fmla="*/ 2765 h 5704874"/>
              <a:gd name="connsiteX45" fmla="*/ 4501166 w 6619340"/>
              <a:gd name="connsiteY45" fmla="*/ 67065 h 5704874"/>
              <a:gd name="connsiteX46" fmla="*/ 5457664 w 6619340"/>
              <a:gd name="connsiteY46" fmla="*/ 268002 h 5704874"/>
              <a:gd name="connsiteX47" fmla="*/ 6156953 w 6619340"/>
              <a:gd name="connsiteY47" fmla="*/ 597540 h 5704874"/>
              <a:gd name="connsiteX48" fmla="*/ 6590994 w 6619340"/>
              <a:gd name="connsiteY48" fmla="*/ 1103903 h 5704874"/>
              <a:gd name="connsiteX49" fmla="*/ 6534729 w 6619340"/>
              <a:gd name="connsiteY49" fmla="*/ 1610265 h 5704874"/>
              <a:gd name="connsiteX50" fmla="*/ 6189104 w 6619340"/>
              <a:gd name="connsiteY50" fmla="*/ 1963915 h 5704874"/>
              <a:gd name="connsiteX51" fmla="*/ 5409438 w 6619340"/>
              <a:gd name="connsiteY51" fmla="*/ 2325603 h 5704874"/>
              <a:gd name="connsiteX52" fmla="*/ 4975397 w 6619340"/>
              <a:gd name="connsiteY52" fmla="*/ 2454203 h 5704874"/>
              <a:gd name="connsiteX53" fmla="*/ 4075163 w 6619340"/>
              <a:gd name="connsiteY53" fmla="*/ 2598878 h 5704874"/>
              <a:gd name="connsiteX54" fmla="*/ 3416064 w 6619340"/>
              <a:gd name="connsiteY54" fmla="*/ 2598878 h 5704874"/>
              <a:gd name="connsiteX55" fmla="*/ 2539944 w 6619340"/>
              <a:gd name="connsiteY55" fmla="*/ 2542616 h 5704874"/>
              <a:gd name="connsiteX56" fmla="*/ 1969260 w 6619340"/>
              <a:gd name="connsiteY56" fmla="*/ 2462241 h 5704874"/>
              <a:gd name="connsiteX57" fmla="*/ 1406614 w 6619340"/>
              <a:gd name="connsiteY57" fmla="*/ 2245228 h 5704874"/>
              <a:gd name="connsiteX58" fmla="*/ 948460 w 6619340"/>
              <a:gd name="connsiteY58" fmla="*/ 1988028 h 5704874"/>
              <a:gd name="connsiteX59" fmla="*/ 651061 w 6619340"/>
              <a:gd name="connsiteY59" fmla="*/ 1738865 h 5704874"/>
              <a:gd name="connsiteX60" fmla="*/ 530494 w 6619340"/>
              <a:gd name="connsiteY60" fmla="*/ 1554003 h 5704874"/>
              <a:gd name="connsiteX61" fmla="*/ 530494 w 6619340"/>
              <a:gd name="connsiteY61" fmla="*/ 1554003 h 570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619340" h="5704874">
                <a:moveTo>
                  <a:pt x="0" y="4551992"/>
                </a:moveTo>
                <a:lnTo>
                  <a:pt x="1454841" y="4383204"/>
                </a:lnTo>
                <a:cubicBezTo>
                  <a:pt x="1720088" y="4361771"/>
                  <a:pt x="1586126" y="4403298"/>
                  <a:pt x="1591484" y="4423392"/>
                </a:cubicBezTo>
                <a:cubicBezTo>
                  <a:pt x="1596842" y="4443486"/>
                  <a:pt x="1548615" y="4476975"/>
                  <a:pt x="1486992" y="4503767"/>
                </a:cubicBezTo>
                <a:cubicBezTo>
                  <a:pt x="1425369" y="4530559"/>
                  <a:pt x="1299444" y="4566728"/>
                  <a:pt x="1221745" y="4584142"/>
                </a:cubicBezTo>
                <a:cubicBezTo>
                  <a:pt x="1144046" y="4601556"/>
                  <a:pt x="1020800" y="4608254"/>
                  <a:pt x="1020800" y="4608254"/>
                </a:cubicBezTo>
                <a:cubicBezTo>
                  <a:pt x="947120" y="4616292"/>
                  <a:pt x="872101" y="4629688"/>
                  <a:pt x="779666" y="4632367"/>
                </a:cubicBezTo>
                <a:cubicBezTo>
                  <a:pt x="687231" y="4635046"/>
                  <a:pt x="553268" y="4588160"/>
                  <a:pt x="466192" y="4624329"/>
                </a:cubicBezTo>
                <a:cubicBezTo>
                  <a:pt x="379116" y="4660498"/>
                  <a:pt x="213001" y="4801154"/>
                  <a:pt x="257209" y="4849379"/>
                </a:cubicBezTo>
                <a:cubicBezTo>
                  <a:pt x="301417" y="4897604"/>
                  <a:pt x="621589" y="4935112"/>
                  <a:pt x="731439" y="4913679"/>
                </a:cubicBezTo>
                <a:cubicBezTo>
                  <a:pt x="841289" y="4892246"/>
                  <a:pt x="846648" y="4773023"/>
                  <a:pt x="916309" y="4720779"/>
                </a:cubicBezTo>
                <a:cubicBezTo>
                  <a:pt x="985970" y="4668535"/>
                  <a:pt x="1032857" y="4637725"/>
                  <a:pt x="1149405" y="4600217"/>
                </a:cubicBezTo>
                <a:cubicBezTo>
                  <a:pt x="1265953" y="4562709"/>
                  <a:pt x="1434747" y="4547973"/>
                  <a:pt x="1615597" y="4495729"/>
                </a:cubicBezTo>
                <a:cubicBezTo>
                  <a:pt x="1796447" y="4443485"/>
                  <a:pt x="2014807" y="4336319"/>
                  <a:pt x="2234507" y="4286754"/>
                </a:cubicBezTo>
                <a:cubicBezTo>
                  <a:pt x="2454207" y="4237189"/>
                  <a:pt x="2719455" y="4207718"/>
                  <a:pt x="2933796" y="4198341"/>
                </a:cubicBezTo>
                <a:cubicBezTo>
                  <a:pt x="3148137" y="4188964"/>
                  <a:pt x="3373195" y="4218435"/>
                  <a:pt x="3520555" y="4230491"/>
                </a:cubicBezTo>
                <a:cubicBezTo>
                  <a:pt x="3667915" y="4242547"/>
                  <a:pt x="3713463" y="4249246"/>
                  <a:pt x="3817954" y="4270679"/>
                </a:cubicBezTo>
                <a:cubicBezTo>
                  <a:pt x="3922445" y="4292112"/>
                  <a:pt x="4048370" y="4324263"/>
                  <a:pt x="4147503" y="4359092"/>
                </a:cubicBezTo>
                <a:cubicBezTo>
                  <a:pt x="4246636" y="4393921"/>
                  <a:pt x="4316297" y="4422052"/>
                  <a:pt x="4412751" y="4479654"/>
                </a:cubicBezTo>
                <a:cubicBezTo>
                  <a:pt x="4509205" y="4537256"/>
                  <a:pt x="4653885" y="4631027"/>
                  <a:pt x="4726225" y="4704704"/>
                </a:cubicBezTo>
                <a:cubicBezTo>
                  <a:pt x="4798565" y="4778381"/>
                  <a:pt x="4850811" y="4826607"/>
                  <a:pt x="4846792" y="4921717"/>
                </a:cubicBezTo>
                <a:cubicBezTo>
                  <a:pt x="4842773" y="5016827"/>
                  <a:pt x="4769093" y="5188294"/>
                  <a:pt x="4702111" y="5275367"/>
                </a:cubicBezTo>
                <a:cubicBezTo>
                  <a:pt x="4635129" y="5362440"/>
                  <a:pt x="4633790" y="5377176"/>
                  <a:pt x="4444902" y="5444155"/>
                </a:cubicBezTo>
                <a:cubicBezTo>
                  <a:pt x="4256014" y="5511134"/>
                  <a:pt x="3830011" y="5635715"/>
                  <a:pt x="3568782" y="5677242"/>
                </a:cubicBezTo>
                <a:cubicBezTo>
                  <a:pt x="3307554" y="5718769"/>
                  <a:pt x="3091872" y="5704034"/>
                  <a:pt x="2877531" y="5693317"/>
                </a:cubicBezTo>
                <a:cubicBezTo>
                  <a:pt x="2663190" y="5682600"/>
                  <a:pt x="2481000" y="5659827"/>
                  <a:pt x="2282734" y="5612942"/>
                </a:cubicBezTo>
                <a:cubicBezTo>
                  <a:pt x="2084468" y="5566057"/>
                  <a:pt x="1846014" y="5497737"/>
                  <a:pt x="1687937" y="5412004"/>
                </a:cubicBezTo>
                <a:cubicBezTo>
                  <a:pt x="1529860" y="5326271"/>
                  <a:pt x="1378482" y="5216425"/>
                  <a:pt x="1334274" y="5098542"/>
                </a:cubicBezTo>
                <a:cubicBezTo>
                  <a:pt x="1290066" y="4980659"/>
                  <a:pt x="1357048" y="4802494"/>
                  <a:pt x="1422690" y="4704704"/>
                </a:cubicBezTo>
                <a:cubicBezTo>
                  <a:pt x="1488332" y="4606914"/>
                  <a:pt x="1620955" y="4569406"/>
                  <a:pt x="1728126" y="4511804"/>
                </a:cubicBezTo>
                <a:cubicBezTo>
                  <a:pt x="1835297" y="4454202"/>
                  <a:pt x="1959883" y="4430090"/>
                  <a:pt x="2065714" y="4359092"/>
                </a:cubicBezTo>
                <a:cubicBezTo>
                  <a:pt x="2171545" y="4288094"/>
                  <a:pt x="2306848" y="4198341"/>
                  <a:pt x="2363112" y="4085816"/>
                </a:cubicBezTo>
                <a:cubicBezTo>
                  <a:pt x="2419376" y="3973291"/>
                  <a:pt x="2464924" y="3813880"/>
                  <a:pt x="2403301" y="3683941"/>
                </a:cubicBezTo>
                <a:cubicBezTo>
                  <a:pt x="2341678" y="3554002"/>
                  <a:pt x="2166186" y="3436119"/>
                  <a:pt x="1993373" y="3306179"/>
                </a:cubicBezTo>
                <a:cubicBezTo>
                  <a:pt x="1820560" y="3176239"/>
                  <a:pt x="1511105" y="3023526"/>
                  <a:pt x="1366425" y="2904303"/>
                </a:cubicBezTo>
                <a:cubicBezTo>
                  <a:pt x="1221745" y="2785080"/>
                  <a:pt x="1209688" y="2718101"/>
                  <a:pt x="1125291" y="2590841"/>
                </a:cubicBezTo>
                <a:cubicBezTo>
                  <a:pt x="1040894" y="2463581"/>
                  <a:pt x="941761" y="2281396"/>
                  <a:pt x="860044" y="2140740"/>
                </a:cubicBezTo>
                <a:cubicBezTo>
                  <a:pt x="778327" y="2000084"/>
                  <a:pt x="697949" y="1876842"/>
                  <a:pt x="634986" y="1746903"/>
                </a:cubicBezTo>
                <a:cubicBezTo>
                  <a:pt x="572023" y="1616963"/>
                  <a:pt x="502362" y="1466930"/>
                  <a:pt x="482267" y="1361103"/>
                </a:cubicBezTo>
                <a:cubicBezTo>
                  <a:pt x="462173" y="1255276"/>
                  <a:pt x="475570" y="1208390"/>
                  <a:pt x="514419" y="1111940"/>
                </a:cubicBezTo>
                <a:cubicBezTo>
                  <a:pt x="553268" y="1015490"/>
                  <a:pt x="590778" y="897606"/>
                  <a:pt x="715364" y="782402"/>
                </a:cubicBezTo>
                <a:cubicBezTo>
                  <a:pt x="839950" y="667198"/>
                  <a:pt x="1071706" y="511807"/>
                  <a:pt x="1261934" y="420715"/>
                </a:cubicBezTo>
                <a:cubicBezTo>
                  <a:pt x="1452162" y="329623"/>
                  <a:pt x="1619616" y="300152"/>
                  <a:pt x="1856731" y="235852"/>
                </a:cubicBezTo>
                <a:cubicBezTo>
                  <a:pt x="2093846" y="171552"/>
                  <a:pt x="2396603" y="73763"/>
                  <a:pt x="2684624" y="34915"/>
                </a:cubicBezTo>
                <a:cubicBezTo>
                  <a:pt x="2972645" y="-3933"/>
                  <a:pt x="3282100" y="-2593"/>
                  <a:pt x="3584857" y="2765"/>
                </a:cubicBezTo>
                <a:cubicBezTo>
                  <a:pt x="3887614" y="8123"/>
                  <a:pt x="4189032" y="22859"/>
                  <a:pt x="4501166" y="67065"/>
                </a:cubicBezTo>
                <a:cubicBezTo>
                  <a:pt x="4813300" y="111271"/>
                  <a:pt x="5181700" y="179589"/>
                  <a:pt x="5457664" y="268002"/>
                </a:cubicBezTo>
                <a:cubicBezTo>
                  <a:pt x="5733629" y="356414"/>
                  <a:pt x="5968065" y="458223"/>
                  <a:pt x="6156953" y="597540"/>
                </a:cubicBezTo>
                <a:cubicBezTo>
                  <a:pt x="6345841" y="736857"/>
                  <a:pt x="6528031" y="935116"/>
                  <a:pt x="6590994" y="1103903"/>
                </a:cubicBezTo>
                <a:cubicBezTo>
                  <a:pt x="6653957" y="1272690"/>
                  <a:pt x="6601711" y="1466930"/>
                  <a:pt x="6534729" y="1610265"/>
                </a:cubicBezTo>
                <a:cubicBezTo>
                  <a:pt x="6467747" y="1753600"/>
                  <a:pt x="6376652" y="1844692"/>
                  <a:pt x="6189104" y="1963915"/>
                </a:cubicBezTo>
                <a:cubicBezTo>
                  <a:pt x="6001556" y="2083138"/>
                  <a:pt x="5611723" y="2243888"/>
                  <a:pt x="5409438" y="2325603"/>
                </a:cubicBezTo>
                <a:cubicBezTo>
                  <a:pt x="5207153" y="2407318"/>
                  <a:pt x="5197776" y="2408657"/>
                  <a:pt x="4975397" y="2454203"/>
                </a:cubicBezTo>
                <a:cubicBezTo>
                  <a:pt x="4753018" y="2499749"/>
                  <a:pt x="4335052" y="2574766"/>
                  <a:pt x="4075163" y="2598878"/>
                </a:cubicBezTo>
                <a:cubicBezTo>
                  <a:pt x="3815274" y="2622990"/>
                  <a:pt x="3671934" y="2608255"/>
                  <a:pt x="3416064" y="2598878"/>
                </a:cubicBezTo>
                <a:cubicBezTo>
                  <a:pt x="3160194" y="2589501"/>
                  <a:pt x="2781078" y="2565389"/>
                  <a:pt x="2539944" y="2542616"/>
                </a:cubicBezTo>
                <a:cubicBezTo>
                  <a:pt x="2298810" y="2519843"/>
                  <a:pt x="2158148" y="2511806"/>
                  <a:pt x="1969260" y="2462241"/>
                </a:cubicBezTo>
                <a:cubicBezTo>
                  <a:pt x="1780372" y="2412676"/>
                  <a:pt x="1576747" y="2324263"/>
                  <a:pt x="1406614" y="2245228"/>
                </a:cubicBezTo>
                <a:cubicBezTo>
                  <a:pt x="1236481" y="2166192"/>
                  <a:pt x="1074386" y="2072422"/>
                  <a:pt x="948460" y="1988028"/>
                </a:cubicBezTo>
                <a:cubicBezTo>
                  <a:pt x="822535" y="1903634"/>
                  <a:pt x="720722" y="1811202"/>
                  <a:pt x="651061" y="1738865"/>
                </a:cubicBezTo>
                <a:cubicBezTo>
                  <a:pt x="581400" y="1666527"/>
                  <a:pt x="530494" y="1554003"/>
                  <a:pt x="530494" y="1554003"/>
                </a:cubicBezTo>
                <a:lnTo>
                  <a:pt x="530494" y="1554003"/>
                </a:lnTo>
              </a:path>
            </a:pathLst>
          </a:custGeom>
          <a:ln w="41275"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97399" y="755525"/>
            <a:ext cx="2692662" cy="1728064"/>
          </a:xfrm>
          <a:custGeom>
            <a:avLst/>
            <a:gdLst>
              <a:gd name="connsiteX0" fmla="*/ 2684624 w 2684624"/>
              <a:gd name="connsiteY0" fmla="*/ 1768251 h 1768251"/>
              <a:gd name="connsiteX1" fmla="*/ 1953184 w 2684624"/>
              <a:gd name="connsiteY1" fmla="*/ 1551239 h 1768251"/>
              <a:gd name="connsiteX2" fmla="*/ 1406614 w 2684624"/>
              <a:gd name="connsiteY2" fmla="*/ 1326188 h 1768251"/>
              <a:gd name="connsiteX3" fmla="*/ 811817 w 2684624"/>
              <a:gd name="connsiteY3" fmla="*/ 908238 h 1768251"/>
              <a:gd name="connsiteX4" fmla="*/ 385814 w 2684624"/>
              <a:gd name="connsiteY4" fmla="*/ 345613 h 1768251"/>
              <a:gd name="connsiteX5" fmla="*/ 128604 w 2684624"/>
              <a:gd name="connsiteY5" fmla="*/ 88413 h 1768251"/>
              <a:gd name="connsiteX6" fmla="*/ 0 w 2684624"/>
              <a:gd name="connsiteY6" fmla="*/ 0 h 1768251"/>
              <a:gd name="connsiteX0" fmla="*/ 2692662 w 2692662"/>
              <a:gd name="connsiteY0" fmla="*/ 1728064 h 1728064"/>
              <a:gd name="connsiteX1" fmla="*/ 1953184 w 2692662"/>
              <a:gd name="connsiteY1" fmla="*/ 1551239 h 1728064"/>
              <a:gd name="connsiteX2" fmla="*/ 1406614 w 2692662"/>
              <a:gd name="connsiteY2" fmla="*/ 1326188 h 1728064"/>
              <a:gd name="connsiteX3" fmla="*/ 811817 w 2692662"/>
              <a:gd name="connsiteY3" fmla="*/ 908238 h 1728064"/>
              <a:gd name="connsiteX4" fmla="*/ 385814 w 2692662"/>
              <a:gd name="connsiteY4" fmla="*/ 345613 h 1728064"/>
              <a:gd name="connsiteX5" fmla="*/ 128604 w 2692662"/>
              <a:gd name="connsiteY5" fmla="*/ 88413 h 1728064"/>
              <a:gd name="connsiteX6" fmla="*/ 0 w 2692662"/>
              <a:gd name="connsiteY6" fmla="*/ 0 h 172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2662" h="1728064">
                <a:moveTo>
                  <a:pt x="2692662" y="1728064"/>
                </a:moveTo>
                <a:cubicBezTo>
                  <a:pt x="2433443" y="1656396"/>
                  <a:pt x="2167525" y="1618218"/>
                  <a:pt x="1953184" y="1551239"/>
                </a:cubicBezTo>
                <a:cubicBezTo>
                  <a:pt x="1738843" y="1484260"/>
                  <a:pt x="1596842" y="1433355"/>
                  <a:pt x="1406614" y="1326188"/>
                </a:cubicBezTo>
                <a:cubicBezTo>
                  <a:pt x="1216386" y="1219021"/>
                  <a:pt x="981950" y="1071667"/>
                  <a:pt x="811817" y="908238"/>
                </a:cubicBezTo>
                <a:cubicBezTo>
                  <a:pt x="641684" y="744809"/>
                  <a:pt x="499683" y="482250"/>
                  <a:pt x="385814" y="345613"/>
                </a:cubicBezTo>
                <a:cubicBezTo>
                  <a:pt x="271945" y="208975"/>
                  <a:pt x="192906" y="146015"/>
                  <a:pt x="128604" y="88413"/>
                </a:cubicBezTo>
                <a:cubicBezTo>
                  <a:pt x="64302" y="30811"/>
                  <a:pt x="0" y="0"/>
                  <a:pt x="0" y="0"/>
                </a:cubicBezTo>
              </a:path>
            </a:pathLst>
          </a:custGeom>
          <a:ln w="47625">
            <a:solidFill>
              <a:srgbClr val="3366FF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7241489" y="1862320"/>
            <a:ext cx="1233167" cy="411799"/>
          </a:xfrm>
          <a:custGeom>
            <a:avLst/>
            <a:gdLst>
              <a:gd name="connsiteX0" fmla="*/ 153285 w 1233167"/>
              <a:gd name="connsiteY0" fmla="*/ 106868 h 411799"/>
              <a:gd name="connsiteX1" fmla="*/ 16643 w 1233167"/>
              <a:gd name="connsiteY1" fmla="*/ 339956 h 411799"/>
              <a:gd name="connsiteX2" fmla="*/ 32718 w 1233167"/>
              <a:gd name="connsiteY2" fmla="*/ 404256 h 411799"/>
              <a:gd name="connsiteX3" fmla="*/ 289928 w 1233167"/>
              <a:gd name="connsiteY3" fmla="*/ 404256 h 411799"/>
              <a:gd name="connsiteX4" fmla="*/ 547137 w 1233167"/>
              <a:gd name="connsiteY4" fmla="*/ 347994 h 411799"/>
              <a:gd name="connsiteX5" fmla="*/ 764158 w 1233167"/>
              <a:gd name="connsiteY5" fmla="*/ 267618 h 411799"/>
              <a:gd name="connsiteX6" fmla="*/ 1198199 w 1233167"/>
              <a:gd name="connsiteY6" fmla="*/ 18456 h 411799"/>
              <a:gd name="connsiteX7" fmla="*/ 1206237 w 1233167"/>
              <a:gd name="connsiteY7" fmla="*/ 18456 h 41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3167" h="411799">
                <a:moveTo>
                  <a:pt x="153285" y="106868"/>
                </a:moveTo>
                <a:cubicBezTo>
                  <a:pt x="95011" y="198629"/>
                  <a:pt x="36737" y="290391"/>
                  <a:pt x="16643" y="339956"/>
                </a:cubicBezTo>
                <a:cubicBezTo>
                  <a:pt x="-3452" y="389521"/>
                  <a:pt x="-12830" y="393539"/>
                  <a:pt x="32718" y="404256"/>
                </a:cubicBezTo>
                <a:cubicBezTo>
                  <a:pt x="78265" y="414973"/>
                  <a:pt x="204192" y="413633"/>
                  <a:pt x="289928" y="404256"/>
                </a:cubicBezTo>
                <a:cubicBezTo>
                  <a:pt x="375664" y="394879"/>
                  <a:pt x="468099" y="370767"/>
                  <a:pt x="547137" y="347994"/>
                </a:cubicBezTo>
                <a:cubicBezTo>
                  <a:pt x="626175" y="325221"/>
                  <a:pt x="655648" y="322541"/>
                  <a:pt x="764158" y="267618"/>
                </a:cubicBezTo>
                <a:cubicBezTo>
                  <a:pt x="872668" y="212695"/>
                  <a:pt x="1124519" y="59983"/>
                  <a:pt x="1198199" y="18456"/>
                </a:cubicBezTo>
                <a:cubicBezTo>
                  <a:pt x="1271879" y="-23071"/>
                  <a:pt x="1206237" y="18456"/>
                  <a:pt x="1206237" y="18456"/>
                </a:cubicBezTo>
              </a:path>
            </a:pathLst>
          </a:custGeom>
          <a:ln w="47625">
            <a:solidFill>
              <a:srgbClr val="FF0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157443" y="47361"/>
            <a:ext cx="6592457" cy="5716242"/>
            <a:chOff x="1157443" y="47361"/>
            <a:chExt cx="6592457" cy="5716242"/>
          </a:xfrm>
        </p:grpSpPr>
        <p:sp>
          <p:nvSpPr>
            <p:cNvPr id="6" name="Freeform 5"/>
            <p:cNvSpPr/>
            <p:nvPr/>
          </p:nvSpPr>
          <p:spPr>
            <a:xfrm>
              <a:off x="1157443" y="47361"/>
              <a:ext cx="6592457" cy="5716242"/>
            </a:xfrm>
            <a:custGeom>
              <a:avLst/>
              <a:gdLst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428827 w 6592457"/>
                <a:gd name="connsiteY14" fmla="*/ 5442254 h 5716242"/>
                <a:gd name="connsiteX15" fmla="*/ 3793841 w 6592457"/>
                <a:gd name="connsiteY15" fmla="*/ 5635154 h 5716242"/>
                <a:gd name="connsiteX16" fmla="*/ 2949872 w 6592457"/>
                <a:gd name="connsiteY16" fmla="*/ 5715529 h 5716242"/>
                <a:gd name="connsiteX17" fmla="*/ 2089827 w 6592457"/>
                <a:gd name="connsiteY17" fmla="*/ 5594967 h 5716242"/>
                <a:gd name="connsiteX18" fmla="*/ 1454841 w 6592457"/>
                <a:gd name="connsiteY18" fmla="*/ 5297579 h 5716242"/>
                <a:gd name="connsiteX19" fmla="*/ 1302123 w 6592457"/>
                <a:gd name="connsiteY19" fmla="*/ 4943929 h 5716242"/>
                <a:gd name="connsiteX20" fmla="*/ 1446804 w 6592457"/>
                <a:gd name="connsiteY20" fmla="*/ 4654579 h 5716242"/>
                <a:gd name="connsiteX21" fmla="*/ 1712051 w 6592457"/>
                <a:gd name="connsiteY21" fmla="*/ 4501866 h 5716242"/>
                <a:gd name="connsiteX22" fmla="*/ 2025525 w 6592457"/>
                <a:gd name="connsiteY22" fmla="*/ 4349154 h 5716242"/>
                <a:gd name="connsiteX23" fmla="*/ 2347037 w 6592457"/>
                <a:gd name="connsiteY23" fmla="*/ 4059803 h 5716242"/>
                <a:gd name="connsiteX24" fmla="*/ 2338999 w 6592457"/>
                <a:gd name="connsiteY24" fmla="*/ 3674003 h 5716242"/>
                <a:gd name="connsiteX25" fmla="*/ 1888882 w 6592457"/>
                <a:gd name="connsiteY25" fmla="*/ 3215865 h 5716242"/>
                <a:gd name="connsiteX26" fmla="*/ 1253896 w 6592457"/>
                <a:gd name="connsiteY26" fmla="*/ 2830065 h 5716242"/>
                <a:gd name="connsiteX27" fmla="*/ 771629 w 6592457"/>
                <a:gd name="connsiteY27" fmla="*/ 2090615 h 5716242"/>
                <a:gd name="connsiteX28" fmla="*/ 498343 w 6592457"/>
                <a:gd name="connsiteY28" fmla="*/ 1568177 h 5716242"/>
                <a:gd name="connsiteX29" fmla="*/ 482268 w 6592457"/>
                <a:gd name="connsiteY29" fmla="*/ 1085927 h 5716242"/>
                <a:gd name="connsiteX30" fmla="*/ 634986 w 6592457"/>
                <a:gd name="connsiteY30" fmla="*/ 852839 h 5716242"/>
                <a:gd name="connsiteX31" fmla="*/ 1310161 w 6592457"/>
                <a:gd name="connsiteY31" fmla="*/ 394702 h 5716242"/>
                <a:gd name="connsiteX32" fmla="*/ 2379188 w 6592457"/>
                <a:gd name="connsiteY32" fmla="*/ 97314 h 5716242"/>
                <a:gd name="connsiteX33" fmla="*/ 3150817 w 6592457"/>
                <a:gd name="connsiteY33" fmla="*/ 864 h 5716242"/>
                <a:gd name="connsiteX34" fmla="*/ 4348449 w 6592457"/>
                <a:gd name="connsiteY34" fmla="*/ 57127 h 5716242"/>
                <a:gd name="connsiteX35" fmla="*/ 5039699 w 6592457"/>
                <a:gd name="connsiteY35" fmla="*/ 177689 h 5716242"/>
                <a:gd name="connsiteX36" fmla="*/ 5811328 w 6592457"/>
                <a:gd name="connsiteY36" fmla="*/ 426852 h 5716242"/>
                <a:gd name="connsiteX37" fmla="*/ 6108726 w 6592457"/>
                <a:gd name="connsiteY37" fmla="*/ 619752 h 5716242"/>
                <a:gd name="connsiteX38" fmla="*/ 6494541 w 6592457"/>
                <a:gd name="connsiteY38" fmla="*/ 1005552 h 5716242"/>
                <a:gd name="connsiteX39" fmla="*/ 6590994 w 6592457"/>
                <a:gd name="connsiteY39" fmla="*/ 1343127 h 5716242"/>
                <a:gd name="connsiteX40" fmla="*/ 6446314 w 6592457"/>
                <a:gd name="connsiteY40" fmla="*/ 1688740 h 5716242"/>
                <a:gd name="connsiteX41" fmla="*/ 5988159 w 6592457"/>
                <a:gd name="connsiteY41" fmla="*/ 2098652 h 5716242"/>
                <a:gd name="connsiteX42" fmla="*/ 4838754 w 6592457"/>
                <a:gd name="connsiteY42" fmla="*/ 2484453 h 5716242"/>
                <a:gd name="connsiteX43" fmla="*/ 3584858 w 6592457"/>
                <a:gd name="connsiteY43" fmla="*/ 2621090 h 5716242"/>
                <a:gd name="connsiteX44" fmla="*/ 1896920 w 6592457"/>
                <a:gd name="connsiteY44" fmla="*/ 2452303 h 5716242"/>
                <a:gd name="connsiteX45" fmla="*/ 1028838 w 6592457"/>
                <a:gd name="connsiteY45" fmla="*/ 2066502 h 5716242"/>
                <a:gd name="connsiteX46" fmla="*/ 618910 w 6592457"/>
                <a:gd name="connsiteY46" fmla="*/ 1753040 h 5716242"/>
                <a:gd name="connsiteX47" fmla="*/ 618910 w 6592457"/>
                <a:gd name="connsiteY47" fmla="*/ 1753040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68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618910 w 6592457"/>
                <a:gd name="connsiteY48" fmla="*/ 1753040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68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54608 w 6592457"/>
                <a:gd name="connsiteY48" fmla="*/ 1664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83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54608 w 6592457"/>
                <a:gd name="connsiteY48" fmla="*/ 1664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83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39607 w 6592457"/>
                <a:gd name="connsiteY48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826079 w 6592457"/>
                <a:gd name="connsiteY8" fmla="*/ 3846339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83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39607 w 6592457"/>
                <a:gd name="connsiteY48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697575 w 6592457"/>
                <a:gd name="connsiteY3" fmla="*/ 3835452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826079 w 6592457"/>
                <a:gd name="connsiteY8" fmla="*/ 3846339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83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39607 w 6592457"/>
                <a:gd name="connsiteY48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082673 w 6592457"/>
                <a:gd name="connsiteY2" fmla="*/ 4032565 h 5716242"/>
                <a:gd name="connsiteX3" fmla="*/ 3383913 w 6592457"/>
                <a:gd name="connsiteY3" fmla="*/ 3931203 h 5716242"/>
                <a:gd name="connsiteX4" fmla="*/ 3697575 w 6592457"/>
                <a:gd name="connsiteY4" fmla="*/ 3835452 h 5716242"/>
                <a:gd name="connsiteX5" fmla="*/ 3769727 w 6592457"/>
                <a:gd name="connsiteY5" fmla="*/ 3625778 h 5716242"/>
                <a:gd name="connsiteX6" fmla="*/ 3528593 w 6592457"/>
                <a:gd name="connsiteY6" fmla="*/ 3465028 h 5716242"/>
                <a:gd name="connsiteX7" fmla="*/ 3006136 w 6592457"/>
                <a:gd name="connsiteY7" fmla="*/ 3448953 h 5716242"/>
                <a:gd name="connsiteX8" fmla="*/ 2756965 w 6592457"/>
                <a:gd name="connsiteY8" fmla="*/ 3585591 h 5716242"/>
                <a:gd name="connsiteX9" fmla="*/ 2826079 w 6592457"/>
                <a:gd name="connsiteY9" fmla="*/ 3846339 h 5716242"/>
                <a:gd name="connsiteX10" fmla="*/ 3448215 w 6592457"/>
                <a:gd name="connsiteY10" fmla="*/ 4035691 h 5716242"/>
                <a:gd name="connsiteX11" fmla="*/ 3970672 w 6592457"/>
                <a:gd name="connsiteY11" fmla="*/ 4308966 h 5716242"/>
                <a:gd name="connsiteX12" fmla="*/ 4444902 w 6592457"/>
                <a:gd name="connsiteY12" fmla="*/ 4517941 h 5716242"/>
                <a:gd name="connsiteX13" fmla="*/ 4766414 w 6592457"/>
                <a:gd name="connsiteY13" fmla="*/ 4767104 h 5716242"/>
                <a:gd name="connsiteX14" fmla="*/ 4790528 w 6592457"/>
                <a:gd name="connsiteY14" fmla="*/ 5024304 h 5716242"/>
                <a:gd name="connsiteX15" fmla="*/ 4694074 w 6592457"/>
                <a:gd name="connsiteY15" fmla="*/ 5265429 h 5716242"/>
                <a:gd name="connsiteX16" fmla="*/ 4428827 w 6592457"/>
                <a:gd name="connsiteY16" fmla="*/ 5442254 h 5716242"/>
                <a:gd name="connsiteX17" fmla="*/ 3793841 w 6592457"/>
                <a:gd name="connsiteY17" fmla="*/ 5635154 h 5716242"/>
                <a:gd name="connsiteX18" fmla="*/ 2949872 w 6592457"/>
                <a:gd name="connsiteY18" fmla="*/ 5715529 h 5716242"/>
                <a:gd name="connsiteX19" fmla="*/ 2089827 w 6592457"/>
                <a:gd name="connsiteY19" fmla="*/ 5594967 h 5716242"/>
                <a:gd name="connsiteX20" fmla="*/ 1454841 w 6592457"/>
                <a:gd name="connsiteY20" fmla="*/ 5297579 h 5716242"/>
                <a:gd name="connsiteX21" fmla="*/ 1302123 w 6592457"/>
                <a:gd name="connsiteY21" fmla="*/ 4943929 h 5716242"/>
                <a:gd name="connsiteX22" fmla="*/ 1446804 w 6592457"/>
                <a:gd name="connsiteY22" fmla="*/ 4654579 h 5716242"/>
                <a:gd name="connsiteX23" fmla="*/ 1712051 w 6592457"/>
                <a:gd name="connsiteY23" fmla="*/ 4501866 h 5716242"/>
                <a:gd name="connsiteX24" fmla="*/ 2025525 w 6592457"/>
                <a:gd name="connsiteY24" fmla="*/ 4349154 h 5716242"/>
                <a:gd name="connsiteX25" fmla="*/ 2347037 w 6592457"/>
                <a:gd name="connsiteY25" fmla="*/ 4059803 h 5716242"/>
                <a:gd name="connsiteX26" fmla="*/ 2338999 w 6592457"/>
                <a:gd name="connsiteY26" fmla="*/ 3674003 h 5716242"/>
                <a:gd name="connsiteX27" fmla="*/ 1888882 w 6592457"/>
                <a:gd name="connsiteY27" fmla="*/ 3215865 h 5716242"/>
                <a:gd name="connsiteX28" fmla="*/ 1253896 w 6592457"/>
                <a:gd name="connsiteY28" fmla="*/ 2830065 h 5716242"/>
                <a:gd name="connsiteX29" fmla="*/ 771629 w 6592457"/>
                <a:gd name="connsiteY29" fmla="*/ 2090615 h 5716242"/>
                <a:gd name="connsiteX30" fmla="*/ 498343 w 6592457"/>
                <a:gd name="connsiteY30" fmla="*/ 1583177 h 5716242"/>
                <a:gd name="connsiteX31" fmla="*/ 482268 w 6592457"/>
                <a:gd name="connsiteY31" fmla="*/ 1085927 h 5716242"/>
                <a:gd name="connsiteX32" fmla="*/ 634986 w 6592457"/>
                <a:gd name="connsiteY32" fmla="*/ 852839 h 5716242"/>
                <a:gd name="connsiteX33" fmla="*/ 1310161 w 6592457"/>
                <a:gd name="connsiteY33" fmla="*/ 394702 h 5716242"/>
                <a:gd name="connsiteX34" fmla="*/ 2379188 w 6592457"/>
                <a:gd name="connsiteY34" fmla="*/ 97314 h 5716242"/>
                <a:gd name="connsiteX35" fmla="*/ 3150817 w 6592457"/>
                <a:gd name="connsiteY35" fmla="*/ 864 h 5716242"/>
                <a:gd name="connsiteX36" fmla="*/ 4348449 w 6592457"/>
                <a:gd name="connsiteY36" fmla="*/ 57127 h 5716242"/>
                <a:gd name="connsiteX37" fmla="*/ 5039699 w 6592457"/>
                <a:gd name="connsiteY37" fmla="*/ 177689 h 5716242"/>
                <a:gd name="connsiteX38" fmla="*/ 5811328 w 6592457"/>
                <a:gd name="connsiteY38" fmla="*/ 426852 h 5716242"/>
                <a:gd name="connsiteX39" fmla="*/ 6108726 w 6592457"/>
                <a:gd name="connsiteY39" fmla="*/ 619752 h 5716242"/>
                <a:gd name="connsiteX40" fmla="*/ 6494541 w 6592457"/>
                <a:gd name="connsiteY40" fmla="*/ 1005552 h 5716242"/>
                <a:gd name="connsiteX41" fmla="*/ 6590994 w 6592457"/>
                <a:gd name="connsiteY41" fmla="*/ 1343127 h 5716242"/>
                <a:gd name="connsiteX42" fmla="*/ 6446314 w 6592457"/>
                <a:gd name="connsiteY42" fmla="*/ 1688740 h 5716242"/>
                <a:gd name="connsiteX43" fmla="*/ 5988159 w 6592457"/>
                <a:gd name="connsiteY43" fmla="*/ 2098652 h 5716242"/>
                <a:gd name="connsiteX44" fmla="*/ 4838754 w 6592457"/>
                <a:gd name="connsiteY44" fmla="*/ 2484453 h 5716242"/>
                <a:gd name="connsiteX45" fmla="*/ 3584858 w 6592457"/>
                <a:gd name="connsiteY45" fmla="*/ 2621090 h 5716242"/>
                <a:gd name="connsiteX46" fmla="*/ 1896920 w 6592457"/>
                <a:gd name="connsiteY46" fmla="*/ 2452303 h 5716242"/>
                <a:gd name="connsiteX47" fmla="*/ 1028838 w 6592457"/>
                <a:gd name="connsiteY47" fmla="*/ 2066502 h 5716242"/>
                <a:gd name="connsiteX48" fmla="*/ 618910 w 6592457"/>
                <a:gd name="connsiteY48" fmla="*/ 1753040 h 5716242"/>
                <a:gd name="connsiteX49" fmla="*/ 539607 w 6592457"/>
                <a:gd name="connsiteY49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107674 w 6592457"/>
                <a:gd name="connsiteY2" fmla="*/ 4007565 h 5716242"/>
                <a:gd name="connsiteX3" fmla="*/ 3383913 w 6592457"/>
                <a:gd name="connsiteY3" fmla="*/ 3931203 h 5716242"/>
                <a:gd name="connsiteX4" fmla="*/ 3697575 w 6592457"/>
                <a:gd name="connsiteY4" fmla="*/ 3835452 h 5716242"/>
                <a:gd name="connsiteX5" fmla="*/ 3769727 w 6592457"/>
                <a:gd name="connsiteY5" fmla="*/ 3625778 h 5716242"/>
                <a:gd name="connsiteX6" fmla="*/ 3528593 w 6592457"/>
                <a:gd name="connsiteY6" fmla="*/ 3465028 h 5716242"/>
                <a:gd name="connsiteX7" fmla="*/ 3006136 w 6592457"/>
                <a:gd name="connsiteY7" fmla="*/ 3448953 h 5716242"/>
                <a:gd name="connsiteX8" fmla="*/ 2756965 w 6592457"/>
                <a:gd name="connsiteY8" fmla="*/ 3585591 h 5716242"/>
                <a:gd name="connsiteX9" fmla="*/ 2826079 w 6592457"/>
                <a:gd name="connsiteY9" fmla="*/ 3846339 h 5716242"/>
                <a:gd name="connsiteX10" fmla="*/ 3448215 w 6592457"/>
                <a:gd name="connsiteY10" fmla="*/ 4035691 h 5716242"/>
                <a:gd name="connsiteX11" fmla="*/ 3970672 w 6592457"/>
                <a:gd name="connsiteY11" fmla="*/ 4308966 h 5716242"/>
                <a:gd name="connsiteX12" fmla="*/ 4444902 w 6592457"/>
                <a:gd name="connsiteY12" fmla="*/ 4517941 h 5716242"/>
                <a:gd name="connsiteX13" fmla="*/ 4766414 w 6592457"/>
                <a:gd name="connsiteY13" fmla="*/ 4767104 h 5716242"/>
                <a:gd name="connsiteX14" fmla="*/ 4790528 w 6592457"/>
                <a:gd name="connsiteY14" fmla="*/ 5024304 h 5716242"/>
                <a:gd name="connsiteX15" fmla="*/ 4694074 w 6592457"/>
                <a:gd name="connsiteY15" fmla="*/ 5265429 h 5716242"/>
                <a:gd name="connsiteX16" fmla="*/ 4428827 w 6592457"/>
                <a:gd name="connsiteY16" fmla="*/ 5442254 h 5716242"/>
                <a:gd name="connsiteX17" fmla="*/ 3793841 w 6592457"/>
                <a:gd name="connsiteY17" fmla="*/ 5635154 h 5716242"/>
                <a:gd name="connsiteX18" fmla="*/ 2949872 w 6592457"/>
                <a:gd name="connsiteY18" fmla="*/ 5715529 h 5716242"/>
                <a:gd name="connsiteX19" fmla="*/ 2089827 w 6592457"/>
                <a:gd name="connsiteY19" fmla="*/ 5594967 h 5716242"/>
                <a:gd name="connsiteX20" fmla="*/ 1454841 w 6592457"/>
                <a:gd name="connsiteY20" fmla="*/ 5297579 h 5716242"/>
                <a:gd name="connsiteX21" fmla="*/ 1302123 w 6592457"/>
                <a:gd name="connsiteY21" fmla="*/ 4943929 h 5716242"/>
                <a:gd name="connsiteX22" fmla="*/ 1446804 w 6592457"/>
                <a:gd name="connsiteY22" fmla="*/ 4654579 h 5716242"/>
                <a:gd name="connsiteX23" fmla="*/ 1712051 w 6592457"/>
                <a:gd name="connsiteY23" fmla="*/ 4501866 h 5716242"/>
                <a:gd name="connsiteX24" fmla="*/ 2025525 w 6592457"/>
                <a:gd name="connsiteY24" fmla="*/ 4349154 h 5716242"/>
                <a:gd name="connsiteX25" fmla="*/ 2347037 w 6592457"/>
                <a:gd name="connsiteY25" fmla="*/ 4059803 h 5716242"/>
                <a:gd name="connsiteX26" fmla="*/ 2338999 w 6592457"/>
                <a:gd name="connsiteY26" fmla="*/ 3674003 h 5716242"/>
                <a:gd name="connsiteX27" fmla="*/ 1888882 w 6592457"/>
                <a:gd name="connsiteY27" fmla="*/ 3215865 h 5716242"/>
                <a:gd name="connsiteX28" fmla="*/ 1253896 w 6592457"/>
                <a:gd name="connsiteY28" fmla="*/ 2830065 h 5716242"/>
                <a:gd name="connsiteX29" fmla="*/ 771629 w 6592457"/>
                <a:gd name="connsiteY29" fmla="*/ 2090615 h 5716242"/>
                <a:gd name="connsiteX30" fmla="*/ 498343 w 6592457"/>
                <a:gd name="connsiteY30" fmla="*/ 1583177 h 5716242"/>
                <a:gd name="connsiteX31" fmla="*/ 482268 w 6592457"/>
                <a:gd name="connsiteY31" fmla="*/ 1085927 h 5716242"/>
                <a:gd name="connsiteX32" fmla="*/ 634986 w 6592457"/>
                <a:gd name="connsiteY32" fmla="*/ 852839 h 5716242"/>
                <a:gd name="connsiteX33" fmla="*/ 1310161 w 6592457"/>
                <a:gd name="connsiteY33" fmla="*/ 394702 h 5716242"/>
                <a:gd name="connsiteX34" fmla="*/ 2379188 w 6592457"/>
                <a:gd name="connsiteY34" fmla="*/ 97314 h 5716242"/>
                <a:gd name="connsiteX35" fmla="*/ 3150817 w 6592457"/>
                <a:gd name="connsiteY35" fmla="*/ 864 h 5716242"/>
                <a:gd name="connsiteX36" fmla="*/ 4348449 w 6592457"/>
                <a:gd name="connsiteY36" fmla="*/ 57127 h 5716242"/>
                <a:gd name="connsiteX37" fmla="*/ 5039699 w 6592457"/>
                <a:gd name="connsiteY37" fmla="*/ 177689 h 5716242"/>
                <a:gd name="connsiteX38" fmla="*/ 5811328 w 6592457"/>
                <a:gd name="connsiteY38" fmla="*/ 426852 h 5716242"/>
                <a:gd name="connsiteX39" fmla="*/ 6108726 w 6592457"/>
                <a:gd name="connsiteY39" fmla="*/ 619752 h 5716242"/>
                <a:gd name="connsiteX40" fmla="*/ 6494541 w 6592457"/>
                <a:gd name="connsiteY40" fmla="*/ 1005552 h 5716242"/>
                <a:gd name="connsiteX41" fmla="*/ 6590994 w 6592457"/>
                <a:gd name="connsiteY41" fmla="*/ 1343127 h 5716242"/>
                <a:gd name="connsiteX42" fmla="*/ 6446314 w 6592457"/>
                <a:gd name="connsiteY42" fmla="*/ 1688740 h 5716242"/>
                <a:gd name="connsiteX43" fmla="*/ 5988159 w 6592457"/>
                <a:gd name="connsiteY43" fmla="*/ 2098652 h 5716242"/>
                <a:gd name="connsiteX44" fmla="*/ 4838754 w 6592457"/>
                <a:gd name="connsiteY44" fmla="*/ 2484453 h 5716242"/>
                <a:gd name="connsiteX45" fmla="*/ 3584858 w 6592457"/>
                <a:gd name="connsiteY45" fmla="*/ 2621090 h 5716242"/>
                <a:gd name="connsiteX46" fmla="*/ 1896920 w 6592457"/>
                <a:gd name="connsiteY46" fmla="*/ 2452303 h 5716242"/>
                <a:gd name="connsiteX47" fmla="*/ 1028838 w 6592457"/>
                <a:gd name="connsiteY47" fmla="*/ 2066502 h 5716242"/>
                <a:gd name="connsiteX48" fmla="*/ 618910 w 6592457"/>
                <a:gd name="connsiteY48" fmla="*/ 1753040 h 5716242"/>
                <a:gd name="connsiteX49" fmla="*/ 539607 w 6592457"/>
                <a:gd name="connsiteY49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107674 w 6592457"/>
                <a:gd name="connsiteY2" fmla="*/ 4007565 h 5716242"/>
                <a:gd name="connsiteX3" fmla="*/ 3383913 w 6592457"/>
                <a:gd name="connsiteY3" fmla="*/ 3931203 h 5716242"/>
                <a:gd name="connsiteX4" fmla="*/ 3697575 w 6592457"/>
                <a:gd name="connsiteY4" fmla="*/ 3835452 h 5716242"/>
                <a:gd name="connsiteX5" fmla="*/ 3769727 w 6592457"/>
                <a:gd name="connsiteY5" fmla="*/ 3625778 h 5716242"/>
                <a:gd name="connsiteX6" fmla="*/ 3528593 w 6592457"/>
                <a:gd name="connsiteY6" fmla="*/ 3465028 h 5716242"/>
                <a:gd name="connsiteX7" fmla="*/ 3006136 w 6592457"/>
                <a:gd name="connsiteY7" fmla="*/ 3448953 h 5716242"/>
                <a:gd name="connsiteX8" fmla="*/ 2731964 w 6592457"/>
                <a:gd name="connsiteY8" fmla="*/ 3625590 h 5716242"/>
                <a:gd name="connsiteX9" fmla="*/ 2826079 w 6592457"/>
                <a:gd name="connsiteY9" fmla="*/ 3846339 h 5716242"/>
                <a:gd name="connsiteX10" fmla="*/ 3448215 w 6592457"/>
                <a:gd name="connsiteY10" fmla="*/ 4035691 h 5716242"/>
                <a:gd name="connsiteX11" fmla="*/ 3970672 w 6592457"/>
                <a:gd name="connsiteY11" fmla="*/ 4308966 h 5716242"/>
                <a:gd name="connsiteX12" fmla="*/ 4444902 w 6592457"/>
                <a:gd name="connsiteY12" fmla="*/ 4517941 h 5716242"/>
                <a:gd name="connsiteX13" fmla="*/ 4766414 w 6592457"/>
                <a:gd name="connsiteY13" fmla="*/ 4767104 h 5716242"/>
                <a:gd name="connsiteX14" fmla="*/ 4790528 w 6592457"/>
                <a:gd name="connsiteY14" fmla="*/ 5024304 h 5716242"/>
                <a:gd name="connsiteX15" fmla="*/ 4694074 w 6592457"/>
                <a:gd name="connsiteY15" fmla="*/ 5265429 h 5716242"/>
                <a:gd name="connsiteX16" fmla="*/ 4428827 w 6592457"/>
                <a:gd name="connsiteY16" fmla="*/ 5442254 h 5716242"/>
                <a:gd name="connsiteX17" fmla="*/ 3793841 w 6592457"/>
                <a:gd name="connsiteY17" fmla="*/ 5635154 h 5716242"/>
                <a:gd name="connsiteX18" fmla="*/ 2949872 w 6592457"/>
                <a:gd name="connsiteY18" fmla="*/ 5715529 h 5716242"/>
                <a:gd name="connsiteX19" fmla="*/ 2089827 w 6592457"/>
                <a:gd name="connsiteY19" fmla="*/ 5594967 h 5716242"/>
                <a:gd name="connsiteX20" fmla="*/ 1454841 w 6592457"/>
                <a:gd name="connsiteY20" fmla="*/ 5297579 h 5716242"/>
                <a:gd name="connsiteX21" fmla="*/ 1302123 w 6592457"/>
                <a:gd name="connsiteY21" fmla="*/ 4943929 h 5716242"/>
                <a:gd name="connsiteX22" fmla="*/ 1446804 w 6592457"/>
                <a:gd name="connsiteY22" fmla="*/ 4654579 h 5716242"/>
                <a:gd name="connsiteX23" fmla="*/ 1712051 w 6592457"/>
                <a:gd name="connsiteY23" fmla="*/ 4501866 h 5716242"/>
                <a:gd name="connsiteX24" fmla="*/ 2025525 w 6592457"/>
                <a:gd name="connsiteY24" fmla="*/ 4349154 h 5716242"/>
                <a:gd name="connsiteX25" fmla="*/ 2347037 w 6592457"/>
                <a:gd name="connsiteY25" fmla="*/ 4059803 h 5716242"/>
                <a:gd name="connsiteX26" fmla="*/ 2338999 w 6592457"/>
                <a:gd name="connsiteY26" fmla="*/ 3674003 h 5716242"/>
                <a:gd name="connsiteX27" fmla="*/ 1888882 w 6592457"/>
                <a:gd name="connsiteY27" fmla="*/ 3215865 h 5716242"/>
                <a:gd name="connsiteX28" fmla="*/ 1253896 w 6592457"/>
                <a:gd name="connsiteY28" fmla="*/ 2830065 h 5716242"/>
                <a:gd name="connsiteX29" fmla="*/ 771629 w 6592457"/>
                <a:gd name="connsiteY29" fmla="*/ 2090615 h 5716242"/>
                <a:gd name="connsiteX30" fmla="*/ 498343 w 6592457"/>
                <a:gd name="connsiteY30" fmla="*/ 1583177 h 5716242"/>
                <a:gd name="connsiteX31" fmla="*/ 482268 w 6592457"/>
                <a:gd name="connsiteY31" fmla="*/ 1085927 h 5716242"/>
                <a:gd name="connsiteX32" fmla="*/ 634986 w 6592457"/>
                <a:gd name="connsiteY32" fmla="*/ 852839 h 5716242"/>
                <a:gd name="connsiteX33" fmla="*/ 1310161 w 6592457"/>
                <a:gd name="connsiteY33" fmla="*/ 394702 h 5716242"/>
                <a:gd name="connsiteX34" fmla="*/ 2379188 w 6592457"/>
                <a:gd name="connsiteY34" fmla="*/ 97314 h 5716242"/>
                <a:gd name="connsiteX35" fmla="*/ 3150817 w 6592457"/>
                <a:gd name="connsiteY35" fmla="*/ 864 h 5716242"/>
                <a:gd name="connsiteX36" fmla="*/ 4348449 w 6592457"/>
                <a:gd name="connsiteY36" fmla="*/ 57127 h 5716242"/>
                <a:gd name="connsiteX37" fmla="*/ 5039699 w 6592457"/>
                <a:gd name="connsiteY37" fmla="*/ 177689 h 5716242"/>
                <a:gd name="connsiteX38" fmla="*/ 5811328 w 6592457"/>
                <a:gd name="connsiteY38" fmla="*/ 426852 h 5716242"/>
                <a:gd name="connsiteX39" fmla="*/ 6108726 w 6592457"/>
                <a:gd name="connsiteY39" fmla="*/ 619752 h 5716242"/>
                <a:gd name="connsiteX40" fmla="*/ 6494541 w 6592457"/>
                <a:gd name="connsiteY40" fmla="*/ 1005552 h 5716242"/>
                <a:gd name="connsiteX41" fmla="*/ 6590994 w 6592457"/>
                <a:gd name="connsiteY41" fmla="*/ 1343127 h 5716242"/>
                <a:gd name="connsiteX42" fmla="*/ 6446314 w 6592457"/>
                <a:gd name="connsiteY42" fmla="*/ 1688740 h 5716242"/>
                <a:gd name="connsiteX43" fmla="*/ 5988159 w 6592457"/>
                <a:gd name="connsiteY43" fmla="*/ 2098652 h 5716242"/>
                <a:gd name="connsiteX44" fmla="*/ 4838754 w 6592457"/>
                <a:gd name="connsiteY44" fmla="*/ 2484453 h 5716242"/>
                <a:gd name="connsiteX45" fmla="*/ 3584858 w 6592457"/>
                <a:gd name="connsiteY45" fmla="*/ 2621090 h 5716242"/>
                <a:gd name="connsiteX46" fmla="*/ 1896920 w 6592457"/>
                <a:gd name="connsiteY46" fmla="*/ 2452303 h 5716242"/>
                <a:gd name="connsiteX47" fmla="*/ 1028838 w 6592457"/>
                <a:gd name="connsiteY47" fmla="*/ 2066502 h 5716242"/>
                <a:gd name="connsiteX48" fmla="*/ 618910 w 6592457"/>
                <a:gd name="connsiteY48" fmla="*/ 1753040 h 5716242"/>
                <a:gd name="connsiteX49" fmla="*/ 539607 w 6592457"/>
                <a:gd name="connsiteY49" fmla="*/ 1679627 h 571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592457" h="5716242">
                  <a:moveTo>
                    <a:pt x="0" y="4325041"/>
                  </a:moveTo>
                  <a:lnTo>
                    <a:pt x="2692662" y="4108028"/>
                  </a:lnTo>
                  <a:cubicBezTo>
                    <a:pt x="3210608" y="4055115"/>
                    <a:pt x="2992465" y="4037036"/>
                    <a:pt x="3107674" y="4007565"/>
                  </a:cubicBezTo>
                  <a:cubicBezTo>
                    <a:pt x="3222883" y="3978094"/>
                    <a:pt x="3285596" y="3959888"/>
                    <a:pt x="3383913" y="3931203"/>
                  </a:cubicBezTo>
                  <a:cubicBezTo>
                    <a:pt x="3482230" y="3902518"/>
                    <a:pt x="3633273" y="3886356"/>
                    <a:pt x="3697575" y="3835452"/>
                  </a:cubicBezTo>
                  <a:cubicBezTo>
                    <a:pt x="3761877" y="3784548"/>
                    <a:pt x="3797891" y="3687515"/>
                    <a:pt x="3769727" y="3625778"/>
                  </a:cubicBezTo>
                  <a:cubicBezTo>
                    <a:pt x="3741563" y="3564041"/>
                    <a:pt x="3655858" y="3494499"/>
                    <a:pt x="3528593" y="3465028"/>
                  </a:cubicBezTo>
                  <a:cubicBezTo>
                    <a:pt x="3401328" y="3435557"/>
                    <a:pt x="3138907" y="3422193"/>
                    <a:pt x="3006136" y="3448953"/>
                  </a:cubicBezTo>
                  <a:cubicBezTo>
                    <a:pt x="2873365" y="3475713"/>
                    <a:pt x="2761974" y="3559359"/>
                    <a:pt x="2731964" y="3625590"/>
                  </a:cubicBezTo>
                  <a:cubicBezTo>
                    <a:pt x="2701955" y="3691821"/>
                    <a:pt x="2706704" y="3777989"/>
                    <a:pt x="2826079" y="3846339"/>
                  </a:cubicBezTo>
                  <a:cubicBezTo>
                    <a:pt x="2945454" y="3914689"/>
                    <a:pt x="3257450" y="3958587"/>
                    <a:pt x="3448215" y="4035691"/>
                  </a:cubicBezTo>
                  <a:cubicBezTo>
                    <a:pt x="3638980" y="4112795"/>
                    <a:pt x="3804558" y="4228591"/>
                    <a:pt x="3970672" y="4308966"/>
                  </a:cubicBezTo>
                  <a:cubicBezTo>
                    <a:pt x="4136786" y="4389341"/>
                    <a:pt x="4312278" y="4441585"/>
                    <a:pt x="4444902" y="4517941"/>
                  </a:cubicBezTo>
                  <a:cubicBezTo>
                    <a:pt x="4577526" y="4594297"/>
                    <a:pt x="4708810" y="4682710"/>
                    <a:pt x="4766414" y="4767104"/>
                  </a:cubicBezTo>
                  <a:cubicBezTo>
                    <a:pt x="4824018" y="4851498"/>
                    <a:pt x="4802585" y="4941250"/>
                    <a:pt x="4790528" y="5024304"/>
                  </a:cubicBezTo>
                  <a:cubicBezTo>
                    <a:pt x="4778471" y="5107358"/>
                    <a:pt x="4754357" y="5195771"/>
                    <a:pt x="4694074" y="5265429"/>
                  </a:cubicBezTo>
                  <a:cubicBezTo>
                    <a:pt x="4633791" y="5335087"/>
                    <a:pt x="4578866" y="5380633"/>
                    <a:pt x="4428827" y="5442254"/>
                  </a:cubicBezTo>
                  <a:cubicBezTo>
                    <a:pt x="4278788" y="5503875"/>
                    <a:pt x="4040333" y="5589608"/>
                    <a:pt x="3793841" y="5635154"/>
                  </a:cubicBezTo>
                  <a:cubicBezTo>
                    <a:pt x="3547349" y="5680700"/>
                    <a:pt x="3233874" y="5722227"/>
                    <a:pt x="2949872" y="5715529"/>
                  </a:cubicBezTo>
                  <a:cubicBezTo>
                    <a:pt x="2665870" y="5708831"/>
                    <a:pt x="2338999" y="5664625"/>
                    <a:pt x="2089827" y="5594967"/>
                  </a:cubicBezTo>
                  <a:cubicBezTo>
                    <a:pt x="1840655" y="5525309"/>
                    <a:pt x="1586125" y="5406085"/>
                    <a:pt x="1454841" y="5297579"/>
                  </a:cubicBezTo>
                  <a:cubicBezTo>
                    <a:pt x="1323557" y="5189073"/>
                    <a:pt x="1303463" y="5051096"/>
                    <a:pt x="1302123" y="4943929"/>
                  </a:cubicBezTo>
                  <a:cubicBezTo>
                    <a:pt x="1300784" y="4836762"/>
                    <a:pt x="1378483" y="4728256"/>
                    <a:pt x="1446804" y="4654579"/>
                  </a:cubicBezTo>
                  <a:cubicBezTo>
                    <a:pt x="1515125" y="4580902"/>
                    <a:pt x="1615598" y="4552770"/>
                    <a:pt x="1712051" y="4501866"/>
                  </a:cubicBezTo>
                  <a:cubicBezTo>
                    <a:pt x="1808504" y="4450962"/>
                    <a:pt x="1919694" y="4422831"/>
                    <a:pt x="2025525" y="4349154"/>
                  </a:cubicBezTo>
                  <a:cubicBezTo>
                    <a:pt x="2131356" y="4275477"/>
                    <a:pt x="2294791" y="4172328"/>
                    <a:pt x="2347037" y="4059803"/>
                  </a:cubicBezTo>
                  <a:cubicBezTo>
                    <a:pt x="2399283" y="3947278"/>
                    <a:pt x="2415358" y="3814659"/>
                    <a:pt x="2338999" y="3674003"/>
                  </a:cubicBezTo>
                  <a:cubicBezTo>
                    <a:pt x="2262640" y="3533347"/>
                    <a:pt x="2069732" y="3356521"/>
                    <a:pt x="1888882" y="3215865"/>
                  </a:cubicBezTo>
                  <a:cubicBezTo>
                    <a:pt x="1708032" y="3075209"/>
                    <a:pt x="1440105" y="3017607"/>
                    <a:pt x="1253896" y="2830065"/>
                  </a:cubicBezTo>
                  <a:cubicBezTo>
                    <a:pt x="1067687" y="2642523"/>
                    <a:pt x="897555" y="2298430"/>
                    <a:pt x="771629" y="2090615"/>
                  </a:cubicBezTo>
                  <a:cubicBezTo>
                    <a:pt x="645704" y="1882800"/>
                    <a:pt x="546570" y="1750625"/>
                    <a:pt x="498343" y="1583177"/>
                  </a:cubicBezTo>
                  <a:cubicBezTo>
                    <a:pt x="450116" y="1415729"/>
                    <a:pt x="459494" y="1207650"/>
                    <a:pt x="482268" y="1085927"/>
                  </a:cubicBezTo>
                  <a:cubicBezTo>
                    <a:pt x="505042" y="964204"/>
                    <a:pt x="497004" y="968043"/>
                    <a:pt x="634986" y="852839"/>
                  </a:cubicBezTo>
                  <a:cubicBezTo>
                    <a:pt x="772968" y="737635"/>
                    <a:pt x="1019461" y="520623"/>
                    <a:pt x="1310161" y="394702"/>
                  </a:cubicBezTo>
                  <a:cubicBezTo>
                    <a:pt x="1600861" y="268781"/>
                    <a:pt x="2072412" y="162954"/>
                    <a:pt x="2379188" y="97314"/>
                  </a:cubicBezTo>
                  <a:cubicBezTo>
                    <a:pt x="2685964" y="31674"/>
                    <a:pt x="2822607" y="7562"/>
                    <a:pt x="3150817" y="864"/>
                  </a:cubicBezTo>
                  <a:cubicBezTo>
                    <a:pt x="3479027" y="-5834"/>
                    <a:pt x="4033635" y="27656"/>
                    <a:pt x="4348449" y="57127"/>
                  </a:cubicBezTo>
                  <a:cubicBezTo>
                    <a:pt x="4663263" y="86598"/>
                    <a:pt x="4795886" y="116068"/>
                    <a:pt x="5039699" y="177689"/>
                  </a:cubicBezTo>
                  <a:cubicBezTo>
                    <a:pt x="5283512" y="239310"/>
                    <a:pt x="5633157" y="353175"/>
                    <a:pt x="5811328" y="426852"/>
                  </a:cubicBezTo>
                  <a:cubicBezTo>
                    <a:pt x="5989499" y="500529"/>
                    <a:pt x="5994857" y="523302"/>
                    <a:pt x="6108726" y="619752"/>
                  </a:cubicBezTo>
                  <a:cubicBezTo>
                    <a:pt x="6222595" y="716202"/>
                    <a:pt x="6414163" y="884989"/>
                    <a:pt x="6494541" y="1005552"/>
                  </a:cubicBezTo>
                  <a:cubicBezTo>
                    <a:pt x="6574919" y="1126114"/>
                    <a:pt x="6599032" y="1229262"/>
                    <a:pt x="6590994" y="1343127"/>
                  </a:cubicBezTo>
                  <a:cubicBezTo>
                    <a:pt x="6582956" y="1456992"/>
                    <a:pt x="6546786" y="1562819"/>
                    <a:pt x="6446314" y="1688740"/>
                  </a:cubicBezTo>
                  <a:cubicBezTo>
                    <a:pt x="6345842" y="1814661"/>
                    <a:pt x="6256086" y="1966033"/>
                    <a:pt x="5988159" y="2098652"/>
                  </a:cubicBezTo>
                  <a:cubicBezTo>
                    <a:pt x="5720232" y="2231271"/>
                    <a:pt x="5239304" y="2397380"/>
                    <a:pt x="4838754" y="2484453"/>
                  </a:cubicBezTo>
                  <a:cubicBezTo>
                    <a:pt x="4438204" y="2571526"/>
                    <a:pt x="4075164" y="2626448"/>
                    <a:pt x="3584858" y="2621090"/>
                  </a:cubicBezTo>
                  <a:cubicBezTo>
                    <a:pt x="3094552" y="2615732"/>
                    <a:pt x="2322923" y="2544734"/>
                    <a:pt x="1896920" y="2452303"/>
                  </a:cubicBezTo>
                  <a:cubicBezTo>
                    <a:pt x="1470917" y="2359872"/>
                    <a:pt x="1241840" y="2183046"/>
                    <a:pt x="1028838" y="2066502"/>
                  </a:cubicBezTo>
                  <a:cubicBezTo>
                    <a:pt x="815836" y="1949958"/>
                    <a:pt x="700448" y="1817519"/>
                    <a:pt x="618910" y="1753040"/>
                  </a:cubicBezTo>
                  <a:cubicBezTo>
                    <a:pt x="537372" y="1688561"/>
                    <a:pt x="561041" y="1709098"/>
                    <a:pt x="539607" y="1679627"/>
                  </a:cubicBezTo>
                </a:path>
              </a:pathLst>
            </a:custGeom>
            <a:ln w="539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Freeform 1"/>
            <p:cNvSpPr/>
            <p:nvPr/>
          </p:nvSpPr>
          <p:spPr>
            <a:xfrm>
              <a:off x="3222713" y="4262807"/>
              <a:ext cx="1916856" cy="110497"/>
            </a:xfrm>
            <a:custGeom>
              <a:avLst/>
              <a:gdLst>
                <a:gd name="connsiteX0" fmla="*/ 0 w 1916856"/>
                <a:gd name="connsiteY0" fmla="*/ 110497 h 110497"/>
                <a:gd name="connsiteX1" fmla="*/ 455254 w 1916856"/>
                <a:gd name="connsiteY1" fmla="*/ 26626 h 110497"/>
                <a:gd name="connsiteX2" fmla="*/ 491195 w 1916856"/>
                <a:gd name="connsiteY2" fmla="*/ 14644 h 110497"/>
                <a:gd name="connsiteX3" fmla="*/ 730802 w 1916856"/>
                <a:gd name="connsiteY3" fmla="*/ 2662 h 110497"/>
                <a:gd name="connsiteX4" fmla="*/ 1102192 w 1916856"/>
                <a:gd name="connsiteY4" fmla="*/ 2662 h 110497"/>
                <a:gd name="connsiteX5" fmla="*/ 1365760 w 1916856"/>
                <a:gd name="connsiteY5" fmla="*/ 2662 h 110497"/>
                <a:gd name="connsiteX6" fmla="*/ 1713190 w 1916856"/>
                <a:gd name="connsiteY6" fmla="*/ 38607 h 110497"/>
                <a:gd name="connsiteX7" fmla="*/ 1916856 w 1916856"/>
                <a:gd name="connsiteY7" fmla="*/ 86534 h 110497"/>
                <a:gd name="connsiteX8" fmla="*/ 1916856 w 1916856"/>
                <a:gd name="connsiteY8" fmla="*/ 86534 h 110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6856" h="110497">
                  <a:moveTo>
                    <a:pt x="0" y="110497"/>
                  </a:moveTo>
                  <a:lnTo>
                    <a:pt x="455254" y="26626"/>
                  </a:lnTo>
                  <a:cubicBezTo>
                    <a:pt x="537120" y="10650"/>
                    <a:pt x="445270" y="18638"/>
                    <a:pt x="491195" y="14644"/>
                  </a:cubicBezTo>
                  <a:cubicBezTo>
                    <a:pt x="537120" y="10650"/>
                    <a:pt x="628969" y="4659"/>
                    <a:pt x="730802" y="2662"/>
                  </a:cubicBezTo>
                  <a:cubicBezTo>
                    <a:pt x="832635" y="665"/>
                    <a:pt x="1102192" y="2662"/>
                    <a:pt x="1102192" y="2662"/>
                  </a:cubicBezTo>
                  <a:cubicBezTo>
                    <a:pt x="1208018" y="2662"/>
                    <a:pt x="1263927" y="-3329"/>
                    <a:pt x="1365760" y="2662"/>
                  </a:cubicBezTo>
                  <a:cubicBezTo>
                    <a:pt x="1467593" y="8653"/>
                    <a:pt x="1621341" y="24628"/>
                    <a:pt x="1713190" y="38607"/>
                  </a:cubicBezTo>
                  <a:cubicBezTo>
                    <a:pt x="1805039" y="52586"/>
                    <a:pt x="1916856" y="86534"/>
                    <a:pt x="1916856" y="86534"/>
                  </a:cubicBezTo>
                  <a:lnTo>
                    <a:pt x="1916856" y="86534"/>
                  </a:lnTo>
                </a:path>
              </a:pathLst>
            </a:custGeom>
            <a:ln w="539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00898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gg-FloatingScale-Short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0"/>
            <a:ext cx="7071202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80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0"/>
            <a:ext cx="822959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26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Performance from </a:t>
            </a:r>
            <a:r>
              <a:rPr lang="en-US" dirty="0" smtClean="0"/>
              <a:t>injectors 2012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480483"/>
              </p:ext>
            </p:extLst>
          </p:nvPr>
        </p:nvGraphicFramePr>
        <p:xfrm>
          <a:off x="228600" y="1219200"/>
          <a:ext cx="8763000" cy="27736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2604782"/>
                <a:gridCol w="2653018"/>
              </a:tblGrid>
              <a:tr h="1219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2"/>
                          </a:solidFill>
                        </a:rPr>
                        <a:t>Bunch</a:t>
                      </a:r>
                      <a:r>
                        <a:rPr lang="en-US" sz="2400" baseline="0" dirty="0" smtClean="0">
                          <a:solidFill>
                            <a:schemeClr val="bg2"/>
                          </a:solidFill>
                        </a:rPr>
                        <a:t> spacing</a:t>
                      </a:r>
                    </a:p>
                    <a:p>
                      <a:pPr algn="ctr"/>
                      <a:r>
                        <a:rPr lang="en-US" sz="2400" baseline="0" dirty="0" smtClean="0">
                          <a:solidFill>
                            <a:schemeClr val="bg2"/>
                          </a:solidFill>
                        </a:rPr>
                        <a:t>[ns]</a:t>
                      </a:r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2"/>
                          </a:solidFill>
                        </a:rPr>
                        <a:t>Protons</a:t>
                      </a:r>
                      <a:r>
                        <a:rPr lang="en-US" sz="2400" baseline="0" dirty="0" smtClean="0">
                          <a:solidFill>
                            <a:schemeClr val="bg2"/>
                          </a:solidFill>
                        </a:rPr>
                        <a:t> per </a:t>
                      </a:r>
                      <a:r>
                        <a:rPr lang="en-US" sz="2400" dirty="0" smtClean="0">
                          <a:solidFill>
                            <a:schemeClr val="bg2"/>
                          </a:solidFill>
                        </a:rPr>
                        <a:t>bunch [ppb]</a:t>
                      </a:r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2"/>
                          </a:solidFill>
                        </a:rPr>
                        <a:t>Norm.</a:t>
                      </a:r>
                      <a:r>
                        <a:rPr lang="en-US" sz="2400" baseline="0" dirty="0" smtClean="0">
                          <a:solidFill>
                            <a:schemeClr val="bg2"/>
                          </a:solidFill>
                        </a:rPr>
                        <a:t> e</a:t>
                      </a:r>
                      <a:r>
                        <a:rPr lang="en-US" sz="2400" dirty="0" smtClean="0">
                          <a:solidFill>
                            <a:schemeClr val="bg2"/>
                          </a:solidFill>
                        </a:rPr>
                        <a:t>mittance</a:t>
                      </a:r>
                      <a:r>
                        <a:rPr lang="en-US" sz="2400" baseline="0" dirty="0" smtClean="0">
                          <a:solidFill>
                            <a:schemeClr val="bg2"/>
                          </a:solidFill>
                        </a:rPr>
                        <a:t> H&amp;V [</a:t>
                      </a:r>
                      <a:r>
                        <a:rPr lang="en-US" sz="2400" baseline="0" dirty="0" smtClean="0">
                          <a:solidFill>
                            <a:schemeClr val="bg2"/>
                          </a:solidFill>
                          <a:latin typeface="Symbol" pitchFamily="18" charset="2"/>
                        </a:rPr>
                        <a:t>m</a:t>
                      </a:r>
                      <a:r>
                        <a:rPr lang="en-US" sz="2400" baseline="0" dirty="0" smtClean="0">
                          <a:solidFill>
                            <a:schemeClr val="bg2"/>
                          </a:solidFill>
                          <a:latin typeface="+mn-lt"/>
                        </a:rPr>
                        <a:t>m</a:t>
                      </a:r>
                      <a:r>
                        <a:rPr lang="en-US" sz="2400" baseline="0" dirty="0" smtClean="0">
                          <a:solidFill>
                            <a:schemeClr val="bg2"/>
                          </a:solidFill>
                        </a:rPr>
                        <a:t>]</a:t>
                      </a:r>
                    </a:p>
                    <a:p>
                      <a:pPr algn="ctr"/>
                      <a:r>
                        <a:rPr lang="en-US" sz="2400" baseline="0" dirty="0" smtClean="0">
                          <a:solidFill>
                            <a:schemeClr val="bg2"/>
                          </a:solidFill>
                        </a:rPr>
                        <a:t>Exit SPS</a:t>
                      </a:r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50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</a:rPr>
                        <a:t>1.7 x 10</a:t>
                      </a:r>
                      <a:r>
                        <a:rPr lang="en-US" sz="2800" baseline="30000" dirty="0" smtClean="0">
                          <a:solidFill>
                            <a:srgbClr val="FF0000"/>
                          </a:solidFill>
                        </a:rPr>
                        <a:t>11 </a:t>
                      </a:r>
                      <a:endParaRPr lang="en-US" sz="28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1.8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1.2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 x 10</a:t>
                      </a:r>
                      <a:r>
                        <a:rPr lang="en-US" sz="2800" baseline="30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2.7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(design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 report)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1.15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 x 10</a:t>
                      </a:r>
                      <a:r>
                        <a:rPr lang="en-US" sz="2800" baseline="30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3.75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343400"/>
            <a:ext cx="3437097" cy="24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038600" y="4419600"/>
            <a:ext cx="487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Chose to stay with 50 ns: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I</a:t>
            </a:r>
            <a:r>
              <a:rPr lang="en-US" sz="2400" baseline="-25000" dirty="0" smtClean="0"/>
              <a:t>b</a:t>
            </a:r>
            <a:r>
              <a:rPr lang="en-US" sz="2400" baseline="30000" dirty="0" smtClean="0"/>
              <a:t>2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lower total intensity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l</a:t>
            </a:r>
            <a:r>
              <a:rPr lang="en-US" sz="2400" dirty="0" smtClean="0"/>
              <a:t>ess of an electron cloud challenge 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953000" y="61722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</a:t>
            </a:r>
            <a:r>
              <a:rPr lang="en-US" sz="2800" dirty="0" smtClean="0">
                <a:solidFill>
                  <a:srgbClr val="FF0000"/>
                </a:solidFill>
              </a:rPr>
              <a:t>igh pileup as a result 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976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2667000"/>
            <a:ext cx="2133600" cy="365125"/>
          </a:xfrm>
        </p:spPr>
        <p:txBody>
          <a:bodyPr/>
          <a:lstStyle/>
          <a:p>
            <a:fld id="{1787A23F-BAF2-40F7-981E-A4E481A32A38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3200400"/>
            <a:ext cx="4648200" cy="3486150"/>
          </a:xfrm>
          <a:prstGeom prst="rect">
            <a:avLst/>
          </a:prstGeom>
        </p:spPr>
      </p:pic>
      <p:sp>
        <p:nvSpPr>
          <p:cNvPr id="7" name="Slide Number Placeholder 1"/>
          <p:cNvSpPr txBox="1">
            <a:spLocks/>
          </p:cNvSpPr>
          <p:nvPr/>
        </p:nvSpPr>
        <p:spPr>
          <a:xfrm>
            <a:off x="7010400" y="2667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87A23F-BAF2-40F7-981E-A4E481A32A3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22750" y="1592076"/>
            <a:ext cx="8964488" cy="1323439"/>
          </a:xfrm>
          <a:prstGeom prst="rect">
            <a:avLst/>
          </a:prstGeom>
          <a:solidFill>
            <a:srgbClr val="CCCC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sym typeface="Wingdings"/>
              </a:rPr>
              <a:t>Huge efforts over last months to prepare for high </a:t>
            </a:r>
            <a:r>
              <a:rPr lang="en-US" dirty="0" err="1" smtClean="0">
                <a:solidFill>
                  <a:prstClr val="black"/>
                </a:solidFill>
                <a:sym typeface="Wingdings"/>
              </a:rPr>
              <a:t>lumi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 and pile-up expected in 2012: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olidFill>
                  <a:prstClr val="black"/>
                </a:solidFill>
                <a:sym typeface="Wingdings"/>
              </a:rPr>
              <a:t>optimized trigger and offline algorithms (tracking, </a:t>
            </a:r>
            <a:r>
              <a:rPr lang="en-US" dirty="0" err="1" smtClean="0">
                <a:solidFill>
                  <a:prstClr val="black"/>
                </a:solidFill>
                <a:sym typeface="Wingdings"/>
              </a:rPr>
              <a:t>calo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 </a:t>
            </a:r>
            <a:r>
              <a:rPr lang="en-US" dirty="0">
                <a:solidFill>
                  <a:prstClr val="black"/>
                </a:solidFill>
                <a:sym typeface="Wingdings"/>
              </a:rPr>
              <a:t>noise treatment, physics 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objects) </a:t>
            </a:r>
          </a:p>
          <a:p>
            <a:r>
              <a:rPr lang="en-US" dirty="0">
                <a:solidFill>
                  <a:prstClr val="black"/>
                </a:solidFill>
                <a:sym typeface="Wingdings"/>
              </a:rPr>
              <a:t> 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    mitigate impact of pile-up on CPU, rates, efficiency, identification, resolution 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olidFill>
                  <a:prstClr val="black"/>
                </a:solidFill>
                <a:sym typeface="Wingdings"/>
              </a:rPr>
              <a:t>in spite of x2 larger </a:t>
            </a:r>
            <a:r>
              <a:rPr lang="en-US" dirty="0">
                <a:solidFill>
                  <a:prstClr val="black"/>
                </a:solidFill>
                <a:sym typeface="Wingdings"/>
              </a:rPr>
              <a:t>CPU/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event </a:t>
            </a:r>
            <a:r>
              <a:rPr lang="en-US" dirty="0">
                <a:solidFill>
                  <a:prstClr val="black"/>
                </a:solidFill>
                <a:sym typeface="Wingdings"/>
              </a:rPr>
              <a:t>and 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event size  we do not request additional computing </a:t>
            </a:r>
          </a:p>
          <a:p>
            <a:r>
              <a:rPr lang="en-US" dirty="0">
                <a:solidFill>
                  <a:prstClr val="black"/>
                </a:solidFill>
                <a:sym typeface="Wingdings"/>
              </a:rPr>
              <a:t> 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    resources (optimized computing model, increased fraction of fast simulation, etc.)</a:t>
            </a:r>
            <a:endParaRPr lang="en-US" dirty="0">
              <a:solidFill>
                <a:prstClr val="black"/>
              </a:solidFill>
              <a:sym typeface="Wingding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240" y="-21233"/>
            <a:ext cx="9144000" cy="3080742"/>
            <a:chOff x="0" y="2203650"/>
            <a:chExt cx="9144000" cy="3080742"/>
          </a:xfrm>
        </p:grpSpPr>
        <p:pic>
          <p:nvPicPr>
            <p:cNvPr id="10" name="Picture 9" descr="Untitled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03650"/>
              <a:ext cx="9144000" cy="3080742"/>
            </a:xfrm>
            <a:prstGeom prst="rect">
              <a:avLst/>
            </a:prstGeom>
          </p:spPr>
        </p:pic>
        <p:sp>
          <p:nvSpPr>
            <p:cNvPr id="11" name="TextBox 10"/>
            <p:cNvSpPr txBox="1">
              <a:spLocks noChangeArrowheads="1"/>
            </p:cNvSpPr>
            <p:nvPr/>
          </p:nvSpPr>
          <p:spPr bwMode="auto">
            <a:xfrm>
              <a:off x="1259632" y="3861048"/>
              <a:ext cx="763600" cy="30777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 smtClean="0">
                  <a:solidFill>
                    <a:prstClr val="black"/>
                  </a:solidFill>
                  <a:sym typeface="Wingdings"/>
                </a:rPr>
                <a:t>Z </a:t>
              </a:r>
              <a:r>
                <a:rPr lang="en-US" sz="1400" dirty="0" err="1" smtClean="0">
                  <a:solidFill>
                    <a:prstClr val="black"/>
                  </a:solidFill>
                  <a:latin typeface="Lucida Grande"/>
                  <a:ea typeface="Lucida Grande"/>
                  <a:cs typeface="Lucida Grande"/>
                  <a:sym typeface="Wingdings"/>
                </a:rPr>
                <a:t>μμ</a:t>
              </a:r>
              <a:endParaRPr lang="en-US" sz="1400" dirty="0" smtClean="0">
                <a:solidFill>
                  <a:prstClr val="black"/>
                </a:solidFill>
                <a:sym typeface="Wingdings"/>
              </a:endParaRPr>
            </a:p>
          </p:txBody>
        </p:sp>
        <p:sp>
          <p:nvSpPr>
            <p:cNvPr id="12" name="TextBox 5"/>
            <p:cNvSpPr txBox="1">
              <a:spLocks noChangeArrowheads="1"/>
            </p:cNvSpPr>
            <p:nvPr/>
          </p:nvSpPr>
          <p:spPr bwMode="auto">
            <a:xfrm>
              <a:off x="3059832" y="2260056"/>
              <a:ext cx="6045745" cy="33855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 smtClean="0">
                  <a:solidFill>
                    <a:prstClr val="black"/>
                  </a:solidFill>
                  <a:sym typeface="Wingdings"/>
                </a:rPr>
                <a:t>Z </a:t>
              </a:r>
              <a:r>
                <a:rPr lang="en-US" dirty="0" err="1" smtClean="0">
                  <a:solidFill>
                    <a:prstClr val="black"/>
                  </a:solidFill>
                  <a:latin typeface="Lucida Grande"/>
                  <a:ea typeface="Lucida Grande"/>
                  <a:cs typeface="Lucida Grande"/>
                  <a:sym typeface="Wingdings"/>
                </a:rPr>
                <a:t>μμ</a:t>
              </a:r>
              <a:r>
                <a:rPr lang="en-US" dirty="0" smtClean="0">
                  <a:solidFill>
                    <a:prstClr val="black"/>
                  </a:solidFill>
                  <a:sym typeface="Wingdings"/>
                </a:rPr>
                <a:t> event from 2012 data with 25 reconstructed vertices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3846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3600" dirty="0"/>
              <a:t>Peak </a:t>
            </a:r>
            <a:r>
              <a:rPr lang="en-US" sz="3600" dirty="0" smtClean="0"/>
              <a:t>performance through the years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699705"/>
              </p:ext>
            </p:extLst>
          </p:nvPr>
        </p:nvGraphicFramePr>
        <p:xfrm>
          <a:off x="304800" y="990600"/>
          <a:ext cx="8610597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7189"/>
                <a:gridCol w="1473884"/>
                <a:gridCol w="1706605"/>
                <a:gridCol w="1706605"/>
                <a:gridCol w="1396314"/>
              </a:tblGrid>
              <a:tr h="456250">
                <a:tc>
                  <a:txBody>
                    <a:bodyPr/>
                    <a:lstStyle/>
                    <a:p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2010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2011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2012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Nominal</a:t>
                      </a:r>
                      <a:endParaRPr lang="en-US" sz="2000" b="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Energy [</a:t>
                      </a:r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</a:rPr>
                        <a:t>TeV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3.5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3.5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2"/>
                          </a:solidFill>
                        </a:rPr>
                        <a:t>7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Bunch spacing [ns]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150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50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50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25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No. of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 bunches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368</a:t>
                      </a:r>
                      <a:endParaRPr lang="en-US" sz="2400" b="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1380</a:t>
                      </a:r>
                      <a:endParaRPr lang="en-US" sz="2400" b="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1380</a:t>
                      </a:r>
                      <a:endParaRPr lang="en-US" sz="2400" b="0" baseline="0" dirty="0" smtClean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2808</a:t>
                      </a:r>
                      <a:endParaRPr lang="en-US" sz="2000" b="0" baseline="0" dirty="0" smtClean="0">
                        <a:solidFill>
                          <a:srgbClr val="008000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beta*</a:t>
                      </a:r>
                      <a:r>
                        <a:rPr lang="en-US" sz="2000" dirty="0" smtClean="0"/>
                        <a:t> [m] </a:t>
                      </a:r>
                    </a:p>
                    <a:p>
                      <a:r>
                        <a:rPr lang="en-US" sz="2000" dirty="0" smtClean="0"/>
                        <a:t>ATLAS</a:t>
                      </a:r>
                      <a:r>
                        <a:rPr lang="en-US" sz="2000" baseline="0" dirty="0" smtClean="0"/>
                        <a:t> and CMS</a:t>
                      </a:r>
                      <a:endParaRPr lang="en-US" sz="2000" b="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3.5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1.0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0.6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0.55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Max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unch intensity</a:t>
                      </a:r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/>
                      </a:r>
                      <a:br>
                        <a:rPr lang="en-US" sz="2000" dirty="0" smtClean="0">
                          <a:solidFill>
                            <a:srgbClr val="FF0000"/>
                          </a:solidFill>
                        </a:rPr>
                      </a:br>
                      <a:r>
                        <a:rPr lang="en-US" sz="2000" dirty="0" smtClean="0"/>
                        <a:t>[protons</a:t>
                      </a:r>
                      <a:r>
                        <a:rPr lang="en-US" sz="2000" baseline="0" dirty="0" smtClean="0"/>
                        <a:t>/bunch]</a:t>
                      </a:r>
                      <a:endParaRPr lang="en-US" sz="2000" b="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1.2 </a:t>
                      </a:r>
                      <a:r>
                        <a:rPr lang="en-US" sz="2400" dirty="0" smtClean="0"/>
                        <a:t>x 10</a:t>
                      </a:r>
                      <a:r>
                        <a:rPr lang="en-US" sz="2400" baseline="30000" dirty="0" smtClean="0"/>
                        <a:t>11</a:t>
                      </a:r>
                      <a:endParaRPr lang="en-US" sz="2400" b="0" baseline="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/>
                        <a:t>1.45 </a:t>
                      </a:r>
                      <a:r>
                        <a:rPr lang="en-US" sz="2400" dirty="0" smtClean="0"/>
                        <a:t>x 10</a:t>
                      </a:r>
                      <a:r>
                        <a:rPr lang="en-US" sz="2400" baseline="30000" dirty="0" smtClean="0"/>
                        <a:t>11</a:t>
                      </a:r>
                      <a:endParaRPr lang="en-US" sz="2400" b="0" baseline="0" dirty="0" smtClean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1.7 x 10</a:t>
                      </a:r>
                      <a:r>
                        <a:rPr lang="en-US" sz="2400" baseline="30000" dirty="0" smtClean="0"/>
                        <a:t>11</a:t>
                      </a:r>
                      <a:endParaRPr lang="en-US" sz="2400" b="0" baseline="300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1.15 </a:t>
                      </a:r>
                      <a:r>
                        <a:rPr lang="en-US" sz="2000" dirty="0" smtClean="0"/>
                        <a:t>x 10</a:t>
                      </a:r>
                      <a:r>
                        <a:rPr lang="en-US" sz="2000" baseline="30000" dirty="0" smtClean="0"/>
                        <a:t>11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b="0" baseline="0" dirty="0">
                        <a:solidFill>
                          <a:srgbClr val="008000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Normalized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mittance </a:t>
                      </a:r>
                      <a:r>
                        <a:rPr lang="en-US" sz="2000" dirty="0" smtClean="0"/>
                        <a:t>[</a:t>
                      </a:r>
                      <a:r>
                        <a:rPr lang="en-US" sz="2000" dirty="0" err="1" smtClean="0"/>
                        <a:t>mm.mrad</a:t>
                      </a:r>
                      <a:r>
                        <a:rPr lang="en-US" sz="2000" dirty="0" smtClean="0"/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/>
                        <a:t>~2.0</a:t>
                      </a:r>
                      <a:endParaRPr lang="en-US" sz="2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~2.4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~2.5</a:t>
                      </a:r>
                      <a:endParaRPr lang="en-US" sz="24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3.75</a:t>
                      </a:r>
                      <a:endParaRPr lang="en-US" sz="20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8770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Peak luminosity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[cm</a:t>
                      </a:r>
                      <a:r>
                        <a:rPr lang="en-US" sz="2000" baseline="30000" dirty="0" smtClean="0"/>
                        <a:t>-2</a:t>
                      </a:r>
                      <a:r>
                        <a:rPr lang="en-US" sz="2000" dirty="0" smtClean="0"/>
                        <a:t>s</a:t>
                      </a:r>
                      <a:r>
                        <a:rPr lang="en-US" sz="2000" baseline="30000" dirty="0" smtClean="0"/>
                        <a:t>-1</a:t>
                      </a:r>
                      <a:r>
                        <a:rPr lang="en-US" sz="2000" dirty="0" smtClean="0"/>
                        <a:t>]</a:t>
                      </a:r>
                      <a:endParaRPr lang="en-US" sz="2000" b="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/>
                        <a:t>2.1 x 10</a:t>
                      </a:r>
                      <a:r>
                        <a:rPr lang="en-US" sz="2400" baseline="30000" dirty="0" smtClean="0"/>
                        <a:t>32</a:t>
                      </a:r>
                      <a:endParaRPr lang="en-US" sz="2400" b="0" baseline="3000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/>
                        <a:t>3.7 x 10</a:t>
                      </a:r>
                      <a:r>
                        <a:rPr lang="en-US" sz="2400" baseline="30000" dirty="0" smtClean="0"/>
                        <a:t>33</a:t>
                      </a:r>
                      <a:endParaRPr lang="en-US" sz="2400" b="0" baseline="3000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7.7</a:t>
                      </a:r>
                      <a:r>
                        <a:rPr lang="en-US" sz="2400" baseline="0" dirty="0" smtClean="0"/>
                        <a:t> x 10</a:t>
                      </a:r>
                      <a:r>
                        <a:rPr lang="en-US" sz="2400" baseline="30000" dirty="0" smtClean="0"/>
                        <a:t>33</a:t>
                      </a:r>
                      <a:endParaRPr lang="en-US" sz="2400" b="0" baseline="300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/>
                        <a:t>1.0 x 10</a:t>
                      </a:r>
                      <a:r>
                        <a:rPr lang="en-US" sz="2000" baseline="30000" dirty="0" smtClean="0"/>
                        <a:t>34</a:t>
                      </a:r>
                      <a:endParaRPr lang="en-US" sz="2000" b="0" baseline="3000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411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Availability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48" y="1981200"/>
            <a:ext cx="4545478" cy="4648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402" y="2667000"/>
            <a:ext cx="4352305" cy="3390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28600" y="9906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There are a lot of things that can go wrong –</a:t>
            </a:r>
            <a:r>
              <a:rPr lang="en-US" sz="2000" dirty="0" smtClean="0">
                <a:solidFill>
                  <a:srgbClr val="FF0000"/>
                </a:solidFill>
              </a:rPr>
              <a:t> it’s always a battle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P</a:t>
            </a:r>
            <a:r>
              <a:rPr lang="en-US" sz="2000" dirty="0" smtClean="0"/>
              <a:t>retty good availability considering the complexity and principles of operation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3000" y="61722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Cryogenics availability in 2012: 93.7%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2600" y="49530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Stable beams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092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Machine protection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26</a:t>
            </a:fld>
            <a:endParaRPr lang="en-US"/>
          </a:p>
        </p:txBody>
      </p:sp>
      <p:pic>
        <p:nvPicPr>
          <p:cNvPr id="33796" name="Picture 4"/>
          <p:cNvPicPr>
            <a:picLocks noChangeAspect="1"/>
          </p:cNvPicPr>
          <p:nvPr/>
        </p:nvPicPr>
        <p:blipFill>
          <a:blip r:embed="rId3" cstate="print"/>
          <a:srcRect t="2966"/>
          <a:stretch>
            <a:fillRect/>
          </a:stretch>
        </p:blipFill>
        <p:spPr bwMode="auto">
          <a:xfrm>
            <a:off x="0" y="1077913"/>
            <a:ext cx="9144000" cy="578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54250"/>
            <a:ext cx="394652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TextBox 6"/>
          <p:cNvSpPr txBox="1">
            <a:spLocks noChangeArrowheads="1"/>
          </p:cNvSpPr>
          <p:nvPr/>
        </p:nvSpPr>
        <p:spPr bwMode="auto">
          <a:xfrm>
            <a:off x="1411310" y="1316038"/>
            <a:ext cx="858791" cy="75405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ts val="840"/>
              </a:spcBef>
            </a:pPr>
            <a:r>
              <a:rPr lang="en-US" b="0" dirty="0"/>
              <a:t>Beam</a:t>
            </a:r>
          </a:p>
          <a:p>
            <a:pPr algn="ctr">
              <a:spcBef>
                <a:spcPts val="840"/>
              </a:spcBef>
            </a:pPr>
            <a:r>
              <a:rPr lang="en-US" dirty="0" smtClean="0">
                <a:solidFill>
                  <a:srgbClr val="FF0000"/>
                </a:solidFill>
              </a:rPr>
              <a:t>140 </a:t>
            </a:r>
            <a:r>
              <a:rPr lang="en-US" dirty="0">
                <a:solidFill>
                  <a:srgbClr val="FF0000"/>
                </a:solidFill>
              </a:rPr>
              <a:t>MJ</a:t>
            </a:r>
          </a:p>
        </p:txBody>
      </p:sp>
      <p:sp>
        <p:nvSpPr>
          <p:cNvPr id="33799" name="TextBox 7"/>
          <p:cNvSpPr txBox="1">
            <a:spLocks noChangeArrowheads="1"/>
          </p:cNvSpPr>
          <p:nvPr/>
        </p:nvSpPr>
        <p:spPr bwMode="auto">
          <a:xfrm>
            <a:off x="143036" y="5372100"/>
            <a:ext cx="1904680" cy="122084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ts val="840"/>
              </a:spcBef>
            </a:pPr>
            <a:r>
              <a:rPr lang="en-US" b="0" dirty="0"/>
              <a:t>SC Coil:</a:t>
            </a:r>
          </a:p>
          <a:p>
            <a:pPr algn="ctr">
              <a:spcBef>
                <a:spcPts val="840"/>
              </a:spcBef>
            </a:pPr>
            <a:r>
              <a:rPr lang="en-US" b="0" dirty="0"/>
              <a:t>quench limit</a:t>
            </a:r>
            <a:endParaRPr lang="en-US" b="0" dirty="0" smtClean="0"/>
          </a:p>
          <a:p>
            <a:pPr algn="ctr">
              <a:spcBef>
                <a:spcPts val="840"/>
              </a:spcBef>
            </a:pPr>
            <a:r>
              <a:rPr lang="en-US" dirty="0" smtClean="0">
                <a:solidFill>
                  <a:srgbClr val="FF0000"/>
                </a:solidFill>
              </a:rPr>
              <a:t>15-100 </a:t>
            </a:r>
            <a:r>
              <a:rPr lang="en-US" dirty="0">
                <a:solidFill>
                  <a:srgbClr val="FF0000"/>
                </a:solidFill>
              </a:rPr>
              <a:t>mJ/cm</a:t>
            </a:r>
            <a:r>
              <a:rPr lang="en-US" baseline="30000" dirty="0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10" name="Straight Arrow Connector 9"/>
          <p:cNvCxnSpPr>
            <a:stCxn id="33798" idx="2"/>
          </p:cNvCxnSpPr>
          <p:nvPr/>
        </p:nvCxnSpPr>
        <p:spPr bwMode="auto">
          <a:xfrm>
            <a:off x="1840706" y="2070091"/>
            <a:ext cx="792954" cy="2543183"/>
          </a:xfrm>
          <a:prstGeom prst="straightConnector1">
            <a:avLst/>
          </a:prstGeom>
          <a:noFill/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7440000">
              <a:srgbClr val="FFFFFF">
                <a:alpha val="43000"/>
              </a:srgbClr>
            </a:outerShdw>
          </a:effectLst>
        </p:spPr>
      </p:cxnSp>
      <p:cxnSp>
        <p:nvCxnSpPr>
          <p:cNvPr id="12" name="Straight Arrow Connector 11"/>
          <p:cNvCxnSpPr>
            <a:stCxn id="33799" idx="0"/>
          </p:cNvCxnSpPr>
          <p:nvPr/>
        </p:nvCxnSpPr>
        <p:spPr bwMode="auto">
          <a:xfrm rot="5400000" flipH="1" flipV="1">
            <a:off x="1327949" y="4415637"/>
            <a:ext cx="723891" cy="1189036"/>
          </a:xfrm>
          <a:prstGeom prst="straightConnector1">
            <a:avLst/>
          </a:prstGeom>
          <a:noFill/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9900000" algn="br">
              <a:srgbClr val="FFFFFF">
                <a:alpha val="43000"/>
              </a:srgbClr>
            </a:outerShdw>
          </a:effectLst>
        </p:spPr>
      </p:cxnSp>
      <p:cxnSp>
        <p:nvCxnSpPr>
          <p:cNvPr id="33802" name="Straight Arrow Connector 14"/>
          <p:cNvCxnSpPr>
            <a:cxnSpLocks noChangeShapeType="1"/>
          </p:cNvCxnSpPr>
          <p:nvPr/>
        </p:nvCxnSpPr>
        <p:spPr bwMode="auto">
          <a:xfrm>
            <a:off x="2400300" y="4975225"/>
            <a:ext cx="373063" cy="158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17" name="TextBox 16"/>
          <p:cNvSpPr txBox="1"/>
          <p:nvPr/>
        </p:nvSpPr>
        <p:spPr>
          <a:xfrm>
            <a:off x="2214563" y="4951413"/>
            <a:ext cx="752475" cy="3079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/>
              <a:t>56 mm</a:t>
            </a:r>
          </a:p>
        </p:txBody>
      </p:sp>
      <p:cxnSp>
        <p:nvCxnSpPr>
          <p:cNvPr id="15" name="Elbow Connector 14"/>
          <p:cNvCxnSpPr>
            <a:stCxn id="33798" idx="3"/>
            <a:endCxn id="33799" idx="3"/>
          </p:cNvCxnSpPr>
          <p:nvPr/>
        </p:nvCxnSpPr>
        <p:spPr bwMode="auto">
          <a:xfrm flipH="1">
            <a:off x="2047716" y="1693065"/>
            <a:ext cx="222385" cy="4289459"/>
          </a:xfrm>
          <a:prstGeom prst="bentConnector3">
            <a:avLst>
              <a:gd name="adj1" fmla="val -372761"/>
            </a:avLst>
          </a:prstGeom>
          <a:solidFill>
            <a:schemeClr val="accent1"/>
          </a:solidFill>
          <a:ln w="57150" cap="sq" cmpd="sng" algn="ctr">
            <a:solidFill>
              <a:srgbClr val="FFFFFF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220090" y="3068950"/>
            <a:ext cx="3505199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Not a single accidental beam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induced quench at </a:t>
            </a:r>
            <a:r>
              <a:rPr lang="en-US" b="1" dirty="0">
                <a:solidFill>
                  <a:srgbClr val="FF0000"/>
                </a:solidFill>
              </a:rPr>
              <a:t>4</a:t>
            </a:r>
            <a:r>
              <a:rPr lang="en-US" b="1" dirty="0" smtClean="0">
                <a:solidFill>
                  <a:srgbClr val="FF0000"/>
                </a:solidFill>
              </a:rPr>
              <a:t> TeV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			… YET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57800" y="4419600"/>
            <a:ext cx="3505199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11 magnet quench at 450 GeV – injection kicker flash-over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933" y="6550223"/>
            <a:ext cx="1447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R. </a:t>
            </a:r>
            <a:r>
              <a:rPr lang="en-US" sz="1400" dirty="0" err="1" smtClean="0">
                <a:solidFill>
                  <a:schemeClr val="bg1"/>
                </a:solidFill>
              </a:rPr>
              <a:t>Assmann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57800" y="5410200"/>
            <a:ext cx="38100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Operations </a:t>
            </a:r>
            <a:r>
              <a:rPr lang="en-US" b="1" dirty="0">
                <a:solidFill>
                  <a:srgbClr val="FF0000"/>
                </a:solidFill>
              </a:rPr>
              <a:t>unpinned by superb performance of machine protection</a:t>
            </a:r>
          </a:p>
          <a:p>
            <a:r>
              <a:rPr lang="en-US" b="1" dirty="0">
                <a:solidFill>
                  <a:srgbClr val="FF0000"/>
                </a:solidFill>
              </a:rPr>
              <a:t>Rigorous machine protection follow-up, qualification, and </a:t>
            </a:r>
            <a:r>
              <a:rPr lang="en-US" b="1" dirty="0" smtClean="0">
                <a:solidFill>
                  <a:srgbClr val="FF0000"/>
                </a:solidFill>
              </a:rPr>
              <a:t>monitoring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042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dump system – point 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488668"/>
            <a:ext cx="1975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Video 2’10”</a:t>
            </a:r>
            <a:endParaRPr lang="en-US" dirty="0"/>
          </a:p>
        </p:txBody>
      </p:sp>
      <p:pic>
        <p:nvPicPr>
          <p:cNvPr id="3" name="extractio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39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853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810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Long Shutdown 1</a:t>
            </a:r>
            <a:endParaRPr lang="en-US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2325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"/>
            <a:ext cx="9144000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07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5816" y="2269060"/>
            <a:ext cx="7772400" cy="798829"/>
          </a:xfrm>
        </p:spPr>
        <p:txBody>
          <a:bodyPr/>
          <a:lstStyle/>
          <a:p>
            <a:r>
              <a:rPr lang="en-US" dirty="0" smtClean="0"/>
              <a:t>LHC </a:t>
            </a:r>
            <a:r>
              <a:rPr lang="en-US" smtClean="0"/>
              <a:t>– principles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105400" y="457200"/>
            <a:ext cx="3860400" cy="1500187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>
                <a:solidFill>
                  <a:schemeClr val="tx2"/>
                </a:solidFill>
              </a:rPr>
              <a:t>High </a:t>
            </a:r>
            <a:r>
              <a:rPr lang="en-US" sz="2400" b="1" dirty="0" smtClean="0">
                <a:solidFill>
                  <a:schemeClr val="tx2"/>
                </a:solidFill>
              </a:rPr>
              <a:t>energy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High </a:t>
            </a:r>
            <a:r>
              <a:rPr lang="en-US" sz="2400" b="1" dirty="0">
                <a:solidFill>
                  <a:schemeClr val="tx2"/>
                </a:solidFill>
              </a:rPr>
              <a:t>bunch </a:t>
            </a:r>
            <a:r>
              <a:rPr lang="en-US" sz="2400" b="1" dirty="0" smtClean="0">
                <a:solidFill>
                  <a:schemeClr val="tx2"/>
                </a:solidFill>
              </a:rPr>
              <a:t>intensity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Many bunches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Small </a:t>
            </a:r>
            <a:r>
              <a:rPr lang="en-US" sz="2400" b="1" dirty="0">
                <a:solidFill>
                  <a:schemeClr val="tx2"/>
                </a:solidFill>
              </a:rPr>
              <a:t>beam </a:t>
            </a:r>
            <a:r>
              <a:rPr lang="en-US" sz="2400" b="1" dirty="0" smtClean="0">
                <a:solidFill>
                  <a:schemeClr val="tx2"/>
                </a:solidFill>
              </a:rPr>
              <a:t>size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295401"/>
            <a:ext cx="4693190" cy="25613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Text Placeholder 5"/>
          <p:cNvSpPr txBox="1">
            <a:spLocks/>
          </p:cNvSpPr>
          <p:nvPr/>
        </p:nvSpPr>
        <p:spPr>
          <a:xfrm>
            <a:off x="161303" y="3121834"/>
            <a:ext cx="7772400" cy="3212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LEP tunnel defines the bending radius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Superconducting </a:t>
            </a:r>
            <a:r>
              <a:rPr lang="en-US" dirty="0">
                <a:solidFill>
                  <a:schemeClr val="tx2"/>
                </a:solidFill>
              </a:rPr>
              <a:t>magnet </a:t>
            </a:r>
            <a:r>
              <a:rPr lang="en-US" dirty="0" smtClean="0">
                <a:solidFill>
                  <a:schemeClr val="tx2"/>
                </a:solidFill>
              </a:rPr>
              <a:t>technology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1.9 K cryogenics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Bending radius &amp; achievable field strength -&gt; 7 </a:t>
            </a:r>
            <a:r>
              <a:rPr lang="en-US" dirty="0" err="1" smtClean="0">
                <a:solidFill>
                  <a:schemeClr val="tx2"/>
                </a:solidFill>
              </a:rPr>
              <a:t>TeV</a:t>
            </a:r>
            <a:r>
              <a:rPr lang="en-US" dirty="0" smtClean="0">
                <a:solidFill>
                  <a:schemeClr val="tx2"/>
                </a:solidFill>
              </a:rPr>
              <a:t>/c</a:t>
            </a: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Two beam pipes - 2 </a:t>
            </a:r>
            <a:r>
              <a:rPr lang="en-US" dirty="0">
                <a:solidFill>
                  <a:schemeClr val="tx2"/>
                </a:solidFill>
              </a:rPr>
              <a:t>in 1 magnet </a:t>
            </a:r>
            <a:r>
              <a:rPr lang="en-US" dirty="0" smtClean="0">
                <a:solidFill>
                  <a:schemeClr val="tx2"/>
                </a:solidFill>
              </a:rPr>
              <a:t>design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Separated </a:t>
            </a:r>
            <a:r>
              <a:rPr lang="en-US" dirty="0">
                <a:solidFill>
                  <a:schemeClr val="tx2"/>
                </a:solidFill>
              </a:rPr>
              <a:t>function - strong </a:t>
            </a:r>
            <a:r>
              <a:rPr lang="en-US" dirty="0" smtClean="0">
                <a:solidFill>
                  <a:schemeClr val="tx2"/>
                </a:solidFill>
              </a:rPr>
              <a:t>focusing</a:t>
            </a: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Luminosity insertions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Injectors</a:t>
            </a:r>
          </a:p>
        </p:txBody>
      </p:sp>
      <p:pic>
        <p:nvPicPr>
          <p:cNvPr id="9" name="Picture 4" descr="Screen shot 2012-04-07 at 7.00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809" y="3692618"/>
            <a:ext cx="2993191" cy="316538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9604" y="0"/>
            <a:ext cx="43153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High energy</a:t>
            </a:r>
          </a:p>
          <a:p>
            <a:r>
              <a:rPr lang="en-US" sz="4000" dirty="0" smtClean="0">
                <a:solidFill>
                  <a:srgbClr val="FF0000"/>
                </a:solidFill>
              </a:rPr>
              <a:t>High luminosity</a:t>
            </a:r>
          </a:p>
          <a:p>
            <a:r>
              <a:rPr lang="en-US" sz="4000" dirty="0" smtClean="0">
                <a:solidFill>
                  <a:srgbClr val="FF0000"/>
                </a:solidFill>
              </a:rPr>
              <a:t>High availability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733800" y="862395"/>
            <a:ext cx="1056241" cy="40767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89370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439329" y="982581"/>
            <a:ext cx="73533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Theory: A resistive joint of about 220 n</a:t>
            </a:r>
            <a:r>
              <a:rPr lang="en-US" sz="2400" dirty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sym typeface="Symbol" pitchFamily="18" charset="2"/>
              </a:rPr>
              <a:t></a:t>
            </a:r>
            <a:r>
              <a:rPr lang="en-US" sz="2000" dirty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sym typeface="Symbol" pitchFamily="18" charset="2"/>
              </a:rPr>
              <a:t> with bad electrical and thermal contacts with the stabilizer</a:t>
            </a:r>
            <a:endParaRPr lang="en-US" sz="2000" dirty="0">
              <a:solidFill>
                <a:srgbClr val="0066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grpSp>
        <p:nvGrpSpPr>
          <p:cNvPr id="30723" name="Group 21"/>
          <p:cNvGrpSpPr>
            <a:grpSpLocks/>
          </p:cNvGrpSpPr>
          <p:nvPr/>
        </p:nvGrpSpPr>
        <p:grpSpPr bwMode="auto">
          <a:xfrm>
            <a:off x="515529" y="1744581"/>
            <a:ext cx="6972300" cy="1582738"/>
            <a:chOff x="336" y="1488"/>
            <a:chExt cx="5040" cy="1200"/>
          </a:xfrm>
        </p:grpSpPr>
        <p:sp>
          <p:nvSpPr>
            <p:cNvPr id="30733" name="Rectangle 2"/>
            <p:cNvSpPr>
              <a:spLocks noChangeArrowheads="1"/>
            </p:cNvSpPr>
            <p:nvPr/>
          </p:nvSpPr>
          <p:spPr bwMode="auto">
            <a:xfrm>
              <a:off x="336" y="2400"/>
              <a:ext cx="3312" cy="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34" name="Rectangle 3"/>
            <p:cNvSpPr>
              <a:spLocks noChangeArrowheads="1"/>
            </p:cNvSpPr>
            <p:nvPr/>
          </p:nvSpPr>
          <p:spPr bwMode="auto">
            <a:xfrm>
              <a:off x="1824" y="2448"/>
              <a:ext cx="3552" cy="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35" name="Rectangle 4"/>
            <p:cNvSpPr>
              <a:spLocks noChangeArrowheads="1"/>
            </p:cNvSpPr>
            <p:nvPr/>
          </p:nvSpPr>
          <p:spPr bwMode="auto">
            <a:xfrm>
              <a:off x="1824" y="2208"/>
              <a:ext cx="1872" cy="144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36" name="Rectangle 5"/>
            <p:cNvSpPr>
              <a:spLocks noChangeArrowheads="1"/>
            </p:cNvSpPr>
            <p:nvPr/>
          </p:nvSpPr>
          <p:spPr bwMode="auto">
            <a:xfrm>
              <a:off x="1632" y="2544"/>
              <a:ext cx="2256" cy="144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37" name="Rectangle 6"/>
            <p:cNvSpPr>
              <a:spLocks noChangeArrowheads="1"/>
            </p:cNvSpPr>
            <p:nvPr/>
          </p:nvSpPr>
          <p:spPr bwMode="auto">
            <a:xfrm>
              <a:off x="3888" y="2496"/>
              <a:ext cx="1488" cy="192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38" name="Rectangle 7"/>
            <p:cNvSpPr>
              <a:spLocks noChangeArrowheads="1"/>
            </p:cNvSpPr>
            <p:nvPr/>
          </p:nvSpPr>
          <p:spPr bwMode="auto">
            <a:xfrm>
              <a:off x="3696" y="2208"/>
              <a:ext cx="1680" cy="240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39" name="Rectangle 8"/>
            <p:cNvSpPr>
              <a:spLocks noChangeArrowheads="1"/>
            </p:cNvSpPr>
            <p:nvPr/>
          </p:nvSpPr>
          <p:spPr bwMode="auto">
            <a:xfrm>
              <a:off x="336" y="2208"/>
              <a:ext cx="1440" cy="192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40" name="Rectangle 9"/>
            <p:cNvSpPr>
              <a:spLocks noChangeArrowheads="1"/>
            </p:cNvSpPr>
            <p:nvPr/>
          </p:nvSpPr>
          <p:spPr bwMode="auto">
            <a:xfrm>
              <a:off x="336" y="2448"/>
              <a:ext cx="1248" cy="240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41" name="Line 11"/>
            <p:cNvSpPr>
              <a:spLocks noChangeShapeType="1"/>
            </p:cNvSpPr>
            <p:nvPr/>
          </p:nvSpPr>
          <p:spPr bwMode="auto">
            <a:xfrm>
              <a:off x="1824" y="2448"/>
              <a:ext cx="1824" cy="0"/>
            </a:xfrm>
            <a:prstGeom prst="line">
              <a:avLst/>
            </a:prstGeom>
            <a:noFill/>
            <a:ln w="19050">
              <a:solidFill>
                <a:srgbClr val="00FFFF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30742" name="Text Box 12"/>
            <p:cNvSpPr txBox="1">
              <a:spLocks noChangeArrowheads="1"/>
            </p:cNvSpPr>
            <p:nvPr/>
          </p:nvSpPr>
          <p:spPr bwMode="auto">
            <a:xfrm>
              <a:off x="672" y="1488"/>
              <a:ext cx="24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1"/>
                <a:t>No electrical contact between wedge and U-profile with the bus on at least 1 side of the joint </a:t>
              </a:r>
              <a:endParaRPr lang="en-US" sz="1200"/>
            </a:p>
          </p:txBody>
        </p:sp>
        <p:sp>
          <p:nvSpPr>
            <p:cNvPr id="30743" name="Text Box 13"/>
            <p:cNvSpPr txBox="1">
              <a:spLocks noChangeArrowheads="1"/>
            </p:cNvSpPr>
            <p:nvPr/>
          </p:nvSpPr>
          <p:spPr bwMode="auto">
            <a:xfrm>
              <a:off x="3504" y="1488"/>
              <a:ext cx="13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1"/>
                <a:t>No bonding at joint with the U-profile and the wedge</a:t>
              </a:r>
            </a:p>
          </p:txBody>
        </p:sp>
        <p:sp>
          <p:nvSpPr>
            <p:cNvPr id="30744" name="Line 14"/>
            <p:cNvSpPr>
              <a:spLocks noChangeShapeType="1"/>
            </p:cNvSpPr>
            <p:nvPr/>
          </p:nvSpPr>
          <p:spPr bwMode="auto">
            <a:xfrm>
              <a:off x="3888" y="2544"/>
              <a:ext cx="0" cy="144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30745" name="Line 15"/>
            <p:cNvSpPr>
              <a:spLocks noChangeShapeType="1"/>
            </p:cNvSpPr>
            <p:nvPr/>
          </p:nvSpPr>
          <p:spPr bwMode="auto">
            <a:xfrm>
              <a:off x="3696" y="2208"/>
              <a:ext cx="0" cy="144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30746" name="Line 16"/>
            <p:cNvSpPr>
              <a:spLocks noChangeShapeType="1"/>
            </p:cNvSpPr>
            <p:nvPr/>
          </p:nvSpPr>
          <p:spPr bwMode="auto">
            <a:xfrm>
              <a:off x="1584" y="1776"/>
              <a:ext cx="192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30747" name="Line 17"/>
            <p:cNvSpPr>
              <a:spLocks noChangeShapeType="1"/>
            </p:cNvSpPr>
            <p:nvPr/>
          </p:nvSpPr>
          <p:spPr bwMode="auto">
            <a:xfrm>
              <a:off x="1344" y="1776"/>
              <a:ext cx="24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0748" name="Line 18"/>
            <p:cNvSpPr>
              <a:spLocks noChangeShapeType="1"/>
            </p:cNvSpPr>
            <p:nvPr/>
          </p:nvSpPr>
          <p:spPr bwMode="auto">
            <a:xfrm flipH="1">
              <a:off x="3360" y="1824"/>
              <a:ext cx="432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0749" name="Line 19"/>
            <p:cNvSpPr>
              <a:spLocks noChangeShapeType="1"/>
            </p:cNvSpPr>
            <p:nvPr/>
          </p:nvSpPr>
          <p:spPr bwMode="auto">
            <a:xfrm flipH="1">
              <a:off x="2928" y="1824"/>
              <a:ext cx="816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30724" name="Text Box 20"/>
          <p:cNvSpPr txBox="1">
            <a:spLocks noChangeArrowheads="1"/>
          </p:cNvSpPr>
          <p:nvPr/>
        </p:nvSpPr>
        <p:spPr bwMode="auto">
          <a:xfrm>
            <a:off x="7394167" y="6430881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sz="1400">
                <a:solidFill>
                  <a:srgbClr val="0066CC"/>
                </a:solidFill>
                <a:latin typeface="Tahoma" pitchFamily="34" charset="0"/>
              </a:rPr>
              <a:t>A. Verweij</a:t>
            </a:r>
            <a:endParaRPr lang="en-US" sz="1400">
              <a:solidFill>
                <a:srgbClr val="0066CC"/>
              </a:solidFill>
              <a:latin typeface="Tahoma" pitchFamily="34" charset="0"/>
            </a:endParaRPr>
          </a:p>
        </p:txBody>
      </p:sp>
      <p:sp>
        <p:nvSpPr>
          <p:cNvPr id="30725" name="Text Box 22"/>
          <p:cNvSpPr txBox="1">
            <a:spLocks noChangeArrowheads="1"/>
          </p:cNvSpPr>
          <p:nvPr/>
        </p:nvSpPr>
        <p:spPr bwMode="auto">
          <a:xfrm>
            <a:off x="439329" y="3459081"/>
            <a:ext cx="430053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algn="l">
              <a:spcBef>
                <a:spcPct val="50000"/>
              </a:spcBef>
              <a:buFont typeface="Arial" charset="0"/>
              <a:buChar char="•"/>
            </a:pPr>
            <a:r>
              <a:rPr lang="fr-CH">
                <a:latin typeface="Tahoma" pitchFamily="34" charset="0"/>
              </a:rPr>
              <a:t>Loss of clamping pressure on the joint, and between joint and stabilizer</a:t>
            </a:r>
          </a:p>
          <a:p>
            <a:pPr marL="228600" indent="-228600" algn="l">
              <a:spcBef>
                <a:spcPct val="50000"/>
              </a:spcBef>
              <a:buFont typeface="Arial" charset="0"/>
              <a:buChar char="•"/>
            </a:pPr>
            <a:r>
              <a:rPr lang="fr-CH">
                <a:latin typeface="Tahoma" pitchFamily="34" charset="0"/>
              </a:rPr>
              <a:t>Degradation of transverse contact between superconducting cable and stabilizer</a:t>
            </a:r>
          </a:p>
          <a:p>
            <a:pPr marL="228600" indent="-228600" algn="l">
              <a:spcBef>
                <a:spcPct val="50000"/>
              </a:spcBef>
              <a:buFont typeface="Arial" charset="0"/>
              <a:buChar char="•"/>
            </a:pPr>
            <a:r>
              <a:rPr lang="fr-CH">
                <a:latin typeface="Tahoma" pitchFamily="34" charset="0"/>
              </a:rPr>
              <a:t>Interruption of longitudinal electrical continuity in stabilizer </a:t>
            </a:r>
            <a:endParaRPr lang="en-US">
              <a:latin typeface="Tahoma" pitchFamily="34" charset="0"/>
            </a:endParaRPr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2008 - what happened?</a:t>
            </a:r>
            <a:endParaRPr lang="en-US" dirty="0"/>
          </a:p>
        </p:txBody>
      </p:sp>
      <p:pic>
        <p:nvPicPr>
          <p:cNvPr id="3072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8929" y="3460669"/>
            <a:ext cx="3776663" cy="294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1887129" y="6011781"/>
            <a:ext cx="2781300" cy="6461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</a:rPr>
              <a:t>Problem: this is where the evidence used to be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4706529" y="4868781"/>
            <a:ext cx="2743200" cy="13335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EADD28-9D75-49EE-9954-E6EE37419D82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91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Splices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2992" y="5382558"/>
            <a:ext cx="8229600" cy="720094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GB" dirty="0" smtClean="0"/>
              <a:t>gamma-rays of splices showing voids and bad contacts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A47B-7551-4C4B-8D6A-E4BB0F67ABAB}" type="slidenum">
              <a:rPr lang="en-GB" smtClean="0"/>
              <a:t>31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088" t="5155" r="47554" b="46274"/>
          <a:stretch/>
        </p:blipFill>
        <p:spPr>
          <a:xfrm>
            <a:off x="1295400" y="990600"/>
            <a:ext cx="6700786" cy="22454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5674" t="58921" r="890"/>
          <a:stretch/>
        </p:blipFill>
        <p:spPr>
          <a:xfrm>
            <a:off x="1269362" y="3560585"/>
            <a:ext cx="7199985" cy="196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7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Splice </a:t>
            </a:r>
            <a:r>
              <a:rPr lang="en-GB" dirty="0"/>
              <a:t>C</a:t>
            </a:r>
            <a:r>
              <a:rPr lang="en-GB" dirty="0" smtClean="0"/>
              <a:t>onsolidation Process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A47B-7551-4C4B-8D6A-E4BB0F67ABAB}" type="slidenum">
              <a:rPr lang="en-GB" smtClean="0"/>
              <a:t>32</a:t>
            </a:fld>
            <a:endParaRPr lang="en-GB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010" y="1219804"/>
            <a:ext cx="2640318" cy="198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 descr="C:\Users\Jeremie Fleuret\Downloads\SAM_12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965" y="3751976"/>
            <a:ext cx="2208246" cy="1656184"/>
          </a:xfrm>
          <a:prstGeom prst="rect">
            <a:avLst/>
          </a:prstGeom>
          <a:noFill/>
        </p:spPr>
      </p:pic>
      <p:pic>
        <p:nvPicPr>
          <p:cNvPr id="9" name="Picture 2" descr="C:\Users\Jeremie Fleuret\Downloads\SAM_10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39873" y="1219802"/>
            <a:ext cx="2640319" cy="1980240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65223" y="3751976"/>
            <a:ext cx="220824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46218" y="1200498"/>
            <a:ext cx="2639998" cy="1979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Connecteur droit avec flèche 15"/>
          <p:cNvCxnSpPr/>
          <p:nvPr/>
        </p:nvCxnSpPr>
        <p:spPr>
          <a:xfrm>
            <a:off x="3026412" y="2528611"/>
            <a:ext cx="576064" cy="0"/>
          </a:xfrm>
          <a:prstGeom prst="straightConnector1">
            <a:avLst/>
          </a:prstGeom>
          <a:ln w="101600">
            <a:solidFill>
              <a:srgbClr val="FF0000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8"/>
          <p:cNvCxnSpPr/>
          <p:nvPr/>
        </p:nvCxnSpPr>
        <p:spPr>
          <a:xfrm>
            <a:off x="1182122" y="3247920"/>
            <a:ext cx="0" cy="360040"/>
          </a:xfrm>
          <a:prstGeom prst="straightConnector1">
            <a:avLst/>
          </a:prstGeom>
          <a:ln w="50800">
            <a:solidFill>
              <a:schemeClr val="tx1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22"/>
          <p:cNvCxnSpPr/>
          <p:nvPr/>
        </p:nvCxnSpPr>
        <p:spPr>
          <a:xfrm flipV="1">
            <a:off x="4513008" y="3247920"/>
            <a:ext cx="0" cy="360040"/>
          </a:xfrm>
          <a:prstGeom prst="straightConnector1">
            <a:avLst/>
          </a:prstGeom>
          <a:ln w="50800">
            <a:solidFill>
              <a:schemeClr val="tx1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C:\Users\Jeremie Fleuret\Desktop\Nouveau dossier\SAM_17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68483" y="3607960"/>
            <a:ext cx="3360373" cy="2520280"/>
          </a:xfrm>
          <a:prstGeom prst="rect">
            <a:avLst/>
          </a:prstGeom>
          <a:noFill/>
        </p:spPr>
      </p:pic>
      <p:cxnSp>
        <p:nvCxnSpPr>
          <p:cNvPr id="16" name="Connecteur droit avec flèche 24"/>
          <p:cNvCxnSpPr/>
          <p:nvPr/>
        </p:nvCxnSpPr>
        <p:spPr>
          <a:xfrm>
            <a:off x="5913385" y="2528611"/>
            <a:ext cx="576064" cy="0"/>
          </a:xfrm>
          <a:prstGeom prst="straightConnector1">
            <a:avLst/>
          </a:prstGeom>
          <a:ln w="101600">
            <a:solidFill>
              <a:srgbClr val="FF0000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27"/>
          <p:cNvCxnSpPr/>
          <p:nvPr/>
        </p:nvCxnSpPr>
        <p:spPr>
          <a:xfrm>
            <a:off x="7633499" y="3142888"/>
            <a:ext cx="0" cy="576064"/>
          </a:xfrm>
          <a:prstGeom prst="straightConnector1">
            <a:avLst/>
          </a:prstGeom>
          <a:ln w="101600">
            <a:solidFill>
              <a:srgbClr val="FF0000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21"/>
          <p:cNvCxnSpPr/>
          <p:nvPr/>
        </p:nvCxnSpPr>
        <p:spPr>
          <a:xfrm>
            <a:off x="2481181" y="5120128"/>
            <a:ext cx="576064" cy="0"/>
          </a:xfrm>
          <a:prstGeom prst="straightConnector1">
            <a:avLst/>
          </a:prstGeom>
          <a:ln w="101600">
            <a:solidFill>
              <a:srgbClr val="FF0000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25"/>
          <p:cNvSpPr txBox="1"/>
          <p:nvPr/>
        </p:nvSpPr>
        <p:spPr>
          <a:xfrm>
            <a:off x="494862" y="1200498"/>
            <a:ext cx="2077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     Old splices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ZoneTexte 25"/>
          <p:cNvSpPr txBox="1"/>
          <p:nvPr/>
        </p:nvSpPr>
        <p:spPr>
          <a:xfrm>
            <a:off x="3484240" y="116100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     Machined splices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1" name="ZoneTexte 25"/>
          <p:cNvSpPr txBox="1"/>
          <p:nvPr/>
        </p:nvSpPr>
        <p:spPr>
          <a:xfrm>
            <a:off x="6156177" y="1200498"/>
            <a:ext cx="2872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     Consolidated splices including shunts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2" name="ZoneTexte 26"/>
          <p:cNvSpPr txBox="1"/>
          <p:nvPr/>
        </p:nvSpPr>
        <p:spPr>
          <a:xfrm>
            <a:off x="524964" y="5414303"/>
            <a:ext cx="228025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Unsoldering of splice and superconducting cables</a:t>
            </a:r>
            <a:endParaRPr lang="en-GB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1537787" y="3428810"/>
            <a:ext cx="2414848" cy="615553"/>
          </a:xfrm>
          <a:prstGeom prst="rect">
            <a:avLst/>
          </a:prstGeom>
          <a:solidFill>
            <a:srgbClr val="C6D9F1"/>
          </a:solidFill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30% of the splices</a:t>
            </a:r>
          </a:p>
          <a:p>
            <a:pPr algn="ctr"/>
            <a:r>
              <a:rPr lang="en-GB" sz="1600" dirty="0" smtClean="0">
                <a:solidFill>
                  <a:srgbClr val="FF0000"/>
                </a:solidFill>
              </a:rPr>
              <a:t>Initially estimated at 15%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24" name="ZoneTexte 26"/>
          <p:cNvSpPr txBox="1"/>
          <p:nvPr/>
        </p:nvSpPr>
        <p:spPr>
          <a:xfrm>
            <a:off x="2865222" y="5408160"/>
            <a:ext cx="2724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Reconstruction and soldering of splice and superconducting cables</a:t>
            </a:r>
            <a:endParaRPr lang="en-GB" sz="1600" dirty="0"/>
          </a:p>
        </p:txBody>
      </p:sp>
      <p:sp>
        <p:nvSpPr>
          <p:cNvPr id="25" name="ZoneTexte 25"/>
          <p:cNvSpPr txBox="1"/>
          <p:nvPr/>
        </p:nvSpPr>
        <p:spPr>
          <a:xfrm>
            <a:off x="5800713" y="5481909"/>
            <a:ext cx="3022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     Consolidated and insulated splices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268476">
            <a:off x="4438889" y="4935462"/>
            <a:ext cx="978439" cy="369332"/>
          </a:xfrm>
          <a:prstGeom prst="rect">
            <a:avLst/>
          </a:prstGeom>
          <a:solidFill>
            <a:srgbClr val="C6D9F1"/>
          </a:solidFill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b="1" dirty="0" smtClean="0">
                <a:solidFill>
                  <a:srgbClr val="FF0000"/>
                </a:solidFill>
              </a:rPr>
              <a:t>~ 3000</a:t>
            </a:r>
          </a:p>
        </p:txBody>
      </p:sp>
      <p:sp>
        <p:nvSpPr>
          <p:cNvPr id="27" name="TextBox 26"/>
          <p:cNvSpPr txBox="1"/>
          <p:nvPr/>
        </p:nvSpPr>
        <p:spPr>
          <a:xfrm rot="1268476">
            <a:off x="2516760" y="1125807"/>
            <a:ext cx="1128136" cy="646331"/>
          </a:xfrm>
          <a:prstGeom prst="rect">
            <a:avLst/>
          </a:prstGeom>
          <a:solidFill>
            <a:srgbClr val="C6D9F1"/>
          </a:solidFill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10170 splices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20177914">
            <a:off x="6238502" y="2668435"/>
            <a:ext cx="1128136" cy="646331"/>
          </a:xfrm>
          <a:prstGeom prst="rect">
            <a:avLst/>
          </a:prstGeom>
          <a:solidFill>
            <a:srgbClr val="C6D9F1"/>
          </a:solidFill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b="1" dirty="0" smtClean="0">
                <a:solidFill>
                  <a:srgbClr val="FF0000"/>
                </a:solidFill>
              </a:rPr>
              <a:t>&gt; 27000 shunts</a:t>
            </a:r>
            <a:endParaRPr lang="nl-NL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067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6736"/>
            <a:ext cx="9144000" cy="51740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LS1 Overall Schedule</a:t>
            </a:r>
            <a:endParaRPr lang="en-GB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A47B-7551-4C4B-8D6A-E4BB0F67ABAB}" type="slidenum">
              <a:rPr lang="en-GB" smtClean="0"/>
              <a:t>33</a:t>
            </a:fld>
            <a:endParaRPr lang="en-GB"/>
          </a:p>
        </p:txBody>
      </p:sp>
      <p:sp>
        <p:nvSpPr>
          <p:cNvPr id="8" name="Up-Down Arrow 7"/>
          <p:cNvSpPr/>
          <p:nvPr/>
        </p:nvSpPr>
        <p:spPr>
          <a:xfrm>
            <a:off x="1471684" y="1233850"/>
            <a:ext cx="362103" cy="227135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990600" y="2286000"/>
            <a:ext cx="1302478" cy="369332"/>
          </a:xfrm>
          <a:prstGeom prst="rect">
            <a:avLst/>
          </a:prstGeom>
          <a:solidFill>
            <a:srgbClr val="C6D9F1"/>
          </a:solidFill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8000"/>
                </a:solidFill>
              </a:rPr>
              <a:t>Completed</a:t>
            </a:r>
            <a:endParaRPr lang="en-GB" dirty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41786" y="1787014"/>
            <a:ext cx="77373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4F81BD"/>
                </a:solidFill>
                <a:effectLst/>
              </a:rPr>
              <a:t>2013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44570" y="4070231"/>
            <a:ext cx="76817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4F81BD"/>
                </a:solidFill>
                <a:effectLst/>
              </a:rPr>
              <a:t>2014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36919" y="5678081"/>
            <a:ext cx="7834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4F81BD"/>
                </a:solidFill>
                <a:effectLst/>
              </a:rPr>
              <a:t>2015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43806" y="5674998"/>
            <a:ext cx="5376736" cy="369332"/>
          </a:xfrm>
          <a:prstGeom prst="rect">
            <a:avLst/>
          </a:prstGeom>
          <a:solidFill>
            <a:srgbClr val="C6D9F1"/>
          </a:solidFill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4F81BD"/>
                </a:solidFill>
              </a:rPr>
              <a:t>Machine check-out &amp; Beam commissioning</a:t>
            </a:r>
            <a:endParaRPr lang="en-GB" dirty="0">
              <a:solidFill>
                <a:srgbClr val="4F81BD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57600" y="2362200"/>
            <a:ext cx="4190320" cy="369332"/>
          </a:xfrm>
          <a:prstGeom prst="rect">
            <a:avLst/>
          </a:prstGeom>
          <a:solidFill>
            <a:srgbClr val="C6D9F1"/>
          </a:solidFill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4F81BD"/>
                </a:solidFill>
              </a:rPr>
              <a:t>Consolidation &amp; Maintenance Activities</a:t>
            </a:r>
            <a:endParaRPr lang="en-GB" dirty="0">
              <a:solidFill>
                <a:srgbClr val="4F81BD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28388" y="1289102"/>
            <a:ext cx="3529622" cy="369332"/>
          </a:xfrm>
          <a:prstGeom prst="rect">
            <a:avLst/>
          </a:prstGeom>
          <a:solidFill>
            <a:srgbClr val="C6D9F1"/>
          </a:solidFill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1"/>
                </a:solidFill>
              </a:rPr>
              <a:t>Warm-up &amp; Preliminary tests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53059" y="3821061"/>
            <a:ext cx="2659480" cy="369332"/>
          </a:xfrm>
          <a:prstGeom prst="rect">
            <a:avLst/>
          </a:prstGeom>
          <a:solidFill>
            <a:srgbClr val="C6D9F1"/>
          </a:solidFill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4F81BD"/>
                </a:solidFill>
              </a:rPr>
              <a:t>Start of Cool-down</a:t>
            </a:r>
            <a:endParaRPr lang="en-GB" dirty="0">
              <a:solidFill>
                <a:srgbClr val="4F81BD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89035" y="4842233"/>
            <a:ext cx="4231507" cy="369332"/>
          </a:xfrm>
          <a:prstGeom prst="rect">
            <a:avLst/>
          </a:prstGeom>
          <a:solidFill>
            <a:srgbClr val="C6D9F1"/>
          </a:solidFill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4F81BD"/>
                </a:solidFill>
              </a:rPr>
              <a:t>Powering tests &amp; HW commissioning</a:t>
            </a:r>
            <a:endParaRPr lang="en-GB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212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15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ost LS1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066800"/>
            <a:ext cx="6477000" cy="3276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Energy: </a:t>
            </a:r>
            <a:r>
              <a:rPr lang="en-US" dirty="0" smtClean="0">
                <a:solidFill>
                  <a:srgbClr val="FF0000"/>
                </a:solidFill>
              </a:rPr>
              <a:t>6.5 </a:t>
            </a:r>
            <a:r>
              <a:rPr lang="en-US" dirty="0" err="1" smtClean="0">
                <a:solidFill>
                  <a:srgbClr val="FF0000"/>
                </a:solidFill>
              </a:rPr>
              <a:t>TeV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dirty="0" smtClean="0"/>
              <a:t>Beta*:</a:t>
            </a:r>
            <a:r>
              <a:rPr lang="en-US" dirty="0" smtClean="0">
                <a:solidFill>
                  <a:srgbClr val="FF0000"/>
                </a:solidFill>
              </a:rPr>
              <a:t>  40 – 50 cm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Bunch spacing: </a:t>
            </a:r>
            <a:r>
              <a:rPr lang="en-US" dirty="0" smtClean="0">
                <a:solidFill>
                  <a:srgbClr val="FF0000"/>
                </a:solidFill>
              </a:rPr>
              <a:t>25 ns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b</a:t>
            </a:r>
            <a:r>
              <a:rPr lang="en-US" dirty="0" smtClean="0"/>
              <a:t>ecause of pile-up considerations </a:t>
            </a:r>
          </a:p>
          <a:p>
            <a:r>
              <a:rPr lang="en-US" dirty="0" smtClean="0"/>
              <a:t>Injectors potentially able to offer nominal intensity with even lower emittance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1981200"/>
            <a:ext cx="2119413" cy="2014491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364206"/>
              </p:ext>
            </p:extLst>
          </p:nvPr>
        </p:nvGraphicFramePr>
        <p:xfrm>
          <a:off x="685800" y="4724400"/>
          <a:ext cx="7543801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862"/>
                <a:gridCol w="1084167"/>
                <a:gridCol w="1029571"/>
                <a:gridCol w="914400"/>
                <a:gridCol w="1219200"/>
                <a:gridCol w="970740"/>
                <a:gridCol w="1162861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Number of bunches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Ib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LHC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[1e11]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Emit</a:t>
                      </a:r>
                    </a:p>
                    <a:p>
                      <a:pPr algn="ctr"/>
                      <a:r>
                        <a:rPr lang="en-US" sz="1600" dirty="0" smtClean="0"/>
                        <a:t>LHC [um]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Peak </a:t>
                      </a:r>
                      <a:r>
                        <a:rPr lang="en-US" sz="1600" dirty="0" err="1" smtClean="0"/>
                        <a:t>Lumi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[cm-</a:t>
                      </a:r>
                      <a:r>
                        <a:rPr lang="en-US" sz="1600" baseline="30000" dirty="0" smtClean="0"/>
                        <a:t>2</a:t>
                      </a:r>
                      <a:r>
                        <a:rPr lang="en-US" sz="1600" dirty="0" smtClean="0"/>
                        <a:t>s</a:t>
                      </a:r>
                      <a:r>
                        <a:rPr lang="en-US" sz="1600" baseline="30000" dirty="0" smtClean="0"/>
                        <a:t>-1</a:t>
                      </a:r>
                      <a:r>
                        <a:rPr lang="en-US" sz="1600" dirty="0" smtClean="0"/>
                        <a:t>]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~Pile-up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Int. </a:t>
                      </a:r>
                      <a:r>
                        <a:rPr lang="en-US" sz="1600" dirty="0" err="1" smtClean="0"/>
                        <a:t>Lumi</a:t>
                      </a:r>
                      <a:r>
                        <a:rPr lang="en-US" sz="1600" dirty="0" smtClean="0"/>
                        <a:t> per year</a:t>
                      </a:r>
                    </a:p>
                    <a:p>
                      <a:pPr algn="ctr"/>
                      <a:r>
                        <a:rPr lang="en-US" sz="1600" dirty="0" smtClean="0"/>
                        <a:t>[fb</a:t>
                      </a:r>
                      <a:r>
                        <a:rPr lang="en-US" sz="1600" baseline="30000" dirty="0" smtClean="0"/>
                        <a:t>-1</a:t>
                      </a:r>
                      <a:r>
                        <a:rPr lang="en-US" sz="1600" dirty="0" smtClean="0"/>
                        <a:t>]</a:t>
                      </a:r>
                      <a:endParaRPr lang="en-US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25 ns</a:t>
                      </a:r>
                      <a:br>
                        <a:rPr lang="en-US" sz="2000" dirty="0" smtClean="0"/>
                      </a:br>
                      <a:r>
                        <a:rPr lang="en-US" sz="2000" dirty="0" smtClean="0"/>
                        <a:t>BCMS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2590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1.15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1.9 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1.7e34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49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~45</a:t>
                      </a:r>
                      <a:endParaRPr lang="en-US" sz="20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705600" y="14478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BCMS = Batch Compression and Merging and Splitting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98859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10 years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1000"/>
            <a:ext cx="9144000" cy="99207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0" y="1905000"/>
            <a:ext cx="3505200" cy="2779931"/>
            <a:chOff x="0" y="1905000"/>
            <a:chExt cx="3505200" cy="2779931"/>
          </a:xfrm>
        </p:grpSpPr>
        <p:sp>
          <p:nvSpPr>
            <p:cNvPr id="6" name="TextBox 5"/>
            <p:cNvSpPr txBox="1"/>
            <p:nvPr/>
          </p:nvSpPr>
          <p:spPr>
            <a:xfrm>
              <a:off x="152400" y="4038600"/>
              <a:ext cx="3124200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6.5 to 7 </a:t>
              </a:r>
              <a:r>
                <a:rPr lang="en-US" dirty="0" err="1" smtClean="0">
                  <a:solidFill>
                    <a:srgbClr val="FF0000"/>
                  </a:solidFill>
                </a:rPr>
                <a:t>TeV</a:t>
              </a:r>
              <a:endParaRPr lang="en-US" dirty="0">
                <a:solidFill>
                  <a:srgbClr val="FF0000"/>
                </a:solidFill>
              </a:endParaRPr>
            </a:p>
            <a:p>
              <a:r>
                <a:rPr lang="en-US" dirty="0" smtClean="0">
                  <a:solidFill>
                    <a:srgbClr val="FF0000"/>
                  </a:solidFill>
                </a:rPr>
                <a:t>Peak luminosity 1.7x10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34</a:t>
              </a:r>
              <a:r>
                <a:rPr lang="en-US" dirty="0" smtClean="0">
                  <a:solidFill>
                    <a:srgbClr val="FF0000"/>
                  </a:solidFill>
                </a:rPr>
                <a:t>cm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-2</a:t>
              </a:r>
              <a:r>
                <a:rPr lang="en-US" dirty="0" smtClean="0">
                  <a:solidFill>
                    <a:srgbClr val="FF0000"/>
                  </a:solidFill>
                </a:rPr>
                <a:t>s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-1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0" y="1905000"/>
              <a:ext cx="3505200" cy="990600"/>
              <a:chOff x="0" y="1905000"/>
              <a:chExt cx="3505200" cy="990600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990600" y="1905000"/>
                <a:ext cx="1524000" cy="533400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0" bIns="46800" rtlCol="0" anchor="ctr"/>
              <a:lstStyle/>
              <a:p>
                <a:pPr algn="ctr"/>
                <a:r>
                  <a:rPr lang="en-US" dirty="0" smtClean="0"/>
                  <a:t>Run 2</a:t>
                </a:r>
              </a:p>
            </p:txBody>
          </p:sp>
          <p:sp>
            <p:nvSpPr>
              <p:cNvPr id="7" name="Right Brace 6"/>
              <p:cNvSpPr/>
              <p:nvPr/>
            </p:nvSpPr>
            <p:spPr>
              <a:xfrm rot="16200000">
                <a:off x="1600200" y="990600"/>
                <a:ext cx="304800" cy="3505200"/>
              </a:xfrm>
              <a:prstGeom prst="rightBrac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5029200" y="1905000"/>
            <a:ext cx="3124200" cy="2703731"/>
            <a:chOff x="5029200" y="1905000"/>
            <a:chExt cx="3124200" cy="2703731"/>
          </a:xfrm>
        </p:grpSpPr>
        <p:grpSp>
          <p:nvGrpSpPr>
            <p:cNvPr id="18" name="Group 17"/>
            <p:cNvGrpSpPr/>
            <p:nvPr/>
          </p:nvGrpSpPr>
          <p:grpSpPr>
            <a:xfrm>
              <a:off x="5029200" y="1905000"/>
              <a:ext cx="3048000" cy="990600"/>
              <a:chOff x="5029200" y="1905000"/>
              <a:chExt cx="3048000" cy="990600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5867400" y="1905000"/>
                <a:ext cx="1325217" cy="533400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0" bIns="46800" rtlCol="0" anchor="ctr"/>
              <a:lstStyle/>
              <a:p>
                <a:pPr algn="ctr"/>
                <a:r>
                  <a:rPr lang="en-US" dirty="0" smtClean="0"/>
                  <a:t>Run 3</a:t>
                </a:r>
              </a:p>
            </p:txBody>
          </p:sp>
          <p:sp>
            <p:nvSpPr>
              <p:cNvPr id="10" name="Right Brace 9"/>
              <p:cNvSpPr/>
              <p:nvPr/>
            </p:nvSpPr>
            <p:spPr>
              <a:xfrm rot="16200000">
                <a:off x="6400800" y="1219200"/>
                <a:ext cx="304800" cy="3048000"/>
              </a:xfrm>
              <a:prstGeom prst="rightBrac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5029200" y="3962400"/>
              <a:ext cx="3124200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7 </a:t>
              </a:r>
              <a:r>
                <a:rPr lang="en-US" dirty="0" err="1" smtClean="0">
                  <a:solidFill>
                    <a:srgbClr val="FF0000"/>
                  </a:solidFill>
                </a:rPr>
                <a:t>TeV</a:t>
              </a:r>
              <a:endParaRPr lang="en-US" dirty="0">
                <a:solidFill>
                  <a:srgbClr val="FF0000"/>
                </a:solidFill>
              </a:endParaRPr>
            </a:p>
            <a:p>
              <a:r>
                <a:rPr lang="en-US" dirty="0" smtClean="0">
                  <a:solidFill>
                    <a:srgbClr val="FF0000"/>
                  </a:solidFill>
                </a:rPr>
                <a:t>Peak luminosity 2.0x10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34</a:t>
              </a:r>
              <a:r>
                <a:rPr lang="en-US" dirty="0" smtClean="0">
                  <a:solidFill>
                    <a:srgbClr val="FF0000"/>
                  </a:solidFill>
                </a:rPr>
                <a:t>cm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-2</a:t>
              </a:r>
              <a:r>
                <a:rPr lang="en-US" dirty="0" smtClean="0">
                  <a:solidFill>
                    <a:srgbClr val="FF0000"/>
                  </a:solidFill>
                </a:rPr>
                <a:t>s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-1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429000" y="4114800"/>
            <a:ext cx="1676400" cy="2142530"/>
            <a:chOff x="3429000" y="4114800"/>
            <a:chExt cx="1676400" cy="2142530"/>
          </a:xfrm>
        </p:grpSpPr>
        <p:sp>
          <p:nvSpPr>
            <p:cNvPr id="8" name="TextBox 7"/>
            <p:cNvSpPr txBox="1"/>
            <p:nvPr/>
          </p:nvSpPr>
          <p:spPr>
            <a:xfrm>
              <a:off x="3429000" y="5334000"/>
              <a:ext cx="1676400" cy="923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LIU (Injectors)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ALICE</a:t>
              </a:r>
            </a:p>
            <a:p>
              <a:r>
                <a:rPr lang="en-US" dirty="0" err="1" smtClean="0">
                  <a:solidFill>
                    <a:srgbClr val="FF0000"/>
                  </a:solidFill>
                </a:rPr>
                <a:t>LHCb</a:t>
              </a:r>
              <a:endParaRPr lang="en-US" dirty="0" smtClean="0">
                <a:solidFill>
                  <a:srgbClr val="FF0000"/>
                </a:solidFill>
              </a:endParaRPr>
            </a:p>
          </p:txBody>
        </p:sp>
        <p:sp>
          <p:nvSpPr>
            <p:cNvPr id="13" name="Up Arrow 12"/>
            <p:cNvSpPr/>
            <p:nvPr/>
          </p:nvSpPr>
          <p:spPr>
            <a:xfrm>
              <a:off x="4114800" y="4114800"/>
              <a:ext cx="228600" cy="1143000"/>
            </a:xfrm>
            <a:prstGeom prst="upArrow">
              <a:avLst/>
            </a:prstGeom>
            <a:solidFill>
              <a:srgbClr val="FF0000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46800" rtlCol="0" anchor="ctr"/>
            <a:lstStyle/>
            <a:p>
              <a:pPr algn="ctr"/>
              <a:endParaRPr lang="en-US" dirty="0" smtClean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924800" y="4114800"/>
            <a:ext cx="1143000" cy="2142530"/>
            <a:chOff x="8001000" y="4114800"/>
            <a:chExt cx="1143000" cy="2142530"/>
          </a:xfrm>
        </p:grpSpPr>
        <p:sp>
          <p:nvSpPr>
            <p:cNvPr id="12" name="TextBox 11"/>
            <p:cNvSpPr txBox="1"/>
            <p:nvPr/>
          </p:nvSpPr>
          <p:spPr>
            <a:xfrm>
              <a:off x="8001000" y="5334000"/>
              <a:ext cx="1143000" cy="923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HL-LHC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(Machine &amp; </a:t>
              </a:r>
              <a:r>
                <a:rPr lang="en-US" dirty="0" err="1" smtClean="0">
                  <a:solidFill>
                    <a:srgbClr val="FF0000"/>
                  </a:solidFill>
                </a:rPr>
                <a:t>expts</a:t>
              </a:r>
              <a:r>
                <a:rPr lang="en-US" dirty="0" smtClean="0">
                  <a:solidFill>
                    <a:srgbClr val="FF0000"/>
                  </a:solidFill>
                </a:rPr>
                <a:t>)</a:t>
              </a:r>
            </a:p>
          </p:txBody>
        </p:sp>
        <p:sp>
          <p:nvSpPr>
            <p:cNvPr id="16" name="Up Arrow 15"/>
            <p:cNvSpPr/>
            <p:nvPr/>
          </p:nvSpPr>
          <p:spPr>
            <a:xfrm>
              <a:off x="8534400" y="4114800"/>
              <a:ext cx="228600" cy="1143000"/>
            </a:xfrm>
            <a:prstGeom prst="upArrow">
              <a:avLst/>
            </a:prstGeom>
            <a:solidFill>
              <a:srgbClr val="FF0000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46800" rtlCol="0" anchor="ctr"/>
            <a:lstStyle/>
            <a:p>
              <a:pPr algn="ctr"/>
              <a:endParaRPr lang="en-US" dirty="0" smtClean="0"/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1676400" y="3429000"/>
            <a:ext cx="914400" cy="381000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95526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creen Shot 2014-02-16 at 5.44.05 PM.png" descr="/Users/lamontm/Desktop/Screen Shot 2014-02-16 at 5.44.05 PM.png"/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0854"/>
            <a:ext cx="9144000" cy="514303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Luminosity evolution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6324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Usual caveats apply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04800" y="2022126"/>
            <a:ext cx="1066800" cy="30480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8" name="Rounded Rectangle 7"/>
          <p:cNvSpPr/>
          <p:nvPr/>
        </p:nvSpPr>
        <p:spPr>
          <a:xfrm>
            <a:off x="7696200" y="1676400"/>
            <a:ext cx="1371600" cy="304800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~300 fb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518643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38</a:t>
            </a:fld>
            <a:endParaRPr lang="en-US"/>
          </a:p>
        </p:txBody>
      </p:sp>
      <p:pic>
        <p:nvPicPr>
          <p:cNvPr id="3" name="Picture 2" descr="Screen Shot 2014-02-19 at 1.29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1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31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HL-LHC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143000"/>
            <a:ext cx="8686800" cy="19050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3000 fb</a:t>
            </a:r>
            <a:r>
              <a:rPr lang="en-US" baseline="30000" dirty="0" smtClean="0"/>
              <a:t>-1</a:t>
            </a:r>
            <a:r>
              <a:rPr lang="en-US" dirty="0" smtClean="0"/>
              <a:t> delivered in the order of 10 years</a:t>
            </a:r>
          </a:p>
          <a:p>
            <a:r>
              <a:rPr lang="en-US" dirty="0"/>
              <a:t>High “virtual” luminosity with </a:t>
            </a:r>
            <a:r>
              <a:rPr lang="en-US" dirty="0" err="1"/>
              <a:t>levelling</a:t>
            </a:r>
            <a:r>
              <a:rPr lang="en-US" dirty="0"/>
              <a:t> </a:t>
            </a:r>
            <a:r>
              <a:rPr lang="en-US" dirty="0" smtClean="0"/>
              <a:t>anticipated</a:t>
            </a:r>
          </a:p>
          <a:p>
            <a:r>
              <a:rPr lang="en-US" dirty="0" smtClean="0"/>
              <a:t>Challenging </a:t>
            </a:r>
            <a:r>
              <a:rPr lang="en-US" dirty="0"/>
              <a:t>demands on the injector </a:t>
            </a:r>
            <a:r>
              <a:rPr lang="en-US" dirty="0" smtClean="0"/>
              <a:t>complex</a:t>
            </a:r>
          </a:p>
          <a:p>
            <a:pPr lvl="1"/>
            <a:r>
              <a:rPr lang="en-US" dirty="0" smtClean="0"/>
              <a:t>major </a:t>
            </a:r>
            <a:r>
              <a:rPr lang="en-US" dirty="0"/>
              <a:t>upgrades </a:t>
            </a:r>
            <a:r>
              <a:rPr lang="en-US" dirty="0" smtClean="0"/>
              <a:t>foreseen </a:t>
            </a:r>
            <a:r>
              <a:rPr lang="en-US" dirty="0"/>
              <a:t>(</a:t>
            </a:r>
            <a:r>
              <a:rPr lang="en-US" dirty="0" err="1"/>
              <a:t>Linac</a:t>
            </a:r>
            <a:r>
              <a:rPr lang="en-US" dirty="0"/>
              <a:t> 4, Booster 2GeV, PS and </a:t>
            </a:r>
            <a:r>
              <a:rPr lang="en-US" dirty="0" smtClean="0"/>
              <a:t>SPS)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276600"/>
            <a:ext cx="4648200" cy="31989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1600" y="5181600"/>
            <a:ext cx="3962400" cy="1015663"/>
          </a:xfrm>
          <a:prstGeom prst="rect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2000" b="1" dirty="0" smtClean="0">
                <a:solidFill>
                  <a:prstClr val="white"/>
                </a:solidFill>
              </a:rPr>
              <a:t>5 x 10</a:t>
            </a:r>
            <a:r>
              <a:rPr lang="fr-CH" sz="2000" b="1" baseline="30000" dirty="0" smtClean="0">
                <a:solidFill>
                  <a:prstClr val="white"/>
                </a:solidFill>
              </a:rPr>
              <a:t>34</a:t>
            </a:r>
            <a:r>
              <a:rPr lang="fr-CH" sz="2000" b="1" dirty="0" smtClean="0">
                <a:solidFill>
                  <a:prstClr val="white"/>
                </a:solidFill>
              </a:rPr>
              <a:t> cm</a:t>
            </a:r>
            <a:r>
              <a:rPr lang="fr-CH" sz="2000" b="1" baseline="30000" dirty="0" smtClean="0">
                <a:solidFill>
                  <a:prstClr val="white"/>
                </a:solidFill>
              </a:rPr>
              <a:t>-2</a:t>
            </a:r>
            <a:r>
              <a:rPr lang="fr-CH" sz="2000" b="1" dirty="0" smtClean="0">
                <a:solidFill>
                  <a:prstClr val="white"/>
                </a:solidFill>
              </a:rPr>
              <a:t>s</a:t>
            </a:r>
            <a:r>
              <a:rPr lang="fr-CH" sz="2000" b="1" baseline="30000" dirty="0" smtClean="0">
                <a:solidFill>
                  <a:prstClr val="white"/>
                </a:solidFill>
              </a:rPr>
              <a:t>-1</a:t>
            </a:r>
            <a:r>
              <a:rPr lang="fr-CH" sz="2000" b="1" dirty="0" smtClean="0">
                <a:solidFill>
                  <a:prstClr val="white"/>
                </a:solidFill>
              </a:rPr>
              <a:t> levelled luminosity</a:t>
            </a:r>
            <a:br>
              <a:rPr lang="fr-CH" sz="2000" b="1" dirty="0" smtClean="0">
                <a:solidFill>
                  <a:prstClr val="white"/>
                </a:solidFill>
              </a:rPr>
            </a:br>
            <a:r>
              <a:rPr lang="fr-CH" sz="2000" b="1" dirty="0" smtClean="0">
                <a:solidFill>
                  <a:prstClr val="white"/>
                </a:solidFill>
              </a:rPr>
              <a:t>3 fb</a:t>
            </a:r>
            <a:r>
              <a:rPr lang="fr-CH" sz="2000" b="1" baseline="30000" dirty="0" smtClean="0">
                <a:solidFill>
                  <a:prstClr val="white"/>
                </a:solidFill>
              </a:rPr>
              <a:t>-1</a:t>
            </a:r>
            <a:r>
              <a:rPr lang="fr-CH" sz="2000" b="1" dirty="0" smtClean="0">
                <a:solidFill>
                  <a:prstClr val="white"/>
                </a:solidFill>
              </a:rPr>
              <a:t> per day</a:t>
            </a:r>
          </a:p>
          <a:p>
            <a:r>
              <a:rPr lang="fr-CH" sz="2000" b="1" dirty="0" smtClean="0">
                <a:solidFill>
                  <a:prstClr val="white"/>
                </a:solidFill>
              </a:rPr>
              <a:t>~250 fb</a:t>
            </a:r>
            <a:r>
              <a:rPr lang="fr-CH" sz="2000" b="1" baseline="30000" dirty="0" smtClean="0">
                <a:solidFill>
                  <a:prstClr val="white"/>
                </a:solidFill>
              </a:rPr>
              <a:t>-1</a:t>
            </a:r>
            <a:r>
              <a:rPr lang="fr-CH" sz="2000" b="1" dirty="0" smtClean="0">
                <a:solidFill>
                  <a:prstClr val="white"/>
                </a:solidFill>
              </a:rPr>
              <a:t> /year</a:t>
            </a:r>
          </a:p>
        </p:txBody>
      </p:sp>
    </p:spTree>
    <p:extLst>
      <p:ext uri="{BB962C8B-B14F-4D97-AF65-F5344CB8AC3E}">
        <p14:creationId xmlns:p14="http://schemas.microsoft.com/office/powerpoint/2010/main" val="3018293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 descr="Screen Shot 2013-05-09 at 8.00.52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2002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371600" y="1295400"/>
            <a:ext cx="838200" cy="1143000"/>
            <a:chOff x="1371600" y="1295400"/>
            <a:chExt cx="838200" cy="1143000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1752600" y="1905000"/>
              <a:ext cx="0" cy="53340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371600" y="1295400"/>
              <a:ext cx="838200" cy="600164"/>
            </a:xfrm>
            <a:prstGeom prst="rect">
              <a:avLst/>
            </a:prstGeom>
            <a:noFill/>
          </p:spPr>
          <p:txBody>
            <a:bodyPr wrap="square" tIns="0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Times"/>
                  <a:cs typeface="Times"/>
                </a:rPr>
                <a:t>Beam dumps</a:t>
              </a:r>
              <a:endParaRPr lang="en-US" dirty="0">
                <a:solidFill>
                  <a:schemeClr val="bg1"/>
                </a:solidFill>
                <a:latin typeface="Times"/>
                <a:cs typeface="Time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62200" y="3733800"/>
            <a:ext cx="609600" cy="914400"/>
            <a:chOff x="2362200" y="3733800"/>
            <a:chExt cx="609600" cy="914400"/>
          </a:xfrm>
        </p:grpSpPr>
        <p:sp>
          <p:nvSpPr>
            <p:cNvPr id="12" name="TextBox 11"/>
            <p:cNvSpPr txBox="1"/>
            <p:nvPr/>
          </p:nvSpPr>
          <p:spPr>
            <a:xfrm>
              <a:off x="2362200" y="3733800"/>
              <a:ext cx="609600" cy="323165"/>
            </a:xfrm>
            <a:prstGeom prst="rect">
              <a:avLst/>
            </a:prstGeom>
            <a:noFill/>
          </p:spPr>
          <p:txBody>
            <a:bodyPr wrap="square" tIns="0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Times"/>
                  <a:cs typeface="Times"/>
                </a:rPr>
                <a:t>RF</a:t>
              </a:r>
              <a:endParaRPr lang="en-US" dirty="0">
                <a:solidFill>
                  <a:schemeClr val="bg1"/>
                </a:solidFill>
                <a:latin typeface="Times"/>
                <a:cs typeface="Times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590800" y="4114800"/>
              <a:ext cx="0" cy="53340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6324600" y="3505200"/>
            <a:ext cx="1295400" cy="914400"/>
            <a:chOff x="6324600" y="3505200"/>
            <a:chExt cx="1295400" cy="914400"/>
          </a:xfrm>
        </p:grpSpPr>
        <p:sp>
          <p:nvSpPr>
            <p:cNvPr id="14" name="TextBox 13"/>
            <p:cNvSpPr txBox="1"/>
            <p:nvPr/>
          </p:nvSpPr>
          <p:spPr>
            <a:xfrm>
              <a:off x="6324600" y="3505200"/>
              <a:ext cx="1295400" cy="323165"/>
            </a:xfrm>
            <a:prstGeom prst="rect">
              <a:avLst/>
            </a:prstGeom>
            <a:noFill/>
          </p:spPr>
          <p:txBody>
            <a:bodyPr wrap="square" tIns="0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Times"/>
                  <a:cs typeface="Times"/>
                </a:rPr>
                <a:t>Collimation</a:t>
              </a:r>
              <a:endParaRPr lang="en-US" dirty="0">
                <a:solidFill>
                  <a:schemeClr val="bg1"/>
                </a:solidFill>
                <a:latin typeface="Times"/>
                <a:cs typeface="Time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6934200" y="3886200"/>
              <a:ext cx="0" cy="53340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3048000" y="1143000"/>
            <a:ext cx="1295400" cy="914400"/>
            <a:chOff x="3048000" y="1143000"/>
            <a:chExt cx="1295400" cy="914400"/>
          </a:xfrm>
        </p:grpSpPr>
        <p:sp>
          <p:nvSpPr>
            <p:cNvPr id="16" name="TextBox 15"/>
            <p:cNvSpPr txBox="1"/>
            <p:nvPr/>
          </p:nvSpPr>
          <p:spPr>
            <a:xfrm>
              <a:off x="3048000" y="1143000"/>
              <a:ext cx="1295400" cy="323165"/>
            </a:xfrm>
            <a:prstGeom prst="rect">
              <a:avLst/>
            </a:prstGeom>
            <a:noFill/>
          </p:spPr>
          <p:txBody>
            <a:bodyPr wrap="square" tIns="0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Times"/>
                  <a:cs typeface="Times"/>
                </a:rPr>
                <a:t>Collimation</a:t>
              </a:r>
              <a:endParaRPr lang="en-US" dirty="0">
                <a:solidFill>
                  <a:schemeClr val="bg1"/>
                </a:solidFill>
                <a:latin typeface="Times"/>
                <a:cs typeface="Times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3657600" y="1524000"/>
              <a:ext cx="0" cy="53340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457200" y="5257800"/>
            <a:ext cx="3276600" cy="1477328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1720 Power converters</a:t>
            </a:r>
          </a:p>
          <a:p>
            <a:r>
              <a:rPr lang="en-US" dirty="0" smtClean="0"/>
              <a:t>&gt; 9000 magnetic elements</a:t>
            </a:r>
          </a:p>
          <a:p>
            <a:r>
              <a:rPr lang="en-US" dirty="0" smtClean="0"/>
              <a:t>7568 </a:t>
            </a:r>
            <a:r>
              <a:rPr lang="en-US" dirty="0"/>
              <a:t>Quench detection </a:t>
            </a:r>
            <a:r>
              <a:rPr lang="en-US" dirty="0" smtClean="0"/>
              <a:t>systems  </a:t>
            </a:r>
            <a:endParaRPr lang="en-US" dirty="0"/>
          </a:p>
          <a:p>
            <a:r>
              <a:rPr lang="en-US" dirty="0" smtClean="0"/>
              <a:t>1088 Beam position monitors</a:t>
            </a:r>
          </a:p>
          <a:p>
            <a:r>
              <a:rPr lang="en-US" dirty="0" smtClean="0"/>
              <a:t>~4000 Beam loss monitors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95800" y="5486400"/>
            <a:ext cx="4343400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150 </a:t>
            </a:r>
            <a:r>
              <a:rPr lang="en-US" dirty="0" err="1" smtClean="0"/>
              <a:t>tonnes</a:t>
            </a:r>
            <a:r>
              <a:rPr lang="en-US" dirty="0" smtClean="0"/>
              <a:t> Helium, ~90 </a:t>
            </a:r>
            <a:r>
              <a:rPr lang="en-US" dirty="0" err="1" smtClean="0"/>
              <a:t>tonnes</a:t>
            </a:r>
            <a:r>
              <a:rPr lang="en-US" dirty="0" smtClean="0"/>
              <a:t> at 1.9 K</a:t>
            </a:r>
            <a:endParaRPr lang="en-US" dirty="0"/>
          </a:p>
          <a:p>
            <a:r>
              <a:rPr lang="en-US" dirty="0" smtClean="0"/>
              <a:t>140 MJ stored beam energy in 2012</a:t>
            </a:r>
          </a:p>
          <a:p>
            <a:r>
              <a:rPr lang="en-US" dirty="0" smtClean="0"/>
              <a:t>450 MJ magnetic energy per sector at 4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90800" y="3810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"/>
                <a:cs typeface="Times"/>
              </a:rPr>
              <a:t>LHC: big, cold, high energy</a:t>
            </a:r>
            <a:endParaRPr lang="en-US" sz="280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495800" y="1219200"/>
            <a:ext cx="1447800" cy="838200"/>
            <a:chOff x="4495800" y="1219200"/>
            <a:chExt cx="1447800" cy="838200"/>
          </a:xfrm>
        </p:grpSpPr>
        <p:sp>
          <p:nvSpPr>
            <p:cNvPr id="19" name="TextBox 18"/>
            <p:cNvSpPr txBox="1"/>
            <p:nvPr/>
          </p:nvSpPr>
          <p:spPr>
            <a:xfrm>
              <a:off x="4495800" y="1219200"/>
              <a:ext cx="1447800" cy="323165"/>
            </a:xfrm>
            <a:prstGeom prst="rect">
              <a:avLst/>
            </a:prstGeom>
            <a:noFill/>
          </p:spPr>
          <p:txBody>
            <a:bodyPr wrap="square" tIns="0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Times"/>
                  <a:cs typeface="Times"/>
                </a:rPr>
                <a:t>Injection B2</a:t>
              </a:r>
              <a:endParaRPr lang="en-US" dirty="0">
                <a:solidFill>
                  <a:schemeClr val="bg1"/>
                </a:solidFill>
                <a:latin typeface="Times"/>
                <a:cs typeface="Times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5105400" y="1524000"/>
              <a:ext cx="0" cy="53340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7674685" y="2209800"/>
            <a:ext cx="1447800" cy="914400"/>
            <a:chOff x="7674685" y="2209800"/>
            <a:chExt cx="1447800" cy="914400"/>
          </a:xfrm>
        </p:grpSpPr>
        <p:sp>
          <p:nvSpPr>
            <p:cNvPr id="23" name="TextBox 22"/>
            <p:cNvSpPr txBox="1"/>
            <p:nvPr/>
          </p:nvSpPr>
          <p:spPr>
            <a:xfrm>
              <a:off x="7674685" y="2209800"/>
              <a:ext cx="1447800" cy="323165"/>
            </a:xfrm>
            <a:prstGeom prst="rect">
              <a:avLst/>
            </a:prstGeom>
            <a:noFill/>
          </p:spPr>
          <p:txBody>
            <a:bodyPr wrap="square" tIns="0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Times"/>
                  <a:cs typeface="Times"/>
                </a:rPr>
                <a:t>Injection B1</a:t>
              </a:r>
              <a:endParaRPr lang="en-US" dirty="0">
                <a:solidFill>
                  <a:schemeClr val="bg1"/>
                </a:solidFill>
                <a:latin typeface="Times"/>
                <a:cs typeface="Times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8305800" y="2590800"/>
              <a:ext cx="0" cy="53340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1579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HL-LHC: main thrusts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8229600" cy="2819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Wide </a:t>
            </a:r>
            <a:r>
              <a:rPr lang="en-US" dirty="0"/>
              <a:t>aperture Nb</a:t>
            </a:r>
            <a:r>
              <a:rPr lang="en-US" baseline="-25000" dirty="0"/>
              <a:t>3</a:t>
            </a:r>
            <a:r>
              <a:rPr lang="en-US" dirty="0"/>
              <a:t>Sn </a:t>
            </a:r>
            <a:r>
              <a:rPr lang="en-US" dirty="0" err="1" smtClean="0"/>
              <a:t>quadrupoles</a:t>
            </a:r>
            <a:r>
              <a:rPr lang="en-US" dirty="0" smtClean="0"/>
              <a:t> – new inner triplet</a:t>
            </a:r>
          </a:p>
          <a:p>
            <a:pPr lvl="1"/>
            <a:r>
              <a:rPr lang="en-US" dirty="0" smtClean="0"/>
              <a:t>Optics and layout: </a:t>
            </a:r>
            <a:r>
              <a:rPr lang="en-US" dirty="0" smtClean="0">
                <a:solidFill>
                  <a:srgbClr val="FF0000"/>
                </a:solidFill>
              </a:rPr>
              <a:t>beta* = 15 cm</a:t>
            </a:r>
          </a:p>
          <a:p>
            <a:r>
              <a:rPr lang="en-US" dirty="0"/>
              <a:t>11 T Nb</a:t>
            </a:r>
            <a:r>
              <a:rPr lang="en-US" baseline="-25000" dirty="0"/>
              <a:t>3</a:t>
            </a:r>
            <a:r>
              <a:rPr lang="en-US" dirty="0"/>
              <a:t>Sn dipoles</a:t>
            </a:r>
          </a:p>
          <a:p>
            <a:pPr lvl="1"/>
            <a:r>
              <a:rPr lang="en-US" dirty="0"/>
              <a:t>Used to make room for collimation in </a:t>
            </a:r>
            <a:r>
              <a:rPr lang="en-US" dirty="0" smtClean="0"/>
              <a:t>cold </a:t>
            </a:r>
            <a:r>
              <a:rPr lang="en-US" dirty="0"/>
              <a:t>region</a:t>
            </a:r>
          </a:p>
          <a:p>
            <a:r>
              <a:rPr lang="en-US" dirty="0" smtClean="0"/>
              <a:t>Large Aperture </a:t>
            </a:r>
            <a:r>
              <a:rPr lang="en-US" dirty="0" err="1"/>
              <a:t>NbTi</a:t>
            </a:r>
            <a:r>
              <a:rPr lang="en-US" dirty="0"/>
              <a:t> separator </a:t>
            </a:r>
            <a:r>
              <a:rPr lang="en-US" dirty="0" smtClean="0"/>
              <a:t>magnets</a:t>
            </a:r>
          </a:p>
          <a:p>
            <a:r>
              <a:rPr lang="en-US" dirty="0" smtClean="0"/>
              <a:t>Crab cavities</a:t>
            </a:r>
          </a:p>
          <a:p>
            <a:pPr lvl="1"/>
            <a:r>
              <a:rPr lang="en-US" dirty="0" smtClean="0"/>
              <a:t>Reduce the effect of the crossing angle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4191000"/>
            <a:ext cx="3449515" cy="2514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2" descr="\\Thunder\Supercon\Collaborations\LARP_HQ\HQ Production Fabrication\Magnet Structures\Structural Hardware Pix\HQ-1_Coilpack\DSC0728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3000" y="4144111"/>
            <a:ext cx="3276600" cy="26240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222766" y="5873234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LARP: HQ02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886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41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1553" y="4306288"/>
            <a:ext cx="8960069" cy="2551712"/>
            <a:chOff x="31531" y="2240874"/>
            <a:chExt cx="8960069" cy="2551712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31" y="2240874"/>
              <a:ext cx="8244408" cy="2551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8342614" y="3175711"/>
              <a:ext cx="648986" cy="31614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438282" y="2861004"/>
              <a:ext cx="4235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Q4</a:t>
              </a:r>
              <a:endParaRPr lang="fr-FR" sz="1400" dirty="0"/>
            </a:p>
          </p:txBody>
        </p:sp>
        <p:pic>
          <p:nvPicPr>
            <p:cNvPr id="10" name="Picture 2" descr="http://medias.doublet.pro/medias/images/produits/bd4b68f999ac2c4f0c7a1384b3f0bd22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37" b="18397"/>
            <a:stretch/>
          </p:blipFill>
          <p:spPr bwMode="auto">
            <a:xfrm>
              <a:off x="8391512" y="3173186"/>
              <a:ext cx="558263" cy="312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0" y="914400"/>
            <a:ext cx="30917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Project firmly established under leadership of </a:t>
            </a:r>
            <a:r>
              <a:rPr lang="en-US" dirty="0" err="1" smtClean="0"/>
              <a:t>Lucio</a:t>
            </a:r>
            <a:r>
              <a:rPr lang="en-US" dirty="0" smtClean="0"/>
              <a:t> Rossi and Oliver </a:t>
            </a:r>
            <a:r>
              <a:rPr lang="en-US" dirty="0" err="1" smtClean="0"/>
              <a:t>Bruning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International collaboration with solid R&amp;D program in place</a:t>
            </a: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0" y="0"/>
            <a:ext cx="2286000" cy="868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HL-LHC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24758"/>
            <a:ext cx="5492321" cy="417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33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HL-LHC: key 25 ns parameters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42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834274"/>
              </p:ext>
            </p:extLst>
          </p:nvPr>
        </p:nvGraphicFramePr>
        <p:xfrm>
          <a:off x="762000" y="1447800"/>
          <a:ext cx="76962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800600"/>
                <a:gridCol w="2895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8000"/>
                          </a:solidFill>
                        </a:rPr>
                        <a:t>Proton</a:t>
                      </a:r>
                      <a:r>
                        <a:rPr lang="en-US" sz="2400" baseline="0" dirty="0" smtClean="0">
                          <a:solidFill>
                            <a:srgbClr val="008000"/>
                          </a:solidFill>
                        </a:rPr>
                        <a:t>s per bunch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8000"/>
                          </a:solidFill>
                        </a:rPr>
                        <a:t>2.2</a:t>
                      </a:r>
                      <a:r>
                        <a:rPr lang="en-US" sz="2400" baseline="0" dirty="0" smtClean="0">
                          <a:solidFill>
                            <a:srgbClr val="008000"/>
                          </a:solidFill>
                        </a:rPr>
                        <a:t> x 10</a:t>
                      </a:r>
                      <a:r>
                        <a:rPr lang="en-US" sz="2400" baseline="30000" dirty="0" smtClean="0">
                          <a:solidFill>
                            <a:srgbClr val="008000"/>
                          </a:solidFill>
                        </a:rPr>
                        <a:t>11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8000"/>
                          </a:solidFill>
                        </a:rPr>
                        <a:t>Normalized</a:t>
                      </a:r>
                      <a:r>
                        <a:rPr lang="en-US" sz="2400" baseline="0" dirty="0" smtClean="0">
                          <a:solidFill>
                            <a:srgbClr val="008000"/>
                          </a:solidFill>
                        </a:rPr>
                        <a:t> emittance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8000"/>
                          </a:solidFill>
                        </a:rPr>
                        <a:t>2.5 micron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Beta*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15</a:t>
                      </a:r>
                      <a:r>
                        <a:rPr lang="en-US" sz="2400" baseline="0" dirty="0" smtClean="0"/>
                        <a:t> cm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Crossing angle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590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</a:rPr>
                        <a:t>microrad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Geometric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</a:rPr>
                        <a:t> reduction factor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0.305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Virtual luminosity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24</a:t>
                      </a:r>
                      <a:r>
                        <a:rPr lang="en-US" sz="2400" baseline="0" dirty="0" smtClean="0"/>
                        <a:t> x 10</a:t>
                      </a:r>
                      <a:r>
                        <a:rPr lang="en-US" sz="2400" baseline="30000" dirty="0" smtClean="0"/>
                        <a:t>34</a:t>
                      </a:r>
                      <a:r>
                        <a:rPr lang="en-US" sz="2400" dirty="0" smtClean="0"/>
                        <a:t> cm</a:t>
                      </a:r>
                      <a:r>
                        <a:rPr lang="en-US" sz="2400" baseline="30000" dirty="0" smtClean="0"/>
                        <a:t>-2</a:t>
                      </a:r>
                      <a:r>
                        <a:rPr lang="en-US" sz="2400" dirty="0" smtClean="0"/>
                        <a:t>s</a:t>
                      </a:r>
                      <a:r>
                        <a:rPr lang="en-US" sz="2400" baseline="30000" dirty="0" smtClean="0"/>
                        <a:t>-1</a:t>
                      </a:r>
                      <a:r>
                        <a:rPr lang="en-US" sz="2400" dirty="0" smtClean="0"/>
                        <a:t> 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Levelled luminosity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</a:t>
                      </a:r>
                      <a:r>
                        <a:rPr lang="en-US" sz="2400" baseline="0" dirty="0" smtClean="0"/>
                        <a:t> x 10</a:t>
                      </a:r>
                      <a:r>
                        <a:rPr lang="en-US" sz="2400" baseline="30000" dirty="0" smtClean="0"/>
                        <a:t>34</a:t>
                      </a:r>
                      <a:r>
                        <a:rPr lang="en-US" sz="2400" dirty="0" smtClean="0"/>
                        <a:t> cm</a:t>
                      </a:r>
                      <a:r>
                        <a:rPr lang="en-US" sz="2400" baseline="30000" dirty="0" smtClean="0"/>
                        <a:t>-2</a:t>
                      </a:r>
                      <a:r>
                        <a:rPr lang="en-US" sz="2400" dirty="0" smtClean="0"/>
                        <a:t>s</a:t>
                      </a:r>
                      <a:r>
                        <a:rPr lang="en-US" sz="2400" baseline="30000" dirty="0" smtClean="0"/>
                        <a:t>-1</a:t>
                      </a:r>
                      <a:r>
                        <a:rPr lang="en-US" sz="2400" dirty="0" smtClean="0"/>
                        <a:t> 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Levelled</a:t>
                      </a:r>
                      <a:r>
                        <a:rPr lang="en-US" sz="2400" baseline="0" dirty="0" smtClean="0"/>
                        <a:t> &lt;pile-up&gt;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140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874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2010 - 2035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43</a:t>
            </a:fld>
            <a:endParaRPr lang="en-US"/>
          </a:p>
        </p:txBody>
      </p:sp>
      <p:pic>
        <p:nvPicPr>
          <p:cNvPr id="5" name="Screen Shot 2014-02-16 at 5.40.28 PM.png" descr="/Users/lamontm/Desktop/Screen Shot 2014-02-16 at 5.40.28 PM.png"/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" y="1066800"/>
            <a:ext cx="9144000" cy="47810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38600" y="6096000"/>
            <a:ext cx="2590800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HL-LHC upgrade – machine and experiments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953000" y="4724400"/>
            <a:ext cx="0" cy="1295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5495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HC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63" t="4707" r="7603" b="5090"/>
          <a:stretch/>
        </p:blipFill>
        <p:spPr>
          <a:xfrm>
            <a:off x="-36512" y="-27384"/>
            <a:ext cx="9180512" cy="685325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C691D3-1268-BC46-A466-4FE7F8FFD0C6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745302" y="44624"/>
            <a:ext cx="4055480" cy="63094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500" dirty="0" err="1" smtClean="0">
                <a:effectLst/>
              </a:rPr>
              <a:t>Fabiola’s</a:t>
            </a:r>
            <a:r>
              <a:rPr lang="en-US" sz="3500" dirty="0" smtClean="0">
                <a:effectLst/>
              </a:rPr>
              <a:t> Conclusions </a:t>
            </a:r>
            <a:endParaRPr lang="en-US" sz="3500" dirty="0"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2168" y="2071588"/>
            <a:ext cx="7815210" cy="1754327"/>
          </a:xfrm>
          <a:prstGeom prst="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</a:rPr>
              <a:t>However: we also know that the SM is not the </a:t>
            </a:r>
            <a:r>
              <a:rPr lang="en-US" u="sng" dirty="0" smtClean="0">
                <a:effectLst/>
              </a:rPr>
              <a:t>ultimate</a:t>
            </a:r>
            <a:r>
              <a:rPr lang="en-US" dirty="0" smtClean="0">
                <a:effectLst/>
              </a:rPr>
              <a:t> theory of particle physics, </a:t>
            </a:r>
          </a:p>
          <a:p>
            <a:r>
              <a:rPr lang="en-US" dirty="0">
                <a:effectLst/>
              </a:rPr>
              <a:t>b</a:t>
            </a:r>
            <a:r>
              <a:rPr lang="en-US" dirty="0" smtClean="0">
                <a:effectLst/>
              </a:rPr>
              <a:t>ecause of the many outstanding questions, including: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effectLst/>
              </a:rPr>
              <a:t>Why is the Higgs boson so light </a:t>
            </a:r>
            <a:r>
              <a:rPr lang="en-US" sz="1500" dirty="0" smtClean="0">
                <a:effectLst/>
              </a:rPr>
              <a:t>(“naturalness” problem)</a:t>
            </a:r>
            <a:r>
              <a:rPr lang="en-US" sz="1700" dirty="0" smtClean="0">
                <a:effectLst/>
              </a:rPr>
              <a:t> ?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effectLst/>
              </a:rPr>
              <a:t>What is the the nature of the dark part (96% !) of the universe ?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effectLst/>
              </a:rPr>
              <a:t>What is the origin of the matter-antimatter asymmetry ?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>Why is gravity so weak ?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2060" y="5936213"/>
            <a:ext cx="8116139" cy="921787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effectLst/>
              </a:rPr>
              <a:t>More powerful accelerators will be needed in the future to advance our knowledge</a:t>
            </a:r>
          </a:p>
          <a:p>
            <a:r>
              <a:rPr lang="en-US" dirty="0">
                <a:effectLst/>
              </a:rPr>
              <a:t>o</a:t>
            </a:r>
            <a:r>
              <a:rPr lang="en-US" dirty="0" smtClean="0">
                <a:effectLst/>
              </a:rPr>
              <a:t>f fundamental physics, requiring new ideas, ingenuity, new developments in </a:t>
            </a:r>
          </a:p>
          <a:p>
            <a:r>
              <a:rPr lang="en-US" dirty="0" smtClean="0">
                <a:effectLst/>
              </a:rPr>
              <a:t>order to provide higher energy at affordable costs.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5536" y="692696"/>
            <a:ext cx="8136904" cy="615553"/>
          </a:xfrm>
          <a:prstGeom prst="rect">
            <a:avLst/>
          </a:prstGeom>
          <a:solidFill>
            <a:srgbClr val="CC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rgbClr val="FFFFFF"/>
                </a:solidFill>
                <a:effectLst/>
              </a:rPr>
              <a:t>The discovery of a (the ?) Higgs boson is a giant leap in our understanding </a:t>
            </a:r>
          </a:p>
          <a:p>
            <a:r>
              <a:rPr lang="en-US" sz="1700" dirty="0" smtClean="0">
                <a:solidFill>
                  <a:srgbClr val="FFFFFF"/>
                </a:solidFill>
                <a:effectLst/>
              </a:rPr>
              <a:t>of fundamental physics and the structure and evolution of the universe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520" y="1404064"/>
            <a:ext cx="8137263" cy="584776"/>
          </a:xfrm>
          <a:prstGeom prst="rect">
            <a:avLst/>
          </a:prstGeom>
          <a:solidFill>
            <a:srgbClr val="CC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</a:rPr>
              <a:t>After almost 100 years of superb theoretical and experimental work (in particular</a:t>
            </a:r>
          </a:p>
          <a:p>
            <a:r>
              <a:rPr lang="en-US" dirty="0" smtClean="0">
                <a:effectLst/>
              </a:rPr>
              <a:t>from accelerator-based particle physics), the Standard Model has been completed.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3886200"/>
            <a:ext cx="8763000" cy="2031325"/>
          </a:xfrm>
          <a:prstGeom prst="rect">
            <a:avLst/>
          </a:prstGeom>
          <a:solidFill>
            <a:srgbClr val="000090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/>
                <a:sym typeface="Wingdings"/>
              </a:rPr>
              <a:t>There are compelling reasons to believe that answers to some of the above questions lie </a:t>
            </a:r>
          </a:p>
          <a:p>
            <a:r>
              <a:rPr lang="en-US" dirty="0" smtClean="0">
                <a:solidFill>
                  <a:schemeClr val="bg1"/>
                </a:solidFill>
                <a:effectLst/>
                <a:sym typeface="Wingdings"/>
              </a:rPr>
              <a:t>at the </a:t>
            </a:r>
            <a:r>
              <a:rPr lang="en-US" dirty="0" err="1" smtClean="0">
                <a:solidFill>
                  <a:schemeClr val="bg1"/>
                </a:solidFill>
                <a:effectLst/>
                <a:sym typeface="Wingdings"/>
              </a:rPr>
              <a:t>TeV</a:t>
            </a:r>
            <a:r>
              <a:rPr lang="en-US" dirty="0" smtClean="0">
                <a:solidFill>
                  <a:schemeClr val="bg1"/>
                </a:solidFill>
                <a:effectLst/>
                <a:sym typeface="Wingdings"/>
              </a:rPr>
              <a:t> scale, whose exploration JUST started … 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olidFill>
                  <a:schemeClr val="bg1"/>
                </a:solidFill>
                <a:effectLst/>
                <a:sym typeface="Wingdings"/>
              </a:rPr>
              <a:t>The STRONG physics case for the HL-LHC with 3000 fb</a:t>
            </a:r>
            <a:r>
              <a:rPr lang="en-US" baseline="30000" dirty="0" smtClean="0">
                <a:solidFill>
                  <a:schemeClr val="bg1"/>
                </a:solidFill>
                <a:effectLst/>
                <a:sym typeface="Wingdings"/>
              </a:rPr>
              <a:t>-1</a:t>
            </a:r>
            <a:r>
              <a:rPr lang="en-US" dirty="0" smtClean="0">
                <a:solidFill>
                  <a:schemeClr val="bg1"/>
                </a:solidFill>
                <a:effectLst/>
                <a:sym typeface="Wingdings"/>
              </a:rPr>
              <a:t> comes from </a:t>
            </a:r>
            <a:r>
              <a:rPr lang="en-US" u="sng" dirty="0" smtClean="0">
                <a:solidFill>
                  <a:schemeClr val="bg1"/>
                </a:solidFill>
                <a:effectLst/>
                <a:sym typeface="Wingdings"/>
              </a:rPr>
              <a:t>the imperative </a:t>
            </a:r>
          </a:p>
          <a:p>
            <a:r>
              <a:rPr lang="en-US" dirty="0">
                <a:solidFill>
                  <a:schemeClr val="bg1"/>
                </a:solidFill>
                <a:effectLst/>
                <a:sym typeface="Wingdings"/>
              </a:rPr>
              <a:t> </a:t>
            </a:r>
            <a:r>
              <a:rPr lang="en-US" dirty="0" smtClean="0">
                <a:solidFill>
                  <a:schemeClr val="bg1"/>
                </a:solidFill>
                <a:effectLst/>
                <a:sym typeface="Wingdings"/>
              </a:rPr>
              <a:t>   </a:t>
            </a:r>
            <a:r>
              <a:rPr lang="en-US" u="sng" dirty="0" smtClean="0">
                <a:solidFill>
                  <a:schemeClr val="bg1"/>
                </a:solidFill>
                <a:effectLst/>
                <a:sym typeface="Wingdings"/>
              </a:rPr>
              <a:t> necessity of exploring this scale as much as we can with the highest-E facility we </a:t>
            </a:r>
          </a:p>
          <a:p>
            <a:r>
              <a:rPr lang="en-US" dirty="0">
                <a:solidFill>
                  <a:schemeClr val="bg1"/>
                </a:solidFill>
                <a:effectLst/>
                <a:sym typeface="Wingdings"/>
              </a:rPr>
              <a:t> </a:t>
            </a:r>
            <a:r>
              <a:rPr lang="en-US" dirty="0" smtClean="0">
                <a:solidFill>
                  <a:schemeClr val="bg1"/>
                </a:solidFill>
                <a:effectLst/>
                <a:sym typeface="Wingdings"/>
              </a:rPr>
              <a:t>    </a:t>
            </a:r>
            <a:r>
              <a:rPr lang="en-US" u="sng" dirty="0" smtClean="0">
                <a:solidFill>
                  <a:schemeClr val="bg1"/>
                </a:solidFill>
                <a:effectLst/>
                <a:sym typeface="Wingdings"/>
              </a:rPr>
              <a:t>have today</a:t>
            </a:r>
            <a:r>
              <a:rPr lang="en-US" dirty="0" smtClean="0">
                <a:solidFill>
                  <a:schemeClr val="bg1"/>
                </a:solidFill>
                <a:effectLst/>
                <a:sym typeface="Wingdings"/>
              </a:rPr>
              <a:t> (note: </a:t>
            </a:r>
            <a:r>
              <a:rPr lang="en-US" u="sng" dirty="0" smtClean="0">
                <a:solidFill>
                  <a:schemeClr val="bg1"/>
                </a:solidFill>
                <a:effectLst/>
                <a:sym typeface="Wingdings"/>
              </a:rPr>
              <a:t>no other planned machine, except a 100 </a:t>
            </a:r>
            <a:r>
              <a:rPr lang="en-US" u="sng" dirty="0" err="1" smtClean="0">
                <a:solidFill>
                  <a:schemeClr val="bg1"/>
                </a:solidFill>
                <a:effectLst/>
                <a:sym typeface="Wingdings"/>
              </a:rPr>
              <a:t>TeV</a:t>
            </a:r>
            <a:r>
              <a:rPr lang="en-US" u="sng" dirty="0" smtClean="0">
                <a:solidFill>
                  <a:schemeClr val="bg1"/>
                </a:solidFill>
                <a:effectLst/>
                <a:sym typeface="Wingdings"/>
              </a:rPr>
              <a:t> </a:t>
            </a:r>
            <a:r>
              <a:rPr lang="en-US" u="sng" dirty="0" err="1" smtClean="0">
                <a:solidFill>
                  <a:schemeClr val="bg1"/>
                </a:solidFill>
                <a:effectLst/>
                <a:sym typeface="Wingdings"/>
              </a:rPr>
              <a:t>pp</a:t>
            </a:r>
            <a:r>
              <a:rPr lang="en-US" u="sng" dirty="0" smtClean="0">
                <a:solidFill>
                  <a:schemeClr val="bg1"/>
                </a:solidFill>
                <a:effectLst/>
                <a:sym typeface="Wingdings"/>
              </a:rPr>
              <a:t> collider, has a similar</a:t>
            </a:r>
          </a:p>
          <a:p>
            <a:r>
              <a:rPr lang="en-US" dirty="0">
                <a:solidFill>
                  <a:schemeClr val="bg1"/>
                </a:solidFill>
                <a:effectLst/>
                <a:sym typeface="Wingdings"/>
              </a:rPr>
              <a:t> </a:t>
            </a:r>
            <a:r>
              <a:rPr lang="en-US" dirty="0" smtClean="0">
                <a:solidFill>
                  <a:schemeClr val="bg1"/>
                </a:solidFill>
                <a:effectLst/>
                <a:sym typeface="Wingdings"/>
              </a:rPr>
              <a:t>    </a:t>
            </a:r>
            <a:r>
              <a:rPr lang="en-US" u="sng" dirty="0" smtClean="0">
                <a:solidFill>
                  <a:schemeClr val="bg1"/>
                </a:solidFill>
                <a:effectLst/>
                <a:sym typeface="Wingdings"/>
              </a:rPr>
              <a:t>direct discovery potential</a:t>
            </a:r>
            <a:r>
              <a:rPr lang="en-US" dirty="0" smtClean="0">
                <a:solidFill>
                  <a:schemeClr val="bg1"/>
                </a:solidFill>
                <a:effectLst/>
                <a:sym typeface="Wingdings"/>
              </a:rPr>
              <a:t>). Likely, and perhaps more importantly, the HL-LHC will </a:t>
            </a:r>
          </a:p>
          <a:p>
            <a:r>
              <a:rPr lang="en-US" dirty="0">
                <a:solidFill>
                  <a:schemeClr val="bg1"/>
                </a:solidFill>
                <a:effectLst/>
                <a:sym typeface="Wingdings"/>
              </a:rPr>
              <a:t> </a:t>
            </a:r>
            <a:r>
              <a:rPr lang="en-US" dirty="0" smtClean="0">
                <a:solidFill>
                  <a:schemeClr val="bg1"/>
                </a:solidFill>
                <a:effectLst/>
                <a:sym typeface="Wingdings"/>
              </a:rPr>
              <a:t>    also tell </a:t>
            </a:r>
            <a:r>
              <a:rPr lang="en-US" dirty="0">
                <a:solidFill>
                  <a:schemeClr val="bg1"/>
                </a:solidFill>
                <a:effectLst/>
                <a:sym typeface="Wingdings"/>
              </a:rPr>
              <a:t>us </a:t>
            </a:r>
            <a:r>
              <a:rPr lang="en-US" dirty="0" smtClean="0">
                <a:solidFill>
                  <a:schemeClr val="bg1"/>
                </a:solidFill>
                <a:effectLst/>
                <a:sym typeface="Wingdings"/>
              </a:rPr>
              <a:t>what are </a:t>
            </a:r>
            <a:r>
              <a:rPr lang="en-US" dirty="0">
                <a:solidFill>
                  <a:schemeClr val="bg1"/>
                </a:solidFill>
                <a:effectLst/>
                <a:sym typeface="Wingdings"/>
              </a:rPr>
              <a:t>the </a:t>
            </a:r>
            <a:r>
              <a:rPr lang="en-US" dirty="0" smtClean="0">
                <a:solidFill>
                  <a:schemeClr val="bg1"/>
                </a:solidFill>
                <a:effectLst/>
                <a:sym typeface="Wingdings"/>
              </a:rPr>
              <a:t>right </a:t>
            </a:r>
            <a:r>
              <a:rPr lang="en-US" dirty="0">
                <a:solidFill>
                  <a:schemeClr val="bg1"/>
                </a:solidFill>
                <a:effectLst/>
                <a:sym typeface="Wingdings"/>
              </a:rPr>
              <a:t>questions to ask and how to </a:t>
            </a:r>
            <a:r>
              <a:rPr lang="en-US" dirty="0" smtClean="0">
                <a:solidFill>
                  <a:schemeClr val="bg1"/>
                </a:solidFill>
                <a:effectLst/>
                <a:sym typeface="Wingdings"/>
              </a:rPr>
              <a:t>continue. </a:t>
            </a:r>
            <a:endParaRPr lang="en-US" dirty="0">
              <a:solidFill>
                <a:schemeClr val="bg1"/>
              </a:solidFill>
              <a:effectLst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383483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11" grpId="0" animBg="1"/>
      <p:bldP spid="8" grpId="0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Large </a:t>
            </a:r>
            <a:r>
              <a:rPr lang="en-US" sz="3600" dirty="0"/>
              <a:t>Hadron Electron Collider</a:t>
            </a:r>
            <a:r>
              <a:rPr lang="en-US" sz="3600" dirty="0" smtClean="0"/>
              <a:t>: </a:t>
            </a:r>
            <a:r>
              <a:rPr lang="en-US" sz="3600" dirty="0" err="1" smtClean="0"/>
              <a:t>LHeC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743200"/>
            <a:ext cx="6800645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990600"/>
            <a:ext cx="7620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Foresees 60 </a:t>
            </a:r>
            <a:r>
              <a:rPr lang="en-US" sz="2400" dirty="0" err="1" smtClean="0"/>
              <a:t>GeV</a:t>
            </a:r>
            <a:r>
              <a:rPr lang="en-US" sz="2400" dirty="0" smtClean="0"/>
              <a:t> electrons on 7 </a:t>
            </a:r>
            <a:r>
              <a:rPr lang="en-US" sz="2400" dirty="0" err="1" smtClean="0"/>
              <a:t>TeV</a:t>
            </a:r>
            <a:r>
              <a:rPr lang="en-US" sz="2400" dirty="0" smtClean="0"/>
              <a:t> protons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Conceptual design report published in June 2012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Two e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 options: </a:t>
            </a:r>
            <a:r>
              <a:rPr lang="en-US" sz="2400" dirty="0" err="1" smtClean="0"/>
              <a:t>linac</a:t>
            </a:r>
            <a:r>
              <a:rPr lang="en-US" sz="2400" dirty="0" smtClean="0"/>
              <a:t>-ring (LR) and ring</a:t>
            </a:r>
            <a:r>
              <a:rPr lang="en-US" sz="2400" dirty="0"/>
              <a:t>-ring (RR)</a:t>
            </a:r>
            <a:endParaRPr lang="en-US" sz="2400" dirty="0" smtClean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90600" y="2362200"/>
            <a:ext cx="6781800" cy="369322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lIns="91430" tIns="45715" rIns="91430" bIns="45715">
            <a:prstTxWarp prst="textNoShape">
              <a:avLst/>
            </a:prstTxWarp>
            <a:spAutoFit/>
          </a:bodyPr>
          <a:lstStyle/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 smtClean="0">
                <a:solidFill>
                  <a:srgbClr val="FF0000"/>
                </a:solidFill>
              </a:rPr>
              <a:t>Linac</a:t>
            </a:r>
            <a:r>
              <a:rPr lang="en-US" b="1" dirty="0" smtClean="0">
                <a:solidFill>
                  <a:srgbClr val="FF0000"/>
                </a:solidFill>
              </a:rPr>
              <a:t>-ring option: re-circulating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linac</a:t>
            </a:r>
            <a:r>
              <a:rPr lang="en-US" b="1" dirty="0" smtClean="0">
                <a:solidFill>
                  <a:srgbClr val="FF0000"/>
                </a:solidFill>
              </a:rPr>
              <a:t> with energy recovery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1066800"/>
            <a:ext cx="803274" cy="4953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6000" y="6550223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Oliver </a:t>
            </a:r>
            <a:r>
              <a:rPr lang="en-US" sz="1400" dirty="0" err="1" smtClean="0"/>
              <a:t>Bruning</a:t>
            </a:r>
            <a:r>
              <a:rPr lang="en-US" sz="1400" dirty="0" smtClean="0"/>
              <a:t>, Max Klein et al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17726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Energy LHC: HE-LHC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5781" y="990600"/>
            <a:ext cx="8991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Re-equip existing LHC tunnel with high field magnets</a:t>
            </a:r>
            <a:endParaRPr lang="en-US" sz="32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1459572"/>
              </p:ext>
            </p:extLst>
          </p:nvPr>
        </p:nvGraphicFramePr>
        <p:xfrm>
          <a:off x="2057400" y="4648200"/>
          <a:ext cx="4876800" cy="1854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073052"/>
                <a:gridCol w="180374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Circumference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26.7 km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Maximum</a:t>
                      </a:r>
                      <a:r>
                        <a:rPr lang="en-US" baseline="0" dirty="0" smtClean="0"/>
                        <a:t> dipole field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 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Injection energy from SC-SPS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1.3 </a:t>
                      </a:r>
                      <a:r>
                        <a:rPr lang="en-US" dirty="0" err="1" smtClean="0"/>
                        <a:t>TeV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Maximum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c.o.m</a:t>
                      </a:r>
                      <a:r>
                        <a:rPr lang="en-US" baseline="0" dirty="0" smtClean="0"/>
                        <a:t>. energy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33 </a:t>
                      </a:r>
                      <a:r>
                        <a:rPr lang="en-US" dirty="0" err="1" smtClean="0"/>
                        <a:t>TeV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Peak luminosity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r>
                        <a:rPr lang="en-US" baseline="0" dirty="0" smtClean="0"/>
                        <a:t> x 10</a:t>
                      </a:r>
                      <a:r>
                        <a:rPr lang="en-US" baseline="30000" dirty="0" smtClean="0"/>
                        <a:t>34</a:t>
                      </a:r>
                      <a:r>
                        <a:rPr lang="en-US" baseline="0" dirty="0" smtClean="0"/>
                        <a:t> cm</a:t>
                      </a:r>
                      <a:r>
                        <a:rPr lang="en-US" baseline="30000" dirty="0" smtClean="0"/>
                        <a:t>-2</a:t>
                      </a:r>
                      <a:r>
                        <a:rPr lang="en-US" baseline="0" dirty="0" smtClean="0"/>
                        <a:t>s</a:t>
                      </a:r>
                      <a:r>
                        <a:rPr lang="en-US" baseline="30000" dirty="0" smtClean="0"/>
                        <a:t>-1</a:t>
                      </a:r>
                      <a:endParaRPr lang="en-US" baseline="30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943600" y="1905000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Conceptual layout of 20 T dipole magnet</a:t>
            </a:r>
          </a:p>
          <a:p>
            <a:r>
              <a:rPr lang="en-US" sz="2000" dirty="0" smtClean="0"/>
              <a:t>(Nb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Sn and HTS)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Intense R&amp;D required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752600"/>
            <a:ext cx="3816551" cy="26194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3429000"/>
            <a:ext cx="25908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30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47</a:t>
            </a:fld>
            <a:endParaRPr lang="en-US"/>
          </a:p>
        </p:txBody>
      </p:sp>
      <p:pic>
        <p:nvPicPr>
          <p:cNvPr id="3" name="Picture 2" descr="Screen Shot 2013-07-19 at 3.51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0"/>
            <a:ext cx="7787754" cy="6858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338928" y="1524000"/>
            <a:ext cx="5090460" cy="5054620"/>
            <a:chOff x="1338928" y="1524000"/>
            <a:chExt cx="5090460" cy="5054620"/>
          </a:xfrm>
        </p:grpSpPr>
        <p:sp>
          <p:nvSpPr>
            <p:cNvPr id="4" name="Oval 3"/>
            <p:cNvSpPr/>
            <p:nvPr/>
          </p:nvSpPr>
          <p:spPr>
            <a:xfrm>
              <a:off x="1447800" y="1600200"/>
              <a:ext cx="4876800" cy="4876800"/>
            </a:xfrm>
            <a:prstGeom prst="ellipse">
              <a:avLst/>
            </a:prstGeom>
            <a:noFill/>
            <a:ln w="34925">
              <a:solidFill>
                <a:srgbClr val="FF66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46800"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" name="Dodecagon 6"/>
            <p:cNvSpPr/>
            <p:nvPr/>
          </p:nvSpPr>
          <p:spPr>
            <a:xfrm>
              <a:off x="4114800" y="1524000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 smtClean="0"/>
                <a:t>1</a:t>
              </a:r>
            </a:p>
          </p:txBody>
        </p:sp>
        <p:sp>
          <p:nvSpPr>
            <p:cNvPr id="8" name="Dodecagon 7"/>
            <p:cNvSpPr/>
            <p:nvPr/>
          </p:nvSpPr>
          <p:spPr>
            <a:xfrm>
              <a:off x="5715000" y="2438400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/>
                <a:t>2</a:t>
              </a:r>
              <a:endParaRPr lang="en-US" sz="1200" dirty="0" smtClean="0"/>
            </a:p>
          </p:txBody>
        </p:sp>
        <p:sp>
          <p:nvSpPr>
            <p:cNvPr id="9" name="Dodecagon 8"/>
            <p:cNvSpPr/>
            <p:nvPr/>
          </p:nvSpPr>
          <p:spPr>
            <a:xfrm>
              <a:off x="6200788" y="3962400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/>
                <a:t>3</a:t>
              </a:r>
              <a:endParaRPr lang="en-US" sz="1200" dirty="0" smtClean="0"/>
            </a:p>
          </p:txBody>
        </p:sp>
        <p:sp>
          <p:nvSpPr>
            <p:cNvPr id="10" name="Dodecagon 9"/>
            <p:cNvSpPr/>
            <p:nvPr/>
          </p:nvSpPr>
          <p:spPr>
            <a:xfrm>
              <a:off x="5319000" y="5806200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/>
                <a:t>4</a:t>
              </a:r>
              <a:endParaRPr lang="en-US" sz="1200" dirty="0" smtClean="0"/>
            </a:p>
          </p:txBody>
        </p:sp>
        <p:sp>
          <p:nvSpPr>
            <p:cNvPr id="11" name="Dodecagon 10"/>
            <p:cNvSpPr/>
            <p:nvPr/>
          </p:nvSpPr>
          <p:spPr>
            <a:xfrm>
              <a:off x="3521200" y="6350020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 smtClean="0"/>
                <a:t>5</a:t>
              </a:r>
            </a:p>
          </p:txBody>
        </p:sp>
        <p:sp>
          <p:nvSpPr>
            <p:cNvPr id="12" name="Dodecagon 11"/>
            <p:cNvSpPr/>
            <p:nvPr/>
          </p:nvSpPr>
          <p:spPr>
            <a:xfrm>
              <a:off x="1788302" y="5309488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/>
                <a:t>6</a:t>
              </a:r>
              <a:endParaRPr lang="en-US" sz="1200" dirty="0" smtClean="0"/>
            </a:p>
          </p:txBody>
        </p:sp>
        <p:sp>
          <p:nvSpPr>
            <p:cNvPr id="13" name="Dodecagon 12"/>
            <p:cNvSpPr/>
            <p:nvPr/>
          </p:nvSpPr>
          <p:spPr>
            <a:xfrm>
              <a:off x="1338928" y="3668613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/>
                <a:t>7</a:t>
              </a:r>
              <a:endParaRPr lang="en-US" sz="1200" dirty="0" smtClean="0"/>
            </a:p>
          </p:txBody>
        </p:sp>
        <p:sp>
          <p:nvSpPr>
            <p:cNvPr id="14" name="Dodecagon 13"/>
            <p:cNvSpPr/>
            <p:nvPr/>
          </p:nvSpPr>
          <p:spPr>
            <a:xfrm>
              <a:off x="2133600" y="2133600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/>
                <a:t>8</a:t>
              </a:r>
              <a:endParaRPr lang="en-US" sz="1200" dirty="0" smtClean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105400" y="533400"/>
            <a:ext cx="3352800" cy="1077218"/>
          </a:xfrm>
          <a:prstGeom prst="rect">
            <a:avLst/>
          </a:prstGeom>
          <a:solidFill>
            <a:srgbClr val="E5F3EE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00" b="1" i="1" dirty="0" smtClean="0">
                <a:solidFill>
                  <a:srgbClr val="00B050"/>
                </a:solidFill>
              </a:rPr>
              <a:t>Pre</a:t>
            </a:r>
            <a:r>
              <a:rPr lang="fr-CH" sz="1600" b="1" i="1" dirty="0">
                <a:solidFill>
                  <a:srgbClr val="00B050"/>
                </a:solidFill>
              </a:rPr>
              <a:t>-Feasibility Study for an 80-km tunnel at </a:t>
            </a:r>
            <a:r>
              <a:rPr lang="fr-CH" sz="1600" b="1" i="1" dirty="0" smtClean="0">
                <a:solidFill>
                  <a:srgbClr val="00B050"/>
                </a:solidFill>
              </a:rPr>
              <a:t>CERN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00" b="1" i="1" dirty="0" smtClean="0">
                <a:solidFill>
                  <a:srgbClr val="00B050"/>
                </a:solidFill>
              </a:rPr>
              <a:t>John </a:t>
            </a:r>
            <a:r>
              <a:rPr lang="fr-CH" sz="1600" b="1" i="1" dirty="0">
                <a:solidFill>
                  <a:srgbClr val="00B050"/>
                </a:solidFill>
              </a:rPr>
              <a:t>Osborne and Caroline Waaijer, </a:t>
            </a:r>
            <a:r>
              <a:rPr lang="fr-CH" sz="1600" b="1" i="1" dirty="0" smtClean="0">
                <a:solidFill>
                  <a:srgbClr val="00B050"/>
                </a:solidFill>
              </a:rPr>
              <a:t>CERN</a:t>
            </a:r>
            <a:r>
              <a:rPr lang="fr-CH" sz="1600" b="1" i="1" dirty="0">
                <a:solidFill>
                  <a:srgbClr val="00B050"/>
                </a:solidFill>
              </a:rPr>
              <a:t>, ARUP &amp; </a:t>
            </a:r>
            <a:r>
              <a:rPr lang="fr-CH" sz="1600" b="1" i="1" dirty="0" smtClean="0">
                <a:solidFill>
                  <a:srgbClr val="00B050"/>
                </a:solidFill>
              </a:rPr>
              <a:t>GADZ</a:t>
            </a:r>
            <a:endParaRPr lang="en-US" sz="1600" b="1" i="1" dirty="0" err="1">
              <a:solidFill>
                <a:srgbClr val="00B05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18434732">
            <a:off x="4737033" y="4695112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Saleve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 rot="18434732">
            <a:off x="1231835" y="1494711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Jura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343400" y="26670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Geneva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76600" y="457200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LHC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5800" y="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80 to 100 km Very High Energy LHC VHE-LHC</a:t>
            </a:r>
            <a:endParaRPr lang="en-US" sz="2400" b="1" dirty="0">
              <a:solidFill>
                <a:srgbClr val="FFFF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371600" y="1570101"/>
            <a:ext cx="5943600" cy="5253858"/>
            <a:chOff x="1371600" y="1570101"/>
            <a:chExt cx="5943600" cy="5253858"/>
          </a:xfrm>
        </p:grpSpPr>
        <p:sp>
          <p:nvSpPr>
            <p:cNvPr id="5" name="Oval 4"/>
            <p:cNvSpPr/>
            <p:nvPr/>
          </p:nvSpPr>
          <p:spPr>
            <a:xfrm>
              <a:off x="1371600" y="1570101"/>
              <a:ext cx="5181600" cy="5253858"/>
            </a:xfrm>
            <a:prstGeom prst="ellipse">
              <a:avLst/>
            </a:prstGeom>
            <a:noFill/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46800"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172200" y="5638800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100 km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5493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VHE-LHC (FCC </a:t>
            </a:r>
            <a:r>
              <a:rPr lang="en-US" dirty="0" err="1" smtClean="0"/>
              <a:t>hh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48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411356"/>
              </p:ext>
            </p:extLst>
          </p:nvPr>
        </p:nvGraphicFramePr>
        <p:xfrm>
          <a:off x="1600200" y="1219200"/>
          <a:ext cx="6019800" cy="2743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762375"/>
                <a:gridCol w="225742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Circumference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80 or 100 km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Maximum</a:t>
                      </a:r>
                      <a:r>
                        <a:rPr lang="en-US" sz="2400" baseline="0" dirty="0" smtClean="0"/>
                        <a:t> dipole field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20 or 16 T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Injection energy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&gt; 3.0 </a:t>
                      </a:r>
                      <a:r>
                        <a:rPr lang="en-US" sz="2400" dirty="0" err="1" smtClean="0"/>
                        <a:t>TeV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Maximum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c.o.m</a:t>
                      </a:r>
                      <a:r>
                        <a:rPr lang="en-US" sz="2400" baseline="0" dirty="0" smtClean="0"/>
                        <a:t>. energy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100 </a:t>
                      </a:r>
                      <a:r>
                        <a:rPr lang="en-US" sz="2400" dirty="0" err="1" smtClean="0"/>
                        <a:t>TeV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Peak luminosity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</a:t>
                      </a:r>
                      <a:r>
                        <a:rPr lang="en-US" sz="2400" baseline="0" dirty="0" smtClean="0"/>
                        <a:t> x 10</a:t>
                      </a:r>
                      <a:r>
                        <a:rPr lang="en-US" sz="2400" baseline="30000" dirty="0" smtClean="0"/>
                        <a:t>34</a:t>
                      </a:r>
                      <a:r>
                        <a:rPr lang="en-US" sz="2400" baseline="0" dirty="0" smtClean="0"/>
                        <a:t> cm</a:t>
                      </a:r>
                      <a:r>
                        <a:rPr lang="en-US" sz="2400" baseline="30000" dirty="0" smtClean="0"/>
                        <a:t>-2</a:t>
                      </a:r>
                      <a:r>
                        <a:rPr lang="en-US" sz="2400" baseline="0" dirty="0" smtClean="0"/>
                        <a:t>s</a:t>
                      </a:r>
                      <a:r>
                        <a:rPr lang="en-US" sz="2400" baseline="30000" dirty="0" smtClean="0"/>
                        <a:t>-1</a:t>
                      </a:r>
                      <a:endParaRPr lang="en-US" sz="2400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Stored beam energy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~5500 MJ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3400" y="4419600"/>
            <a:ext cx="7924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Among the many challenges: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Synchrotron radiation heat load 33 W/m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Collimation!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IR </a:t>
            </a:r>
            <a:r>
              <a:rPr lang="en-US" sz="2000" dirty="0" err="1" smtClean="0"/>
              <a:t>quadrupoles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Arc </a:t>
            </a:r>
            <a:r>
              <a:rPr lang="en-US" sz="2000" dirty="0" err="1" smtClean="0"/>
              <a:t>quadrupoles</a:t>
            </a:r>
            <a:r>
              <a:rPr lang="en-US" sz="2000" dirty="0" smtClean="0"/>
              <a:t>  (naïve scaling gives 1593 T/m at 50 </a:t>
            </a:r>
            <a:r>
              <a:rPr lang="en-US" sz="2000" dirty="0" err="1" smtClean="0"/>
              <a:t>TeV</a:t>
            </a:r>
            <a:r>
              <a:rPr lang="en-US" sz="2000" dirty="0" smtClean="0"/>
              <a:t> beam energy)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97035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49</a:t>
            </a:fld>
            <a:endParaRPr lang="en-US"/>
          </a:p>
        </p:txBody>
      </p:sp>
      <p:pic>
        <p:nvPicPr>
          <p:cNvPr id="3" name="Picture 2" descr="Screen Shot 2013-07-19 at 3.51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0"/>
            <a:ext cx="7787754" cy="6858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338928" y="1524000"/>
            <a:ext cx="5090460" cy="5054620"/>
            <a:chOff x="1338928" y="1524000"/>
            <a:chExt cx="5090460" cy="5054620"/>
          </a:xfrm>
        </p:grpSpPr>
        <p:sp>
          <p:nvSpPr>
            <p:cNvPr id="4" name="Oval 3"/>
            <p:cNvSpPr/>
            <p:nvPr/>
          </p:nvSpPr>
          <p:spPr>
            <a:xfrm>
              <a:off x="1447800" y="1600200"/>
              <a:ext cx="4876800" cy="4876800"/>
            </a:xfrm>
            <a:prstGeom prst="ellipse">
              <a:avLst/>
            </a:prstGeom>
            <a:noFill/>
            <a:ln w="34925">
              <a:solidFill>
                <a:srgbClr val="FF66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46800"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" name="Dodecagon 6"/>
            <p:cNvSpPr/>
            <p:nvPr/>
          </p:nvSpPr>
          <p:spPr>
            <a:xfrm>
              <a:off x="4114800" y="1524000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 smtClean="0"/>
                <a:t>1</a:t>
              </a:r>
            </a:p>
          </p:txBody>
        </p:sp>
        <p:sp>
          <p:nvSpPr>
            <p:cNvPr id="8" name="Dodecagon 7"/>
            <p:cNvSpPr/>
            <p:nvPr/>
          </p:nvSpPr>
          <p:spPr>
            <a:xfrm>
              <a:off x="5715000" y="2438400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/>
                <a:t>2</a:t>
              </a:r>
              <a:endParaRPr lang="en-US" sz="1200" dirty="0" smtClean="0"/>
            </a:p>
          </p:txBody>
        </p:sp>
        <p:sp>
          <p:nvSpPr>
            <p:cNvPr id="9" name="Dodecagon 8"/>
            <p:cNvSpPr/>
            <p:nvPr/>
          </p:nvSpPr>
          <p:spPr>
            <a:xfrm>
              <a:off x="6200788" y="3962400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/>
                <a:t>3</a:t>
              </a:r>
              <a:endParaRPr lang="en-US" sz="1200" dirty="0" smtClean="0"/>
            </a:p>
          </p:txBody>
        </p:sp>
        <p:sp>
          <p:nvSpPr>
            <p:cNvPr id="10" name="Dodecagon 9"/>
            <p:cNvSpPr/>
            <p:nvPr/>
          </p:nvSpPr>
          <p:spPr>
            <a:xfrm>
              <a:off x="5319000" y="5806200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/>
                <a:t>4</a:t>
              </a:r>
              <a:endParaRPr lang="en-US" sz="1200" dirty="0" smtClean="0"/>
            </a:p>
          </p:txBody>
        </p:sp>
        <p:sp>
          <p:nvSpPr>
            <p:cNvPr id="11" name="Dodecagon 10"/>
            <p:cNvSpPr/>
            <p:nvPr/>
          </p:nvSpPr>
          <p:spPr>
            <a:xfrm>
              <a:off x="3521200" y="6350020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 smtClean="0"/>
                <a:t>5</a:t>
              </a:r>
            </a:p>
          </p:txBody>
        </p:sp>
        <p:sp>
          <p:nvSpPr>
            <p:cNvPr id="12" name="Dodecagon 11"/>
            <p:cNvSpPr/>
            <p:nvPr/>
          </p:nvSpPr>
          <p:spPr>
            <a:xfrm>
              <a:off x="1788302" y="5309488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/>
                <a:t>6</a:t>
              </a:r>
              <a:endParaRPr lang="en-US" sz="1200" dirty="0" smtClean="0"/>
            </a:p>
          </p:txBody>
        </p:sp>
        <p:sp>
          <p:nvSpPr>
            <p:cNvPr id="13" name="Dodecagon 12"/>
            <p:cNvSpPr/>
            <p:nvPr/>
          </p:nvSpPr>
          <p:spPr>
            <a:xfrm>
              <a:off x="1338928" y="3668613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/>
                <a:t>7</a:t>
              </a:r>
              <a:endParaRPr lang="en-US" sz="1200" dirty="0" smtClean="0"/>
            </a:p>
          </p:txBody>
        </p:sp>
        <p:sp>
          <p:nvSpPr>
            <p:cNvPr id="14" name="Dodecagon 13"/>
            <p:cNvSpPr/>
            <p:nvPr/>
          </p:nvSpPr>
          <p:spPr>
            <a:xfrm>
              <a:off x="2133600" y="2133600"/>
              <a:ext cx="228600" cy="228600"/>
            </a:xfrm>
            <a:prstGeom prst="dodecagon">
              <a:avLst/>
            </a:prstGeom>
            <a:solidFill>
              <a:schemeClr val="tx1">
                <a:alpha val="50195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/>
                <a:t>8</a:t>
              </a:r>
              <a:endParaRPr lang="en-US" sz="1200" dirty="0" smtClean="0"/>
            </a:p>
          </p:txBody>
        </p:sp>
      </p:grpSp>
      <p:sp>
        <p:nvSpPr>
          <p:cNvPr id="32" name="TextBox 31"/>
          <p:cNvSpPr txBox="1"/>
          <p:nvPr/>
        </p:nvSpPr>
        <p:spPr>
          <a:xfrm rot="18434732">
            <a:off x="4737033" y="4695112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Saleve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 rot="18434732">
            <a:off x="1231835" y="1494711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Jura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343400" y="26670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Geneva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76600" y="457200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LHC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5800" y="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Injection into VHE-LHC</a:t>
            </a:r>
            <a:endParaRPr lang="en-US" sz="2400" b="1" dirty="0">
              <a:solidFill>
                <a:srgbClr val="FFFF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483077" y="1600200"/>
            <a:ext cx="5984523" cy="4846926"/>
            <a:chOff x="1483077" y="1600200"/>
            <a:chExt cx="5984523" cy="4846926"/>
          </a:xfrm>
        </p:grpSpPr>
        <p:sp>
          <p:nvSpPr>
            <p:cNvPr id="38" name="Oval 37"/>
            <p:cNvSpPr/>
            <p:nvPr/>
          </p:nvSpPr>
          <p:spPr>
            <a:xfrm>
              <a:off x="1483077" y="1641126"/>
              <a:ext cx="4806000" cy="4806000"/>
            </a:xfrm>
            <a:prstGeom prst="ellipse">
              <a:avLst/>
            </a:prstGeom>
            <a:noFill/>
            <a:ln w="34925">
              <a:solidFill>
                <a:schemeClr val="tx2">
                  <a:lumMod val="20000"/>
                  <a:lumOff val="8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46800" rtlCol="0" anchor="ctr"/>
            <a:lstStyle/>
            <a:p>
              <a:pPr algn="ctr"/>
              <a:r>
                <a:rPr lang="en-US" dirty="0" smtClean="0"/>
                <a:t>   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34000" y="1600200"/>
              <a:ext cx="213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VHE-LHC-LER</a:t>
              </a:r>
              <a:endPara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747044" y="1563806"/>
            <a:ext cx="1291556" cy="974400"/>
            <a:chOff x="2747044" y="1528532"/>
            <a:chExt cx="1291556" cy="974400"/>
          </a:xfrm>
        </p:grpSpPr>
        <p:sp>
          <p:nvSpPr>
            <p:cNvPr id="28" name="Freeform 27"/>
            <p:cNvSpPr/>
            <p:nvPr/>
          </p:nvSpPr>
          <p:spPr>
            <a:xfrm rot="632339">
              <a:off x="3402408" y="1528532"/>
              <a:ext cx="621491" cy="181722"/>
            </a:xfrm>
            <a:custGeom>
              <a:avLst/>
              <a:gdLst>
                <a:gd name="connsiteX0" fmla="*/ 0 w 517418"/>
                <a:gd name="connsiteY0" fmla="*/ 171036 h 171036"/>
                <a:gd name="connsiteX1" fmla="*/ 250869 w 517418"/>
                <a:gd name="connsiteY1" fmla="*/ 14237 h 171036"/>
                <a:gd name="connsiteX2" fmla="*/ 282228 w 517418"/>
                <a:gd name="connsiteY2" fmla="*/ 6397 h 171036"/>
                <a:gd name="connsiteX3" fmla="*/ 423342 w 517418"/>
                <a:gd name="connsiteY3" fmla="*/ 6397 h 171036"/>
                <a:gd name="connsiteX4" fmla="*/ 486060 w 517418"/>
                <a:gd name="connsiteY4" fmla="*/ 14237 h 171036"/>
                <a:gd name="connsiteX5" fmla="*/ 517418 w 517418"/>
                <a:gd name="connsiteY5" fmla="*/ 14237 h 171036"/>
                <a:gd name="connsiteX0" fmla="*/ 0 w 517418"/>
                <a:gd name="connsiteY0" fmla="*/ 171036 h 171036"/>
                <a:gd name="connsiteX1" fmla="*/ 250869 w 517418"/>
                <a:gd name="connsiteY1" fmla="*/ 14237 h 171036"/>
                <a:gd name="connsiteX2" fmla="*/ 344946 w 517418"/>
                <a:gd name="connsiteY2" fmla="*/ 6397 h 171036"/>
                <a:gd name="connsiteX3" fmla="*/ 423342 w 517418"/>
                <a:gd name="connsiteY3" fmla="*/ 6397 h 171036"/>
                <a:gd name="connsiteX4" fmla="*/ 486060 w 517418"/>
                <a:gd name="connsiteY4" fmla="*/ 14237 h 171036"/>
                <a:gd name="connsiteX5" fmla="*/ 517418 w 517418"/>
                <a:gd name="connsiteY5" fmla="*/ 14237 h 171036"/>
                <a:gd name="connsiteX0" fmla="*/ 0 w 517418"/>
                <a:gd name="connsiteY0" fmla="*/ 169011 h 169011"/>
                <a:gd name="connsiteX1" fmla="*/ 164632 w 517418"/>
                <a:gd name="connsiteY1" fmla="*/ 59252 h 169011"/>
                <a:gd name="connsiteX2" fmla="*/ 344946 w 517418"/>
                <a:gd name="connsiteY2" fmla="*/ 4372 h 169011"/>
                <a:gd name="connsiteX3" fmla="*/ 423342 w 517418"/>
                <a:gd name="connsiteY3" fmla="*/ 4372 h 169011"/>
                <a:gd name="connsiteX4" fmla="*/ 486060 w 517418"/>
                <a:gd name="connsiteY4" fmla="*/ 12212 h 169011"/>
                <a:gd name="connsiteX5" fmla="*/ 517418 w 517418"/>
                <a:gd name="connsiteY5" fmla="*/ 12212 h 169011"/>
                <a:gd name="connsiteX0" fmla="*/ 0 w 517418"/>
                <a:gd name="connsiteY0" fmla="*/ 171292 h 171292"/>
                <a:gd name="connsiteX1" fmla="*/ 170061 w 517418"/>
                <a:gd name="connsiteY1" fmla="*/ 92419 h 171292"/>
                <a:gd name="connsiteX2" fmla="*/ 344946 w 517418"/>
                <a:gd name="connsiteY2" fmla="*/ 6653 h 171292"/>
                <a:gd name="connsiteX3" fmla="*/ 423342 w 517418"/>
                <a:gd name="connsiteY3" fmla="*/ 6653 h 171292"/>
                <a:gd name="connsiteX4" fmla="*/ 486060 w 517418"/>
                <a:gd name="connsiteY4" fmla="*/ 14493 h 171292"/>
                <a:gd name="connsiteX5" fmla="*/ 517418 w 517418"/>
                <a:gd name="connsiteY5" fmla="*/ 14493 h 171292"/>
                <a:gd name="connsiteX0" fmla="*/ 0 w 517418"/>
                <a:gd name="connsiteY0" fmla="*/ 165563 h 165563"/>
                <a:gd name="connsiteX1" fmla="*/ 170061 w 517418"/>
                <a:gd name="connsiteY1" fmla="*/ 86690 h 165563"/>
                <a:gd name="connsiteX2" fmla="*/ 342654 w 517418"/>
                <a:gd name="connsiteY2" fmla="*/ 33168 h 165563"/>
                <a:gd name="connsiteX3" fmla="*/ 423342 w 517418"/>
                <a:gd name="connsiteY3" fmla="*/ 924 h 165563"/>
                <a:gd name="connsiteX4" fmla="*/ 486060 w 517418"/>
                <a:gd name="connsiteY4" fmla="*/ 8764 h 165563"/>
                <a:gd name="connsiteX5" fmla="*/ 517418 w 517418"/>
                <a:gd name="connsiteY5" fmla="*/ 8764 h 165563"/>
                <a:gd name="connsiteX0" fmla="*/ 0 w 517418"/>
                <a:gd name="connsiteY0" fmla="*/ 157935 h 157935"/>
                <a:gd name="connsiteX1" fmla="*/ 170061 w 517418"/>
                <a:gd name="connsiteY1" fmla="*/ 79062 h 157935"/>
                <a:gd name="connsiteX2" fmla="*/ 342654 w 517418"/>
                <a:gd name="connsiteY2" fmla="*/ 25540 h 157935"/>
                <a:gd name="connsiteX3" fmla="*/ 427414 w 517418"/>
                <a:gd name="connsiteY3" fmla="*/ 16461 h 157935"/>
                <a:gd name="connsiteX4" fmla="*/ 486060 w 517418"/>
                <a:gd name="connsiteY4" fmla="*/ 1136 h 157935"/>
                <a:gd name="connsiteX5" fmla="*/ 517418 w 517418"/>
                <a:gd name="connsiteY5" fmla="*/ 1136 h 157935"/>
                <a:gd name="connsiteX0" fmla="*/ 0 w 517418"/>
                <a:gd name="connsiteY0" fmla="*/ 156799 h 156799"/>
                <a:gd name="connsiteX1" fmla="*/ 170061 w 517418"/>
                <a:gd name="connsiteY1" fmla="*/ 77926 h 156799"/>
                <a:gd name="connsiteX2" fmla="*/ 342654 w 517418"/>
                <a:gd name="connsiteY2" fmla="*/ 24404 h 156799"/>
                <a:gd name="connsiteX3" fmla="*/ 427414 w 517418"/>
                <a:gd name="connsiteY3" fmla="*/ 15325 h 156799"/>
                <a:gd name="connsiteX4" fmla="*/ 517418 w 517418"/>
                <a:gd name="connsiteY4" fmla="*/ 0 h 156799"/>
                <a:gd name="connsiteX0" fmla="*/ 0 w 517418"/>
                <a:gd name="connsiteY0" fmla="*/ 156799 h 156799"/>
                <a:gd name="connsiteX1" fmla="*/ 170061 w 517418"/>
                <a:gd name="connsiteY1" fmla="*/ 77926 h 156799"/>
                <a:gd name="connsiteX2" fmla="*/ 342654 w 517418"/>
                <a:gd name="connsiteY2" fmla="*/ 24404 h 156799"/>
                <a:gd name="connsiteX3" fmla="*/ 517418 w 517418"/>
                <a:gd name="connsiteY3" fmla="*/ 0 h 156799"/>
                <a:gd name="connsiteX0" fmla="*/ 0 w 517418"/>
                <a:gd name="connsiteY0" fmla="*/ 156799 h 156799"/>
                <a:gd name="connsiteX1" fmla="*/ 181747 w 517418"/>
                <a:gd name="connsiteY1" fmla="*/ 84823 h 156799"/>
                <a:gd name="connsiteX2" fmla="*/ 342654 w 517418"/>
                <a:gd name="connsiteY2" fmla="*/ 24404 h 156799"/>
                <a:gd name="connsiteX3" fmla="*/ 517418 w 517418"/>
                <a:gd name="connsiteY3" fmla="*/ 0 h 156799"/>
                <a:gd name="connsiteX0" fmla="*/ 0 w 517418"/>
                <a:gd name="connsiteY0" fmla="*/ 156799 h 156799"/>
                <a:gd name="connsiteX1" fmla="*/ 181747 w 517418"/>
                <a:gd name="connsiteY1" fmla="*/ 84823 h 156799"/>
                <a:gd name="connsiteX2" fmla="*/ 349701 w 517418"/>
                <a:gd name="connsiteY2" fmla="*/ 45192 h 156799"/>
                <a:gd name="connsiteX3" fmla="*/ 517418 w 517418"/>
                <a:gd name="connsiteY3" fmla="*/ 0 h 156799"/>
                <a:gd name="connsiteX0" fmla="*/ 0 w 524006"/>
                <a:gd name="connsiteY0" fmla="*/ 138129 h 138129"/>
                <a:gd name="connsiteX1" fmla="*/ 181747 w 524006"/>
                <a:gd name="connsiteY1" fmla="*/ 66153 h 138129"/>
                <a:gd name="connsiteX2" fmla="*/ 349701 w 524006"/>
                <a:gd name="connsiteY2" fmla="*/ 26522 h 138129"/>
                <a:gd name="connsiteX3" fmla="*/ 524006 w 524006"/>
                <a:gd name="connsiteY3" fmla="*/ 0 h 138129"/>
                <a:gd name="connsiteX0" fmla="*/ 0 w 528761"/>
                <a:gd name="connsiteY0" fmla="*/ 127933 h 127933"/>
                <a:gd name="connsiteX1" fmla="*/ 186502 w 528761"/>
                <a:gd name="connsiteY1" fmla="*/ 66153 h 127933"/>
                <a:gd name="connsiteX2" fmla="*/ 354456 w 528761"/>
                <a:gd name="connsiteY2" fmla="*/ 26522 h 127933"/>
                <a:gd name="connsiteX3" fmla="*/ 528761 w 528761"/>
                <a:gd name="connsiteY3" fmla="*/ 0 h 127933"/>
                <a:gd name="connsiteX0" fmla="*/ 0 w 528761"/>
                <a:gd name="connsiteY0" fmla="*/ 127933 h 127933"/>
                <a:gd name="connsiteX1" fmla="*/ 186502 w 528761"/>
                <a:gd name="connsiteY1" fmla="*/ 66153 h 127933"/>
                <a:gd name="connsiteX2" fmla="*/ 354456 w 528761"/>
                <a:gd name="connsiteY2" fmla="*/ 26522 h 127933"/>
                <a:gd name="connsiteX3" fmla="*/ 528761 w 528761"/>
                <a:gd name="connsiteY3" fmla="*/ 0 h 127933"/>
                <a:gd name="connsiteX0" fmla="*/ 0 w 523955"/>
                <a:gd name="connsiteY0" fmla="*/ 137356 h 137356"/>
                <a:gd name="connsiteX1" fmla="*/ 186502 w 523955"/>
                <a:gd name="connsiteY1" fmla="*/ 75576 h 137356"/>
                <a:gd name="connsiteX2" fmla="*/ 354456 w 523955"/>
                <a:gd name="connsiteY2" fmla="*/ 35945 h 137356"/>
                <a:gd name="connsiteX3" fmla="*/ 523955 w 523955"/>
                <a:gd name="connsiteY3" fmla="*/ 0 h 137356"/>
                <a:gd name="connsiteX0" fmla="*/ 0 w 523955"/>
                <a:gd name="connsiteY0" fmla="*/ 137356 h 137356"/>
                <a:gd name="connsiteX1" fmla="*/ 186502 w 523955"/>
                <a:gd name="connsiteY1" fmla="*/ 75576 h 137356"/>
                <a:gd name="connsiteX2" fmla="*/ 349651 w 523955"/>
                <a:gd name="connsiteY2" fmla="*/ 26522 h 137356"/>
                <a:gd name="connsiteX3" fmla="*/ 523955 w 523955"/>
                <a:gd name="connsiteY3" fmla="*/ 0 h 137356"/>
                <a:gd name="connsiteX0" fmla="*/ 0 w 523955"/>
                <a:gd name="connsiteY0" fmla="*/ 137356 h 137356"/>
                <a:gd name="connsiteX1" fmla="*/ 182208 w 523955"/>
                <a:gd name="connsiteY1" fmla="*/ 68624 h 137356"/>
                <a:gd name="connsiteX2" fmla="*/ 349651 w 523955"/>
                <a:gd name="connsiteY2" fmla="*/ 26522 h 137356"/>
                <a:gd name="connsiteX3" fmla="*/ 523955 w 523955"/>
                <a:gd name="connsiteY3" fmla="*/ 0 h 13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955" h="137356">
                  <a:moveTo>
                    <a:pt x="0" y="137356"/>
                  </a:moveTo>
                  <a:cubicBezTo>
                    <a:pt x="94678" y="100853"/>
                    <a:pt x="123933" y="87096"/>
                    <a:pt x="182208" y="68624"/>
                  </a:cubicBezTo>
                  <a:cubicBezTo>
                    <a:pt x="240483" y="50152"/>
                    <a:pt x="292693" y="37959"/>
                    <a:pt x="349651" y="26522"/>
                  </a:cubicBezTo>
                  <a:cubicBezTo>
                    <a:pt x="406609" y="15085"/>
                    <a:pt x="487546" y="5084"/>
                    <a:pt x="523955" y="0"/>
                  </a:cubicBezTo>
                </a:path>
              </a:pathLst>
            </a:custGeom>
            <a:ln w="38100">
              <a:solidFill>
                <a:srgbClr val="FF0000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 rot="13550360">
              <a:off x="2665543" y="1826015"/>
              <a:ext cx="591003" cy="428002"/>
            </a:xfrm>
            <a:custGeom>
              <a:avLst/>
              <a:gdLst>
                <a:gd name="connsiteX0" fmla="*/ 0 w 517418"/>
                <a:gd name="connsiteY0" fmla="*/ 171036 h 171036"/>
                <a:gd name="connsiteX1" fmla="*/ 250869 w 517418"/>
                <a:gd name="connsiteY1" fmla="*/ 14237 h 171036"/>
                <a:gd name="connsiteX2" fmla="*/ 282228 w 517418"/>
                <a:gd name="connsiteY2" fmla="*/ 6397 h 171036"/>
                <a:gd name="connsiteX3" fmla="*/ 423342 w 517418"/>
                <a:gd name="connsiteY3" fmla="*/ 6397 h 171036"/>
                <a:gd name="connsiteX4" fmla="*/ 486060 w 517418"/>
                <a:gd name="connsiteY4" fmla="*/ 14237 h 171036"/>
                <a:gd name="connsiteX5" fmla="*/ 517418 w 517418"/>
                <a:gd name="connsiteY5" fmla="*/ 14237 h 171036"/>
                <a:gd name="connsiteX0" fmla="*/ 0 w 517418"/>
                <a:gd name="connsiteY0" fmla="*/ 171036 h 171036"/>
                <a:gd name="connsiteX1" fmla="*/ 250869 w 517418"/>
                <a:gd name="connsiteY1" fmla="*/ 14237 h 171036"/>
                <a:gd name="connsiteX2" fmla="*/ 344946 w 517418"/>
                <a:gd name="connsiteY2" fmla="*/ 6397 h 171036"/>
                <a:gd name="connsiteX3" fmla="*/ 423342 w 517418"/>
                <a:gd name="connsiteY3" fmla="*/ 6397 h 171036"/>
                <a:gd name="connsiteX4" fmla="*/ 486060 w 517418"/>
                <a:gd name="connsiteY4" fmla="*/ 14237 h 171036"/>
                <a:gd name="connsiteX5" fmla="*/ 517418 w 517418"/>
                <a:gd name="connsiteY5" fmla="*/ 14237 h 171036"/>
                <a:gd name="connsiteX0" fmla="*/ 0 w 517418"/>
                <a:gd name="connsiteY0" fmla="*/ 169011 h 169011"/>
                <a:gd name="connsiteX1" fmla="*/ 164632 w 517418"/>
                <a:gd name="connsiteY1" fmla="*/ 59252 h 169011"/>
                <a:gd name="connsiteX2" fmla="*/ 344946 w 517418"/>
                <a:gd name="connsiteY2" fmla="*/ 4372 h 169011"/>
                <a:gd name="connsiteX3" fmla="*/ 423342 w 517418"/>
                <a:gd name="connsiteY3" fmla="*/ 4372 h 169011"/>
                <a:gd name="connsiteX4" fmla="*/ 486060 w 517418"/>
                <a:gd name="connsiteY4" fmla="*/ 12212 h 169011"/>
                <a:gd name="connsiteX5" fmla="*/ 517418 w 517418"/>
                <a:gd name="connsiteY5" fmla="*/ 12212 h 169011"/>
                <a:gd name="connsiteX0" fmla="*/ 0 w 517418"/>
                <a:gd name="connsiteY0" fmla="*/ 171292 h 171292"/>
                <a:gd name="connsiteX1" fmla="*/ 170061 w 517418"/>
                <a:gd name="connsiteY1" fmla="*/ 92419 h 171292"/>
                <a:gd name="connsiteX2" fmla="*/ 344946 w 517418"/>
                <a:gd name="connsiteY2" fmla="*/ 6653 h 171292"/>
                <a:gd name="connsiteX3" fmla="*/ 423342 w 517418"/>
                <a:gd name="connsiteY3" fmla="*/ 6653 h 171292"/>
                <a:gd name="connsiteX4" fmla="*/ 486060 w 517418"/>
                <a:gd name="connsiteY4" fmla="*/ 14493 h 171292"/>
                <a:gd name="connsiteX5" fmla="*/ 517418 w 517418"/>
                <a:gd name="connsiteY5" fmla="*/ 14493 h 171292"/>
                <a:gd name="connsiteX0" fmla="*/ 0 w 517418"/>
                <a:gd name="connsiteY0" fmla="*/ 165563 h 165563"/>
                <a:gd name="connsiteX1" fmla="*/ 170061 w 517418"/>
                <a:gd name="connsiteY1" fmla="*/ 86690 h 165563"/>
                <a:gd name="connsiteX2" fmla="*/ 342654 w 517418"/>
                <a:gd name="connsiteY2" fmla="*/ 33168 h 165563"/>
                <a:gd name="connsiteX3" fmla="*/ 423342 w 517418"/>
                <a:gd name="connsiteY3" fmla="*/ 924 h 165563"/>
                <a:gd name="connsiteX4" fmla="*/ 486060 w 517418"/>
                <a:gd name="connsiteY4" fmla="*/ 8764 h 165563"/>
                <a:gd name="connsiteX5" fmla="*/ 517418 w 517418"/>
                <a:gd name="connsiteY5" fmla="*/ 8764 h 165563"/>
                <a:gd name="connsiteX0" fmla="*/ 0 w 517418"/>
                <a:gd name="connsiteY0" fmla="*/ 157935 h 157935"/>
                <a:gd name="connsiteX1" fmla="*/ 170061 w 517418"/>
                <a:gd name="connsiteY1" fmla="*/ 79062 h 157935"/>
                <a:gd name="connsiteX2" fmla="*/ 342654 w 517418"/>
                <a:gd name="connsiteY2" fmla="*/ 25540 h 157935"/>
                <a:gd name="connsiteX3" fmla="*/ 427414 w 517418"/>
                <a:gd name="connsiteY3" fmla="*/ 16461 h 157935"/>
                <a:gd name="connsiteX4" fmla="*/ 486060 w 517418"/>
                <a:gd name="connsiteY4" fmla="*/ 1136 h 157935"/>
                <a:gd name="connsiteX5" fmla="*/ 517418 w 517418"/>
                <a:gd name="connsiteY5" fmla="*/ 1136 h 157935"/>
                <a:gd name="connsiteX0" fmla="*/ 0 w 517418"/>
                <a:gd name="connsiteY0" fmla="*/ 156799 h 156799"/>
                <a:gd name="connsiteX1" fmla="*/ 170061 w 517418"/>
                <a:gd name="connsiteY1" fmla="*/ 77926 h 156799"/>
                <a:gd name="connsiteX2" fmla="*/ 342654 w 517418"/>
                <a:gd name="connsiteY2" fmla="*/ 24404 h 156799"/>
                <a:gd name="connsiteX3" fmla="*/ 427414 w 517418"/>
                <a:gd name="connsiteY3" fmla="*/ 15325 h 156799"/>
                <a:gd name="connsiteX4" fmla="*/ 517418 w 517418"/>
                <a:gd name="connsiteY4" fmla="*/ 0 h 156799"/>
                <a:gd name="connsiteX0" fmla="*/ 0 w 517418"/>
                <a:gd name="connsiteY0" fmla="*/ 156799 h 156799"/>
                <a:gd name="connsiteX1" fmla="*/ 170061 w 517418"/>
                <a:gd name="connsiteY1" fmla="*/ 77926 h 156799"/>
                <a:gd name="connsiteX2" fmla="*/ 342654 w 517418"/>
                <a:gd name="connsiteY2" fmla="*/ 24404 h 156799"/>
                <a:gd name="connsiteX3" fmla="*/ 517418 w 517418"/>
                <a:gd name="connsiteY3" fmla="*/ 0 h 156799"/>
                <a:gd name="connsiteX0" fmla="*/ 0 w 517418"/>
                <a:gd name="connsiteY0" fmla="*/ 156799 h 156799"/>
                <a:gd name="connsiteX1" fmla="*/ 181747 w 517418"/>
                <a:gd name="connsiteY1" fmla="*/ 84823 h 156799"/>
                <a:gd name="connsiteX2" fmla="*/ 342654 w 517418"/>
                <a:gd name="connsiteY2" fmla="*/ 24404 h 156799"/>
                <a:gd name="connsiteX3" fmla="*/ 517418 w 517418"/>
                <a:gd name="connsiteY3" fmla="*/ 0 h 156799"/>
                <a:gd name="connsiteX0" fmla="*/ 0 w 517418"/>
                <a:gd name="connsiteY0" fmla="*/ 156799 h 156799"/>
                <a:gd name="connsiteX1" fmla="*/ 181747 w 517418"/>
                <a:gd name="connsiteY1" fmla="*/ 84823 h 156799"/>
                <a:gd name="connsiteX2" fmla="*/ 349701 w 517418"/>
                <a:gd name="connsiteY2" fmla="*/ 45192 h 156799"/>
                <a:gd name="connsiteX3" fmla="*/ 517418 w 517418"/>
                <a:gd name="connsiteY3" fmla="*/ 0 h 156799"/>
                <a:gd name="connsiteX0" fmla="*/ 0 w 524006"/>
                <a:gd name="connsiteY0" fmla="*/ 138129 h 138129"/>
                <a:gd name="connsiteX1" fmla="*/ 181747 w 524006"/>
                <a:gd name="connsiteY1" fmla="*/ 66153 h 138129"/>
                <a:gd name="connsiteX2" fmla="*/ 349701 w 524006"/>
                <a:gd name="connsiteY2" fmla="*/ 26522 h 138129"/>
                <a:gd name="connsiteX3" fmla="*/ 524006 w 524006"/>
                <a:gd name="connsiteY3" fmla="*/ 0 h 138129"/>
                <a:gd name="connsiteX0" fmla="*/ 0 w 528761"/>
                <a:gd name="connsiteY0" fmla="*/ 127933 h 127933"/>
                <a:gd name="connsiteX1" fmla="*/ 186502 w 528761"/>
                <a:gd name="connsiteY1" fmla="*/ 66153 h 127933"/>
                <a:gd name="connsiteX2" fmla="*/ 354456 w 528761"/>
                <a:gd name="connsiteY2" fmla="*/ 26522 h 127933"/>
                <a:gd name="connsiteX3" fmla="*/ 528761 w 528761"/>
                <a:gd name="connsiteY3" fmla="*/ 0 h 127933"/>
                <a:gd name="connsiteX0" fmla="*/ 0 w 528761"/>
                <a:gd name="connsiteY0" fmla="*/ 127933 h 127933"/>
                <a:gd name="connsiteX1" fmla="*/ 186502 w 528761"/>
                <a:gd name="connsiteY1" fmla="*/ 66153 h 127933"/>
                <a:gd name="connsiteX2" fmla="*/ 354456 w 528761"/>
                <a:gd name="connsiteY2" fmla="*/ 26522 h 127933"/>
                <a:gd name="connsiteX3" fmla="*/ 528761 w 528761"/>
                <a:gd name="connsiteY3" fmla="*/ 0 h 127933"/>
                <a:gd name="connsiteX0" fmla="*/ 0 w 497153"/>
                <a:gd name="connsiteY0" fmla="*/ 208635 h 208635"/>
                <a:gd name="connsiteX1" fmla="*/ 186502 w 497153"/>
                <a:gd name="connsiteY1" fmla="*/ 146855 h 208635"/>
                <a:gd name="connsiteX2" fmla="*/ 354456 w 497153"/>
                <a:gd name="connsiteY2" fmla="*/ 107224 h 208635"/>
                <a:gd name="connsiteX3" fmla="*/ 497153 w 497153"/>
                <a:gd name="connsiteY3" fmla="*/ 0 h 208635"/>
                <a:gd name="connsiteX0" fmla="*/ 0 w 497153"/>
                <a:gd name="connsiteY0" fmla="*/ 208635 h 208635"/>
                <a:gd name="connsiteX1" fmla="*/ 186502 w 497153"/>
                <a:gd name="connsiteY1" fmla="*/ 146855 h 208635"/>
                <a:gd name="connsiteX2" fmla="*/ 381250 w 497153"/>
                <a:gd name="connsiteY2" fmla="*/ 130932 h 208635"/>
                <a:gd name="connsiteX3" fmla="*/ 497153 w 497153"/>
                <a:gd name="connsiteY3" fmla="*/ 0 h 208635"/>
                <a:gd name="connsiteX0" fmla="*/ 0 w 466759"/>
                <a:gd name="connsiteY0" fmla="*/ 223293 h 223293"/>
                <a:gd name="connsiteX1" fmla="*/ 186502 w 466759"/>
                <a:gd name="connsiteY1" fmla="*/ 161513 h 223293"/>
                <a:gd name="connsiteX2" fmla="*/ 381250 w 466759"/>
                <a:gd name="connsiteY2" fmla="*/ 145590 h 223293"/>
                <a:gd name="connsiteX3" fmla="*/ 466759 w 466759"/>
                <a:gd name="connsiteY3" fmla="*/ 0 h 223293"/>
                <a:gd name="connsiteX0" fmla="*/ 0 w 466759"/>
                <a:gd name="connsiteY0" fmla="*/ 223293 h 223293"/>
                <a:gd name="connsiteX1" fmla="*/ 186502 w 466759"/>
                <a:gd name="connsiteY1" fmla="*/ 161513 h 223293"/>
                <a:gd name="connsiteX2" fmla="*/ 381250 w 466759"/>
                <a:gd name="connsiteY2" fmla="*/ 145590 h 223293"/>
                <a:gd name="connsiteX3" fmla="*/ 466759 w 466759"/>
                <a:gd name="connsiteY3" fmla="*/ 0 h 223293"/>
                <a:gd name="connsiteX0" fmla="*/ 0 w 466759"/>
                <a:gd name="connsiteY0" fmla="*/ 223293 h 223293"/>
                <a:gd name="connsiteX1" fmla="*/ 186502 w 466759"/>
                <a:gd name="connsiteY1" fmla="*/ 161513 h 223293"/>
                <a:gd name="connsiteX2" fmla="*/ 358141 w 466759"/>
                <a:gd name="connsiteY2" fmla="*/ 106493 h 223293"/>
                <a:gd name="connsiteX3" fmla="*/ 466759 w 466759"/>
                <a:gd name="connsiteY3" fmla="*/ 0 h 223293"/>
                <a:gd name="connsiteX0" fmla="*/ 0 w 430894"/>
                <a:gd name="connsiteY0" fmla="*/ 216969 h 216969"/>
                <a:gd name="connsiteX1" fmla="*/ 150637 w 430894"/>
                <a:gd name="connsiteY1" fmla="*/ 161513 h 216969"/>
                <a:gd name="connsiteX2" fmla="*/ 322276 w 430894"/>
                <a:gd name="connsiteY2" fmla="*/ 106493 h 216969"/>
                <a:gd name="connsiteX3" fmla="*/ 430894 w 430894"/>
                <a:gd name="connsiteY3" fmla="*/ 0 h 2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0894" h="216969">
                  <a:moveTo>
                    <a:pt x="0" y="216969"/>
                  </a:moveTo>
                  <a:cubicBezTo>
                    <a:pt x="94678" y="180466"/>
                    <a:pt x="96924" y="179926"/>
                    <a:pt x="150637" y="161513"/>
                  </a:cubicBezTo>
                  <a:cubicBezTo>
                    <a:pt x="204350" y="143100"/>
                    <a:pt x="275567" y="133412"/>
                    <a:pt x="322276" y="106493"/>
                  </a:cubicBezTo>
                  <a:cubicBezTo>
                    <a:pt x="368986" y="79574"/>
                    <a:pt x="419314" y="24311"/>
                    <a:pt x="430894" y="0"/>
                  </a:cubicBezTo>
                </a:path>
              </a:pathLst>
            </a:custGeom>
            <a:ln w="38100">
              <a:solidFill>
                <a:srgbClr val="FF0000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3170475" y="1656450"/>
              <a:ext cx="868125" cy="846482"/>
              <a:chOff x="3170475" y="1656450"/>
              <a:chExt cx="868125" cy="846482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3200400" y="2133600"/>
                <a:ext cx="838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FF"/>
                    </a:solidFill>
                  </a:rPr>
                  <a:t>SPS+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3170475" y="1656450"/>
                <a:ext cx="457200" cy="45720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0" bIns="46800" rtlCol="0" anchor="ctr"/>
              <a:lstStyle/>
              <a:p>
                <a:pPr algn="ctr"/>
                <a:endParaRPr lang="en-US" dirty="0" smtClean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76801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real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491482"/>
            <a:ext cx="1262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Video 1’22’’</a:t>
            </a:r>
            <a:endParaRPr lang="en-US" sz="1400" dirty="0"/>
          </a:p>
        </p:txBody>
      </p:sp>
      <p:pic>
        <p:nvPicPr>
          <p:cNvPr id="4" name="lhc-arc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21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868362"/>
          </a:xfrm>
        </p:spPr>
        <p:txBody>
          <a:bodyPr>
            <a:noAutofit/>
          </a:bodyPr>
          <a:lstStyle/>
          <a:p>
            <a:r>
              <a:rPr lang="en-US" sz="3600" dirty="0" smtClean="0"/>
              <a:t>Possible VHE-LHC with LER</a:t>
            </a:r>
            <a:endParaRPr lang="en-US" sz="3600" baseline="300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09800"/>
            <a:ext cx="4547309" cy="3733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676400"/>
            <a:ext cx="3408321" cy="1625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9" y="647691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Lucio</a:t>
            </a:r>
            <a:r>
              <a:rPr lang="en-US" dirty="0" smtClean="0"/>
              <a:t> Rossi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81600" y="9144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Pipetron</a:t>
            </a:r>
            <a:r>
              <a:rPr lang="en-US" dirty="0" smtClean="0"/>
              <a:t>” using  transmission </a:t>
            </a:r>
            <a:r>
              <a:rPr lang="en-US" dirty="0"/>
              <a:t>line </a:t>
            </a:r>
            <a:r>
              <a:rPr lang="en-US" dirty="0" smtClean="0"/>
              <a:t>magnets </a:t>
            </a:r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</a:rPr>
              <a:t>W</a:t>
            </a:r>
            <a:r>
              <a:rPr lang="en-US" dirty="0" smtClean="0">
                <a:solidFill>
                  <a:prstClr val="black"/>
                </a:solidFill>
              </a:rPr>
              <a:t>. </a:t>
            </a:r>
            <a:r>
              <a:rPr lang="en-US" dirty="0">
                <a:solidFill>
                  <a:prstClr val="black"/>
                </a:solidFill>
              </a:rPr>
              <a:t>Foster, H. </a:t>
            </a:r>
            <a:r>
              <a:rPr lang="en-US" dirty="0" err="1">
                <a:solidFill>
                  <a:prstClr val="black"/>
                </a:solidFill>
              </a:rPr>
              <a:t>Piekarz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1600" y="34290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Relatively cheap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Limited cryogenic power – HTS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590800" y="2743200"/>
            <a:ext cx="22860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Screen Shot 2013-07-22 at 9.15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191000"/>
            <a:ext cx="3073613" cy="20702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62800" y="3048000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</a:rPr>
              <a:t>Possible variant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81600" y="6396335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LER also suitable </a:t>
            </a:r>
            <a:r>
              <a:rPr lang="en-US" sz="2400" b="1" dirty="0">
                <a:solidFill>
                  <a:srgbClr val="FF0000"/>
                </a:solidFill>
              </a:rPr>
              <a:t>for e</a:t>
            </a:r>
            <a:r>
              <a:rPr lang="en-US" sz="2400" b="1" baseline="30000" dirty="0">
                <a:solidFill>
                  <a:srgbClr val="FF0000"/>
                </a:solidFill>
              </a:rPr>
              <a:t>+</a:t>
            </a:r>
            <a:r>
              <a:rPr lang="en-US" sz="2400" b="1" dirty="0">
                <a:solidFill>
                  <a:srgbClr val="FF0000"/>
                </a:solidFill>
              </a:rPr>
              <a:t>/e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</a:rPr>
              <a:t> …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66611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TLEP (FCC </a:t>
            </a:r>
            <a:r>
              <a:rPr lang="en-US" dirty="0" err="1" smtClean="0"/>
              <a:t>ee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1295401"/>
            <a:ext cx="8534400" cy="2667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Circular electron-positron collider in new 80 – 100 km tunnel</a:t>
            </a:r>
          </a:p>
          <a:p>
            <a:pPr lvl="1"/>
            <a:r>
              <a:rPr lang="en-GB" dirty="0">
                <a:solidFill>
                  <a:prstClr val="black"/>
                </a:solidFill>
              </a:rPr>
              <a:t>Storage ring has separate beam pipes for e</a:t>
            </a:r>
            <a:r>
              <a:rPr lang="en-GB" baseline="30000" dirty="0">
                <a:solidFill>
                  <a:prstClr val="black"/>
                </a:solidFill>
              </a:rPr>
              <a:t>+</a:t>
            </a:r>
            <a:r>
              <a:rPr lang="en-GB" dirty="0">
                <a:solidFill>
                  <a:prstClr val="black"/>
                </a:solidFill>
              </a:rPr>
              <a:t> and e</a:t>
            </a:r>
            <a:r>
              <a:rPr lang="en-GB" baseline="30000" dirty="0">
                <a:solidFill>
                  <a:prstClr val="black"/>
                </a:solidFill>
              </a:rPr>
              <a:t>-</a:t>
            </a:r>
            <a:r>
              <a:rPr lang="en-GB" dirty="0">
                <a:solidFill>
                  <a:prstClr val="black"/>
                </a:solidFill>
              </a:rPr>
              <a:t>  for multi-bunch </a:t>
            </a:r>
            <a:r>
              <a:rPr lang="en-GB" dirty="0" smtClean="0">
                <a:solidFill>
                  <a:prstClr val="black"/>
                </a:solidFill>
              </a:rPr>
              <a:t>operation up to 350 </a:t>
            </a:r>
            <a:r>
              <a:rPr lang="en-GB" dirty="0" err="1" smtClean="0">
                <a:solidFill>
                  <a:prstClr val="black"/>
                </a:solidFill>
              </a:rPr>
              <a:t>GeV</a:t>
            </a:r>
            <a:r>
              <a:rPr lang="en-GB" dirty="0" smtClean="0">
                <a:solidFill>
                  <a:prstClr val="black"/>
                </a:solidFill>
              </a:rPr>
              <a:t> </a:t>
            </a:r>
            <a:r>
              <a:rPr lang="en-GB" dirty="0" err="1" smtClean="0">
                <a:solidFill>
                  <a:prstClr val="black"/>
                </a:solidFill>
              </a:rPr>
              <a:t>c.m</a:t>
            </a:r>
            <a:r>
              <a:rPr lang="en-GB" dirty="0" smtClean="0">
                <a:solidFill>
                  <a:prstClr val="black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top-up injection with an ancillary </a:t>
            </a:r>
            <a:r>
              <a:rPr lang="en-US" dirty="0" smtClean="0">
                <a:solidFill>
                  <a:srgbClr val="FF0000"/>
                </a:solidFill>
              </a:rPr>
              <a:t>accelerator</a:t>
            </a:r>
          </a:p>
          <a:p>
            <a:pPr lvl="1"/>
            <a:r>
              <a:rPr lang="en-US" dirty="0" smtClean="0"/>
              <a:t>Very high luminosity at Z pole and above WW threshold with operation up to </a:t>
            </a:r>
            <a:r>
              <a:rPr lang="en-US" dirty="0" err="1" smtClean="0"/>
              <a:t>tt</a:t>
            </a:r>
            <a:r>
              <a:rPr lang="en-US" dirty="0" smtClean="0"/>
              <a:t> threshold</a:t>
            </a:r>
          </a:p>
          <a:p>
            <a:r>
              <a:rPr lang="en-US" dirty="0" smtClean="0"/>
              <a:t>Using the tunnel before installation of the VHE-LHC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51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70"/>
            <a:ext cx="1256172" cy="117839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199" y="3886200"/>
            <a:ext cx="5688587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4048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TLEP: parameters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52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222850"/>
              </p:ext>
            </p:extLst>
          </p:nvPr>
        </p:nvGraphicFramePr>
        <p:xfrm>
          <a:off x="685800" y="1600200"/>
          <a:ext cx="7620000" cy="320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/>
                <a:gridCol w="1295400"/>
                <a:gridCol w="1295400"/>
                <a:gridCol w="1295400"/>
                <a:gridCol w="12954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TLEP 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TLEP 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TLEP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TLEP 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 </a:t>
                      </a:r>
                      <a:r>
                        <a:rPr lang="en-US" dirty="0" err="1" smtClean="0"/>
                        <a:t>c.m</a:t>
                      </a:r>
                      <a:r>
                        <a:rPr lang="en-US" dirty="0" smtClean="0"/>
                        <a:t>. [</a:t>
                      </a:r>
                      <a:r>
                        <a:rPr lang="en-US" dirty="0" err="1" smtClean="0"/>
                        <a:t>GeV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160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240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350</a:t>
                      </a:r>
                      <a:endParaRPr lang="en-US" sz="2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#bunches/beam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7500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3200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167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160</a:t>
                      </a:r>
                      <a:endParaRPr lang="en-US" sz="2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Peak luminosity </a:t>
                      </a:r>
                    </a:p>
                    <a:p>
                      <a:r>
                        <a:rPr lang="en-US" dirty="0" smtClean="0"/>
                        <a:t>[x 10</a:t>
                      </a:r>
                      <a:r>
                        <a:rPr lang="en-US" baseline="30000" dirty="0" smtClean="0"/>
                        <a:t>34</a:t>
                      </a:r>
                      <a:r>
                        <a:rPr lang="en-US" dirty="0" smtClean="0"/>
                        <a:t> cm</a:t>
                      </a:r>
                      <a:r>
                        <a:rPr lang="en-US" baseline="30000" dirty="0" smtClean="0"/>
                        <a:t>-2</a:t>
                      </a:r>
                      <a:r>
                        <a:rPr lang="en-US" dirty="0" smtClean="0"/>
                        <a:t>s</a:t>
                      </a:r>
                      <a:r>
                        <a:rPr lang="en-US" baseline="30000" dirty="0" smtClean="0"/>
                        <a:t>-1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59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16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1.3</a:t>
                      </a:r>
                      <a:endParaRPr lang="en-US" sz="2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Beam lifetime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to 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Bhabha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[min.]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99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38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24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21</a:t>
                      </a:r>
                      <a:endParaRPr lang="en-US" sz="2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Beam lifetime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to </a:t>
                      </a:r>
                      <a:r>
                        <a:rPr lang="en-US" dirty="0" err="1" smtClean="0"/>
                        <a:t>bremstrahlung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[min.]</a:t>
                      </a:r>
                      <a:r>
                        <a:rPr lang="en-US" baseline="0" dirty="0" smtClean="0"/>
                        <a:t>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&gt; 1025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&gt;106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38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14</a:t>
                      </a:r>
                      <a:endParaRPr lang="en-US" sz="2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66800" y="10668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lifetime dominated by </a:t>
            </a:r>
            <a:r>
              <a:rPr lang="en-US" dirty="0" err="1" smtClean="0"/>
              <a:t>Bhabha</a:t>
            </a:r>
            <a:r>
              <a:rPr lang="en-US" dirty="0" smtClean="0"/>
              <a:t> scattering and </a:t>
            </a:r>
            <a:r>
              <a:rPr lang="en-US" dirty="0" err="1" smtClean="0"/>
              <a:t>bremstrahlung</a:t>
            </a:r>
            <a:r>
              <a:rPr lang="en-US" dirty="0" smtClean="0"/>
              <a:t>  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077572"/>
              </p:ext>
            </p:extLst>
          </p:nvPr>
        </p:nvGraphicFramePr>
        <p:xfrm>
          <a:off x="381000" y="5105400"/>
          <a:ext cx="8153400" cy="1126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0711"/>
                <a:gridCol w="1490170"/>
                <a:gridCol w="1415661"/>
                <a:gridCol w="1564679"/>
                <a:gridCol w="1652179"/>
              </a:tblGrid>
              <a:tr h="385192"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rgbClr val="FFFF99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TLHeC</a:t>
                      </a:r>
                      <a:endParaRPr lang="en-GB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VHE-</a:t>
                      </a:r>
                      <a:r>
                        <a:rPr lang="en-US" sz="1800" dirty="0" err="1" smtClean="0"/>
                        <a:t>TLHeC</a:t>
                      </a:r>
                      <a:r>
                        <a:rPr lang="en-US" sz="1800" dirty="0" smtClean="0"/>
                        <a:t> (FCC-he)</a:t>
                      </a:r>
                      <a:endParaRPr lang="en-GB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species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en-US" sz="18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±</a:t>
                      </a:r>
                      <a:endParaRPr kumimoji="0" lang="en-GB" sz="1800" b="1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 smtClean="0"/>
                        <a:t>p</a:t>
                      </a:r>
                      <a:endParaRPr lang="en-GB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1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US" sz="1800" b="1" i="0" baseline="30000" dirty="0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±</a:t>
                      </a:r>
                      <a:endParaRPr lang="en-GB" sz="1800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 smtClean="0"/>
                        <a:t>p</a:t>
                      </a:r>
                      <a:endParaRPr lang="en-GB" sz="1800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beam energy  [GeV]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60/120</a:t>
                      </a:r>
                      <a:endParaRPr lang="en-GB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7000</a:t>
                      </a:r>
                      <a:endParaRPr lang="en-GB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60/120</a:t>
                      </a:r>
                      <a:endParaRPr lang="en-GB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50000</a:t>
                      </a:r>
                      <a:endParaRPr lang="en-GB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9875" y="6550223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Frank Zimmermann et al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02428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53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07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686800" cy="5105400"/>
          </a:xfrm>
        </p:spPr>
        <p:txBody>
          <a:bodyPr>
            <a:normAutofit fontScale="70000" lnSpcReduction="20000"/>
          </a:bodyPr>
          <a:lstStyle/>
          <a:p>
            <a:r>
              <a:rPr lang="en-US" sz="4500" dirty="0" smtClean="0"/>
              <a:t>Reasonably good performance from commissioning through Run 1</a:t>
            </a:r>
          </a:p>
          <a:p>
            <a:pPr lvl="1"/>
            <a:r>
              <a:rPr lang="en-US" sz="4100" dirty="0" smtClean="0"/>
              <a:t>Foundations firmly laid for Run 2</a:t>
            </a:r>
          </a:p>
          <a:p>
            <a:r>
              <a:rPr lang="en-US" sz="4500" dirty="0" smtClean="0"/>
              <a:t>Run 2 and Run 3 will see exploitation at 6.5 to 7 </a:t>
            </a:r>
            <a:r>
              <a:rPr lang="en-US" sz="4500" dirty="0" err="1" smtClean="0"/>
              <a:t>TeV</a:t>
            </a:r>
            <a:r>
              <a:rPr lang="en-US" sz="4500" dirty="0" smtClean="0"/>
              <a:t> with 25 ns</a:t>
            </a:r>
          </a:p>
          <a:p>
            <a:pPr lvl="1"/>
            <a:r>
              <a:rPr lang="en-US" sz="4100" dirty="0" smtClean="0"/>
              <a:t> Target 300 fb</a:t>
            </a:r>
            <a:r>
              <a:rPr lang="en-US" sz="4100" baseline="30000" dirty="0" smtClean="0"/>
              <a:t>-1</a:t>
            </a:r>
            <a:r>
              <a:rPr lang="en-US" sz="4100" dirty="0" smtClean="0"/>
              <a:t> by end Run 3</a:t>
            </a:r>
          </a:p>
          <a:p>
            <a:r>
              <a:rPr lang="en-US" sz="4500" dirty="0" smtClean="0"/>
              <a:t>HL-LHC  firmly established</a:t>
            </a:r>
          </a:p>
          <a:p>
            <a:pPr lvl="1"/>
            <a:r>
              <a:rPr lang="en-US" sz="4100" dirty="0" smtClean="0"/>
              <a:t>Target 3000 fb</a:t>
            </a:r>
            <a:r>
              <a:rPr lang="en-US" sz="4100" baseline="30000" dirty="0" smtClean="0"/>
              <a:t>-1</a:t>
            </a:r>
            <a:r>
              <a:rPr lang="en-US" sz="4100" dirty="0" smtClean="0"/>
              <a:t> in ~10 years</a:t>
            </a:r>
          </a:p>
          <a:p>
            <a:r>
              <a:rPr lang="en-US" sz="4600" dirty="0"/>
              <a:t>Study team (Future Circular Colliders) has </a:t>
            </a:r>
            <a:r>
              <a:rPr lang="en-US" sz="4600" dirty="0" smtClean="0"/>
              <a:t>just kick off</a:t>
            </a:r>
            <a:r>
              <a:rPr lang="en-US" sz="4800" dirty="0" smtClean="0"/>
              <a:t> to look at more distant circular options</a:t>
            </a:r>
            <a:endParaRPr lang="en-US" sz="4800" dirty="0"/>
          </a:p>
          <a:p>
            <a:endParaRPr lang="en-US" sz="4500" dirty="0" smtClean="0"/>
          </a:p>
          <a:p>
            <a:pPr lvl="1"/>
            <a:endParaRPr lang="en-US" sz="41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84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6</a:t>
            </a:fld>
            <a:endParaRPr lang="en-US"/>
          </a:p>
        </p:txBody>
      </p:sp>
      <p:pic>
        <p:nvPicPr>
          <p:cNvPr id="14" name="Picture 13" descr="Screen Shot 2013-05-08 at 9.43.25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8674"/>
            <a:ext cx="9144000" cy="15626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63733" y="165482"/>
            <a:ext cx="619451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LHC bunch structure - 2012</a:t>
            </a:r>
            <a:endParaRPr lang="en-US" sz="3200" dirty="0">
              <a:latin typeface="+mj-lt"/>
            </a:endParaRPr>
          </a:p>
        </p:txBody>
      </p:sp>
      <p:sp>
        <p:nvSpPr>
          <p:cNvPr id="16" name="Left Brace 15"/>
          <p:cNvSpPr/>
          <p:nvPr/>
        </p:nvSpPr>
        <p:spPr>
          <a:xfrm rot="5400000">
            <a:off x="5972467" y="2982524"/>
            <a:ext cx="304800" cy="76088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445038" y="2303479"/>
            <a:ext cx="1821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 SPS batch</a:t>
            </a:r>
          </a:p>
          <a:p>
            <a:r>
              <a:rPr lang="en-US" sz="2000" dirty="0" smtClean="0"/>
              <a:t>(144 bunches)</a:t>
            </a:r>
            <a:endParaRPr lang="en-US" sz="2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04800" y="5646116"/>
            <a:ext cx="8839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10288" y="5255839"/>
            <a:ext cx="255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26.7 km 1380 bunches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8091504" y="2421483"/>
            <a:ext cx="1502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Abort gap</a:t>
            </a:r>
            <a:endParaRPr lang="en-US" sz="2000" dirty="0"/>
          </a:p>
        </p:txBody>
      </p:sp>
      <p:sp>
        <p:nvSpPr>
          <p:cNvPr id="3" name="Rounded Rectangle 2"/>
          <p:cNvSpPr/>
          <p:nvPr/>
        </p:nvSpPr>
        <p:spPr>
          <a:xfrm>
            <a:off x="5638034" y="3554619"/>
            <a:ext cx="1008911" cy="1293851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19" name="Rounded Rectangle 18"/>
          <p:cNvSpPr/>
          <p:nvPr/>
        </p:nvSpPr>
        <p:spPr>
          <a:xfrm>
            <a:off x="3487743" y="3566281"/>
            <a:ext cx="346120" cy="1293851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20" name="Left Brace 19"/>
          <p:cNvSpPr/>
          <p:nvPr/>
        </p:nvSpPr>
        <p:spPr>
          <a:xfrm rot="5400000">
            <a:off x="3525436" y="2992482"/>
            <a:ext cx="304800" cy="76088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059069" y="2301226"/>
            <a:ext cx="1627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 PS batch</a:t>
            </a:r>
          </a:p>
          <a:p>
            <a:r>
              <a:rPr lang="en-US" sz="2000" dirty="0" smtClean="0"/>
              <a:t>(36 bunches)</a:t>
            </a:r>
            <a:endParaRPr lang="en-US" sz="2000" dirty="0"/>
          </a:p>
        </p:txBody>
      </p:sp>
      <p:sp>
        <p:nvSpPr>
          <p:cNvPr id="22" name="Rounded Rectangle 21"/>
          <p:cNvSpPr/>
          <p:nvPr/>
        </p:nvSpPr>
        <p:spPr>
          <a:xfrm>
            <a:off x="8708270" y="3486672"/>
            <a:ext cx="346120" cy="1293851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039813" y="928688"/>
            <a:ext cx="7778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50 ns bunch spacing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M</a:t>
            </a:r>
            <a:r>
              <a:rPr lang="en-US" sz="2400" dirty="0" smtClean="0"/>
              <a:t>aximum bunch intensity 1.7 x 10</a:t>
            </a:r>
            <a:r>
              <a:rPr lang="en-US" sz="2400" baseline="30000" dirty="0" smtClean="0"/>
              <a:t>11</a:t>
            </a:r>
            <a:r>
              <a:rPr lang="en-US" sz="2400" dirty="0" smtClean="0"/>
              <a:t> protons per bunch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64009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Crossing angle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 descr="crossing-angl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37" y="1594955"/>
            <a:ext cx="5912530" cy="283714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93575" y="1025874"/>
            <a:ext cx="7361061" cy="461665"/>
          </a:xfrm>
          <a:prstGeom prst="rect">
            <a:avLst/>
          </a:prstGeom>
          <a:noFill/>
          <a:ln w="12700" cap="sq" algn="ctr">
            <a:solidFill>
              <a:schemeClr val="accent1"/>
            </a:solidFill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rgbClr val="0000FF"/>
                </a:solidFill>
              </a:rPr>
              <a:t>work </a:t>
            </a:r>
            <a:r>
              <a:rPr lang="en-US" sz="2400" dirty="0">
                <a:solidFill>
                  <a:srgbClr val="0000FF"/>
                </a:solidFill>
              </a:rPr>
              <a:t>with a crossing angle to avoid parasitic collisions</a:t>
            </a:r>
            <a:r>
              <a:rPr lang="en-US" sz="2400" dirty="0" smtClean="0">
                <a:solidFill>
                  <a:srgbClr val="0000FF"/>
                </a:solidFill>
              </a:rPr>
              <a:t>.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8" name="Picture 7" descr="Screen shot 2011-09-01 at 4.53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495800"/>
            <a:ext cx="3554476" cy="221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4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long straight section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491482"/>
            <a:ext cx="1262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Video 1’57’’</a:t>
            </a:r>
            <a:endParaRPr lang="en-US" sz="1400" dirty="0"/>
          </a:p>
        </p:txBody>
      </p:sp>
      <p:pic>
        <p:nvPicPr>
          <p:cNvPr id="6" name="LS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61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464E-97CD-444E-9EE8-E53275B7B1FE}" type="slidenum">
              <a:rPr lang="en-GB"/>
              <a:pPr/>
              <a:t>9</a:t>
            </a:fld>
            <a:endParaRPr lang="en-GB"/>
          </a:p>
        </p:txBody>
      </p:sp>
      <p:sp>
        <p:nvSpPr>
          <p:cNvPr id="53556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Alternate gradient focusing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609600" y="1295400"/>
            <a:ext cx="7985804" cy="1363983"/>
            <a:chOff x="472462" y="976153"/>
            <a:chExt cx="7985804" cy="1363983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914466" y="1730536"/>
              <a:ext cx="75438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reeform 11"/>
            <p:cNvSpPr>
              <a:spLocks/>
            </p:cNvSpPr>
            <p:nvPr/>
          </p:nvSpPr>
          <p:spPr bwMode="auto">
            <a:xfrm rot="16200000">
              <a:off x="707297" y="1556705"/>
              <a:ext cx="1081088" cy="361950"/>
            </a:xfrm>
            <a:custGeom>
              <a:avLst/>
              <a:gdLst>
                <a:gd name="T0" fmla="*/ 1 w 681"/>
                <a:gd name="T1" fmla="*/ 19 h 228"/>
                <a:gd name="T2" fmla="*/ 8 w 681"/>
                <a:gd name="T3" fmla="*/ 19 h 228"/>
                <a:gd name="T4" fmla="*/ 46 w 681"/>
                <a:gd name="T5" fmla="*/ 42 h 228"/>
                <a:gd name="T6" fmla="*/ 90 w 681"/>
                <a:gd name="T7" fmla="*/ 55 h 228"/>
                <a:gd name="T8" fmla="*/ 126 w 681"/>
                <a:gd name="T9" fmla="*/ 64 h 228"/>
                <a:gd name="T10" fmla="*/ 166 w 681"/>
                <a:gd name="T11" fmla="*/ 72 h 228"/>
                <a:gd name="T12" fmla="*/ 211 w 681"/>
                <a:gd name="T13" fmla="*/ 72 h 228"/>
                <a:gd name="T14" fmla="*/ 254 w 681"/>
                <a:gd name="T15" fmla="*/ 76 h 228"/>
                <a:gd name="T16" fmla="*/ 295 w 681"/>
                <a:gd name="T17" fmla="*/ 76 h 228"/>
                <a:gd name="T18" fmla="*/ 331 w 681"/>
                <a:gd name="T19" fmla="*/ 74 h 228"/>
                <a:gd name="T20" fmla="*/ 368 w 681"/>
                <a:gd name="T21" fmla="*/ 73 h 228"/>
                <a:gd name="T22" fmla="*/ 403 w 681"/>
                <a:gd name="T23" fmla="*/ 73 h 228"/>
                <a:gd name="T24" fmla="*/ 438 w 681"/>
                <a:gd name="T25" fmla="*/ 71 h 228"/>
                <a:gd name="T26" fmla="*/ 476 w 681"/>
                <a:gd name="T27" fmla="*/ 68 h 228"/>
                <a:gd name="T28" fmla="*/ 502 w 681"/>
                <a:gd name="T29" fmla="*/ 65 h 228"/>
                <a:gd name="T30" fmla="*/ 532 w 681"/>
                <a:gd name="T31" fmla="*/ 61 h 228"/>
                <a:gd name="T32" fmla="*/ 576 w 681"/>
                <a:gd name="T33" fmla="*/ 56 h 228"/>
                <a:gd name="T34" fmla="*/ 617 w 681"/>
                <a:gd name="T35" fmla="*/ 47 h 228"/>
                <a:gd name="T36" fmla="*/ 644 w 681"/>
                <a:gd name="T37" fmla="*/ 40 h 228"/>
                <a:gd name="T38" fmla="*/ 662 w 681"/>
                <a:gd name="T39" fmla="*/ 29 h 228"/>
                <a:gd name="T40" fmla="*/ 680 w 681"/>
                <a:gd name="T41" fmla="*/ 13 h 228"/>
                <a:gd name="T42" fmla="*/ 673 w 681"/>
                <a:gd name="T43" fmla="*/ 211 h 228"/>
                <a:gd name="T44" fmla="*/ 673 w 681"/>
                <a:gd name="T45" fmla="*/ 211 h 228"/>
                <a:gd name="T46" fmla="*/ 647 w 681"/>
                <a:gd name="T47" fmla="*/ 194 h 228"/>
                <a:gd name="T48" fmla="*/ 610 w 681"/>
                <a:gd name="T49" fmla="*/ 178 h 228"/>
                <a:gd name="T50" fmla="*/ 580 w 681"/>
                <a:gd name="T51" fmla="*/ 169 h 228"/>
                <a:gd name="T52" fmla="*/ 547 w 681"/>
                <a:gd name="T53" fmla="*/ 164 h 228"/>
                <a:gd name="T54" fmla="*/ 505 w 681"/>
                <a:gd name="T55" fmla="*/ 156 h 228"/>
                <a:gd name="T56" fmla="*/ 479 w 681"/>
                <a:gd name="T57" fmla="*/ 154 h 228"/>
                <a:gd name="T58" fmla="*/ 433 w 681"/>
                <a:gd name="T59" fmla="*/ 149 h 228"/>
                <a:gd name="T60" fmla="*/ 395 w 681"/>
                <a:gd name="T61" fmla="*/ 146 h 228"/>
                <a:gd name="T62" fmla="*/ 352 w 681"/>
                <a:gd name="T63" fmla="*/ 146 h 228"/>
                <a:gd name="T64" fmla="*/ 322 w 681"/>
                <a:gd name="T65" fmla="*/ 146 h 228"/>
                <a:gd name="T66" fmla="*/ 274 w 681"/>
                <a:gd name="T67" fmla="*/ 148 h 228"/>
                <a:gd name="T68" fmla="*/ 220 w 681"/>
                <a:gd name="T69" fmla="*/ 151 h 228"/>
                <a:gd name="T70" fmla="*/ 188 w 681"/>
                <a:gd name="T71" fmla="*/ 155 h 228"/>
                <a:gd name="T72" fmla="*/ 157 w 681"/>
                <a:gd name="T73" fmla="*/ 156 h 228"/>
                <a:gd name="T74" fmla="*/ 123 w 681"/>
                <a:gd name="T75" fmla="*/ 164 h 228"/>
                <a:gd name="T76" fmla="*/ 96 w 681"/>
                <a:gd name="T77" fmla="*/ 168 h 228"/>
                <a:gd name="T78" fmla="*/ 56 w 681"/>
                <a:gd name="T79" fmla="*/ 175 h 228"/>
                <a:gd name="T80" fmla="*/ 27 w 681"/>
                <a:gd name="T81" fmla="*/ 187 h 228"/>
                <a:gd name="T82" fmla="*/ 1 w 681"/>
                <a:gd name="T83" fmla="*/ 212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81" h="228">
                  <a:moveTo>
                    <a:pt x="1" y="19"/>
                  </a:moveTo>
                  <a:lnTo>
                    <a:pt x="1" y="19"/>
                  </a:lnTo>
                  <a:lnTo>
                    <a:pt x="0" y="0"/>
                  </a:lnTo>
                  <a:lnTo>
                    <a:pt x="8" y="19"/>
                  </a:lnTo>
                  <a:lnTo>
                    <a:pt x="19" y="30"/>
                  </a:lnTo>
                  <a:lnTo>
                    <a:pt x="46" y="42"/>
                  </a:lnTo>
                  <a:lnTo>
                    <a:pt x="68" y="48"/>
                  </a:lnTo>
                  <a:lnTo>
                    <a:pt x="90" y="55"/>
                  </a:lnTo>
                  <a:lnTo>
                    <a:pt x="104" y="59"/>
                  </a:lnTo>
                  <a:lnTo>
                    <a:pt x="126" y="64"/>
                  </a:lnTo>
                  <a:lnTo>
                    <a:pt x="140" y="67"/>
                  </a:lnTo>
                  <a:lnTo>
                    <a:pt x="166" y="72"/>
                  </a:lnTo>
                  <a:lnTo>
                    <a:pt x="188" y="71"/>
                  </a:lnTo>
                  <a:lnTo>
                    <a:pt x="211" y="72"/>
                  </a:lnTo>
                  <a:lnTo>
                    <a:pt x="232" y="74"/>
                  </a:lnTo>
                  <a:lnTo>
                    <a:pt x="254" y="76"/>
                  </a:lnTo>
                  <a:lnTo>
                    <a:pt x="274" y="78"/>
                  </a:lnTo>
                  <a:lnTo>
                    <a:pt x="295" y="76"/>
                  </a:lnTo>
                  <a:lnTo>
                    <a:pt x="312" y="73"/>
                  </a:lnTo>
                  <a:lnTo>
                    <a:pt x="331" y="74"/>
                  </a:lnTo>
                  <a:lnTo>
                    <a:pt x="350" y="73"/>
                  </a:lnTo>
                  <a:lnTo>
                    <a:pt x="368" y="73"/>
                  </a:lnTo>
                  <a:lnTo>
                    <a:pt x="389" y="73"/>
                  </a:lnTo>
                  <a:lnTo>
                    <a:pt x="403" y="73"/>
                  </a:lnTo>
                  <a:lnTo>
                    <a:pt x="420" y="72"/>
                  </a:lnTo>
                  <a:lnTo>
                    <a:pt x="438" y="71"/>
                  </a:lnTo>
                  <a:lnTo>
                    <a:pt x="460" y="71"/>
                  </a:lnTo>
                  <a:lnTo>
                    <a:pt x="476" y="68"/>
                  </a:lnTo>
                  <a:lnTo>
                    <a:pt x="488" y="70"/>
                  </a:lnTo>
                  <a:lnTo>
                    <a:pt x="502" y="65"/>
                  </a:lnTo>
                  <a:lnTo>
                    <a:pt x="516" y="64"/>
                  </a:lnTo>
                  <a:lnTo>
                    <a:pt x="532" y="61"/>
                  </a:lnTo>
                  <a:lnTo>
                    <a:pt x="551" y="58"/>
                  </a:lnTo>
                  <a:lnTo>
                    <a:pt x="576" y="56"/>
                  </a:lnTo>
                  <a:lnTo>
                    <a:pt x="593" y="52"/>
                  </a:lnTo>
                  <a:lnTo>
                    <a:pt x="617" y="47"/>
                  </a:lnTo>
                  <a:lnTo>
                    <a:pt x="635" y="43"/>
                  </a:lnTo>
                  <a:lnTo>
                    <a:pt x="644" y="40"/>
                  </a:lnTo>
                  <a:lnTo>
                    <a:pt x="653" y="34"/>
                  </a:lnTo>
                  <a:lnTo>
                    <a:pt x="662" y="29"/>
                  </a:lnTo>
                  <a:lnTo>
                    <a:pt x="671" y="20"/>
                  </a:lnTo>
                  <a:lnTo>
                    <a:pt x="680" y="13"/>
                  </a:lnTo>
                  <a:lnTo>
                    <a:pt x="680" y="227"/>
                  </a:lnTo>
                  <a:lnTo>
                    <a:pt x="673" y="211"/>
                  </a:lnTo>
                  <a:lnTo>
                    <a:pt x="664" y="206"/>
                  </a:lnTo>
                  <a:lnTo>
                    <a:pt x="673" y="211"/>
                  </a:lnTo>
                  <a:lnTo>
                    <a:pt x="656" y="197"/>
                  </a:lnTo>
                  <a:lnTo>
                    <a:pt x="647" y="194"/>
                  </a:lnTo>
                  <a:lnTo>
                    <a:pt x="636" y="186"/>
                  </a:lnTo>
                  <a:lnTo>
                    <a:pt x="610" y="178"/>
                  </a:lnTo>
                  <a:lnTo>
                    <a:pt x="595" y="172"/>
                  </a:lnTo>
                  <a:lnTo>
                    <a:pt x="580" y="169"/>
                  </a:lnTo>
                  <a:lnTo>
                    <a:pt x="565" y="167"/>
                  </a:lnTo>
                  <a:lnTo>
                    <a:pt x="547" y="164"/>
                  </a:lnTo>
                  <a:lnTo>
                    <a:pt x="526" y="161"/>
                  </a:lnTo>
                  <a:lnTo>
                    <a:pt x="505" y="156"/>
                  </a:lnTo>
                  <a:lnTo>
                    <a:pt x="497" y="156"/>
                  </a:lnTo>
                  <a:lnTo>
                    <a:pt x="479" y="154"/>
                  </a:lnTo>
                  <a:lnTo>
                    <a:pt x="460" y="151"/>
                  </a:lnTo>
                  <a:lnTo>
                    <a:pt x="433" y="149"/>
                  </a:lnTo>
                  <a:lnTo>
                    <a:pt x="418" y="148"/>
                  </a:lnTo>
                  <a:lnTo>
                    <a:pt x="395" y="146"/>
                  </a:lnTo>
                  <a:lnTo>
                    <a:pt x="371" y="146"/>
                  </a:lnTo>
                  <a:lnTo>
                    <a:pt x="352" y="146"/>
                  </a:lnTo>
                  <a:lnTo>
                    <a:pt x="337" y="146"/>
                  </a:lnTo>
                  <a:lnTo>
                    <a:pt x="322" y="146"/>
                  </a:lnTo>
                  <a:lnTo>
                    <a:pt x="303" y="148"/>
                  </a:lnTo>
                  <a:lnTo>
                    <a:pt x="274" y="148"/>
                  </a:lnTo>
                  <a:lnTo>
                    <a:pt x="249" y="151"/>
                  </a:lnTo>
                  <a:lnTo>
                    <a:pt x="220" y="151"/>
                  </a:lnTo>
                  <a:lnTo>
                    <a:pt x="202" y="152"/>
                  </a:lnTo>
                  <a:lnTo>
                    <a:pt x="188" y="155"/>
                  </a:lnTo>
                  <a:lnTo>
                    <a:pt x="176" y="154"/>
                  </a:lnTo>
                  <a:lnTo>
                    <a:pt x="157" y="156"/>
                  </a:lnTo>
                  <a:lnTo>
                    <a:pt x="142" y="157"/>
                  </a:lnTo>
                  <a:lnTo>
                    <a:pt x="123" y="164"/>
                  </a:lnTo>
                  <a:lnTo>
                    <a:pt x="110" y="166"/>
                  </a:lnTo>
                  <a:lnTo>
                    <a:pt x="96" y="168"/>
                  </a:lnTo>
                  <a:lnTo>
                    <a:pt x="74" y="172"/>
                  </a:lnTo>
                  <a:lnTo>
                    <a:pt x="56" y="175"/>
                  </a:lnTo>
                  <a:lnTo>
                    <a:pt x="46" y="178"/>
                  </a:lnTo>
                  <a:lnTo>
                    <a:pt x="27" y="187"/>
                  </a:lnTo>
                  <a:lnTo>
                    <a:pt x="9" y="194"/>
                  </a:lnTo>
                  <a:lnTo>
                    <a:pt x="1" y="212"/>
                  </a:lnTo>
                  <a:lnTo>
                    <a:pt x="1" y="19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Oval 12"/>
            <p:cNvSpPr>
              <a:spLocks noChangeArrowheads="1"/>
            </p:cNvSpPr>
            <p:nvPr/>
          </p:nvSpPr>
          <p:spPr bwMode="auto">
            <a:xfrm rot="16200000">
              <a:off x="1524066" y="1654336"/>
              <a:ext cx="1143000" cy="2286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Freeform 11"/>
            <p:cNvSpPr>
              <a:spLocks/>
            </p:cNvSpPr>
            <p:nvPr/>
          </p:nvSpPr>
          <p:spPr bwMode="auto">
            <a:xfrm rot="16200000">
              <a:off x="2383697" y="1556705"/>
              <a:ext cx="1081088" cy="361950"/>
            </a:xfrm>
            <a:custGeom>
              <a:avLst/>
              <a:gdLst>
                <a:gd name="T0" fmla="*/ 1 w 681"/>
                <a:gd name="T1" fmla="*/ 19 h 228"/>
                <a:gd name="T2" fmla="*/ 8 w 681"/>
                <a:gd name="T3" fmla="*/ 19 h 228"/>
                <a:gd name="T4" fmla="*/ 46 w 681"/>
                <a:gd name="T5" fmla="*/ 42 h 228"/>
                <a:gd name="T6" fmla="*/ 90 w 681"/>
                <a:gd name="T7" fmla="*/ 55 h 228"/>
                <a:gd name="T8" fmla="*/ 126 w 681"/>
                <a:gd name="T9" fmla="*/ 64 h 228"/>
                <a:gd name="T10" fmla="*/ 166 w 681"/>
                <a:gd name="T11" fmla="*/ 72 h 228"/>
                <a:gd name="T12" fmla="*/ 211 w 681"/>
                <a:gd name="T13" fmla="*/ 72 h 228"/>
                <a:gd name="T14" fmla="*/ 254 w 681"/>
                <a:gd name="T15" fmla="*/ 76 h 228"/>
                <a:gd name="T16" fmla="*/ 295 w 681"/>
                <a:gd name="T17" fmla="*/ 76 h 228"/>
                <a:gd name="T18" fmla="*/ 331 w 681"/>
                <a:gd name="T19" fmla="*/ 74 h 228"/>
                <a:gd name="T20" fmla="*/ 368 w 681"/>
                <a:gd name="T21" fmla="*/ 73 h 228"/>
                <a:gd name="T22" fmla="*/ 403 w 681"/>
                <a:gd name="T23" fmla="*/ 73 h 228"/>
                <a:gd name="T24" fmla="*/ 438 w 681"/>
                <a:gd name="T25" fmla="*/ 71 h 228"/>
                <a:gd name="T26" fmla="*/ 476 w 681"/>
                <a:gd name="T27" fmla="*/ 68 h 228"/>
                <a:gd name="T28" fmla="*/ 502 w 681"/>
                <a:gd name="T29" fmla="*/ 65 h 228"/>
                <a:gd name="T30" fmla="*/ 532 w 681"/>
                <a:gd name="T31" fmla="*/ 61 h 228"/>
                <a:gd name="T32" fmla="*/ 576 w 681"/>
                <a:gd name="T33" fmla="*/ 56 h 228"/>
                <a:gd name="T34" fmla="*/ 617 w 681"/>
                <a:gd name="T35" fmla="*/ 47 h 228"/>
                <a:gd name="T36" fmla="*/ 644 w 681"/>
                <a:gd name="T37" fmla="*/ 40 h 228"/>
                <a:gd name="T38" fmla="*/ 662 w 681"/>
                <a:gd name="T39" fmla="*/ 29 h 228"/>
                <a:gd name="T40" fmla="*/ 680 w 681"/>
                <a:gd name="T41" fmla="*/ 13 h 228"/>
                <a:gd name="T42" fmla="*/ 673 w 681"/>
                <a:gd name="T43" fmla="*/ 211 h 228"/>
                <a:gd name="T44" fmla="*/ 673 w 681"/>
                <a:gd name="T45" fmla="*/ 211 h 228"/>
                <a:gd name="T46" fmla="*/ 647 w 681"/>
                <a:gd name="T47" fmla="*/ 194 h 228"/>
                <a:gd name="T48" fmla="*/ 610 w 681"/>
                <a:gd name="T49" fmla="*/ 178 h 228"/>
                <a:gd name="T50" fmla="*/ 580 w 681"/>
                <a:gd name="T51" fmla="*/ 169 h 228"/>
                <a:gd name="T52" fmla="*/ 547 w 681"/>
                <a:gd name="T53" fmla="*/ 164 h 228"/>
                <a:gd name="T54" fmla="*/ 505 w 681"/>
                <a:gd name="T55" fmla="*/ 156 h 228"/>
                <a:gd name="T56" fmla="*/ 479 w 681"/>
                <a:gd name="T57" fmla="*/ 154 h 228"/>
                <a:gd name="T58" fmla="*/ 433 w 681"/>
                <a:gd name="T59" fmla="*/ 149 h 228"/>
                <a:gd name="T60" fmla="*/ 395 w 681"/>
                <a:gd name="T61" fmla="*/ 146 h 228"/>
                <a:gd name="T62" fmla="*/ 352 w 681"/>
                <a:gd name="T63" fmla="*/ 146 h 228"/>
                <a:gd name="T64" fmla="*/ 322 w 681"/>
                <a:gd name="T65" fmla="*/ 146 h 228"/>
                <a:gd name="T66" fmla="*/ 274 w 681"/>
                <a:gd name="T67" fmla="*/ 148 h 228"/>
                <a:gd name="T68" fmla="*/ 220 w 681"/>
                <a:gd name="T69" fmla="*/ 151 h 228"/>
                <a:gd name="T70" fmla="*/ 188 w 681"/>
                <a:gd name="T71" fmla="*/ 155 h 228"/>
                <a:gd name="T72" fmla="*/ 157 w 681"/>
                <a:gd name="T73" fmla="*/ 156 h 228"/>
                <a:gd name="T74" fmla="*/ 123 w 681"/>
                <a:gd name="T75" fmla="*/ 164 h 228"/>
                <a:gd name="T76" fmla="*/ 96 w 681"/>
                <a:gd name="T77" fmla="*/ 168 h 228"/>
                <a:gd name="T78" fmla="*/ 56 w 681"/>
                <a:gd name="T79" fmla="*/ 175 h 228"/>
                <a:gd name="T80" fmla="*/ 27 w 681"/>
                <a:gd name="T81" fmla="*/ 187 h 228"/>
                <a:gd name="T82" fmla="*/ 1 w 681"/>
                <a:gd name="T83" fmla="*/ 212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81" h="228">
                  <a:moveTo>
                    <a:pt x="1" y="19"/>
                  </a:moveTo>
                  <a:lnTo>
                    <a:pt x="1" y="19"/>
                  </a:lnTo>
                  <a:lnTo>
                    <a:pt x="0" y="0"/>
                  </a:lnTo>
                  <a:lnTo>
                    <a:pt x="8" y="19"/>
                  </a:lnTo>
                  <a:lnTo>
                    <a:pt x="19" y="30"/>
                  </a:lnTo>
                  <a:lnTo>
                    <a:pt x="46" y="42"/>
                  </a:lnTo>
                  <a:lnTo>
                    <a:pt x="68" y="48"/>
                  </a:lnTo>
                  <a:lnTo>
                    <a:pt x="90" y="55"/>
                  </a:lnTo>
                  <a:lnTo>
                    <a:pt x="104" y="59"/>
                  </a:lnTo>
                  <a:lnTo>
                    <a:pt x="126" y="64"/>
                  </a:lnTo>
                  <a:lnTo>
                    <a:pt x="140" y="67"/>
                  </a:lnTo>
                  <a:lnTo>
                    <a:pt x="166" y="72"/>
                  </a:lnTo>
                  <a:lnTo>
                    <a:pt x="188" y="71"/>
                  </a:lnTo>
                  <a:lnTo>
                    <a:pt x="211" y="72"/>
                  </a:lnTo>
                  <a:lnTo>
                    <a:pt x="232" y="74"/>
                  </a:lnTo>
                  <a:lnTo>
                    <a:pt x="254" y="76"/>
                  </a:lnTo>
                  <a:lnTo>
                    <a:pt x="274" y="78"/>
                  </a:lnTo>
                  <a:lnTo>
                    <a:pt x="295" y="76"/>
                  </a:lnTo>
                  <a:lnTo>
                    <a:pt x="312" y="73"/>
                  </a:lnTo>
                  <a:lnTo>
                    <a:pt x="331" y="74"/>
                  </a:lnTo>
                  <a:lnTo>
                    <a:pt x="350" y="73"/>
                  </a:lnTo>
                  <a:lnTo>
                    <a:pt x="368" y="73"/>
                  </a:lnTo>
                  <a:lnTo>
                    <a:pt x="389" y="73"/>
                  </a:lnTo>
                  <a:lnTo>
                    <a:pt x="403" y="73"/>
                  </a:lnTo>
                  <a:lnTo>
                    <a:pt x="420" y="72"/>
                  </a:lnTo>
                  <a:lnTo>
                    <a:pt x="438" y="71"/>
                  </a:lnTo>
                  <a:lnTo>
                    <a:pt x="460" y="71"/>
                  </a:lnTo>
                  <a:lnTo>
                    <a:pt x="476" y="68"/>
                  </a:lnTo>
                  <a:lnTo>
                    <a:pt x="488" y="70"/>
                  </a:lnTo>
                  <a:lnTo>
                    <a:pt x="502" y="65"/>
                  </a:lnTo>
                  <a:lnTo>
                    <a:pt x="516" y="64"/>
                  </a:lnTo>
                  <a:lnTo>
                    <a:pt x="532" y="61"/>
                  </a:lnTo>
                  <a:lnTo>
                    <a:pt x="551" y="58"/>
                  </a:lnTo>
                  <a:lnTo>
                    <a:pt x="576" y="56"/>
                  </a:lnTo>
                  <a:lnTo>
                    <a:pt x="593" y="52"/>
                  </a:lnTo>
                  <a:lnTo>
                    <a:pt x="617" y="47"/>
                  </a:lnTo>
                  <a:lnTo>
                    <a:pt x="635" y="43"/>
                  </a:lnTo>
                  <a:lnTo>
                    <a:pt x="644" y="40"/>
                  </a:lnTo>
                  <a:lnTo>
                    <a:pt x="653" y="34"/>
                  </a:lnTo>
                  <a:lnTo>
                    <a:pt x="662" y="29"/>
                  </a:lnTo>
                  <a:lnTo>
                    <a:pt x="671" y="20"/>
                  </a:lnTo>
                  <a:lnTo>
                    <a:pt x="680" y="13"/>
                  </a:lnTo>
                  <a:lnTo>
                    <a:pt x="680" y="227"/>
                  </a:lnTo>
                  <a:lnTo>
                    <a:pt x="673" y="211"/>
                  </a:lnTo>
                  <a:lnTo>
                    <a:pt x="664" y="206"/>
                  </a:lnTo>
                  <a:lnTo>
                    <a:pt x="673" y="211"/>
                  </a:lnTo>
                  <a:lnTo>
                    <a:pt x="656" y="197"/>
                  </a:lnTo>
                  <a:lnTo>
                    <a:pt x="647" y="194"/>
                  </a:lnTo>
                  <a:lnTo>
                    <a:pt x="636" y="186"/>
                  </a:lnTo>
                  <a:lnTo>
                    <a:pt x="610" y="178"/>
                  </a:lnTo>
                  <a:lnTo>
                    <a:pt x="595" y="172"/>
                  </a:lnTo>
                  <a:lnTo>
                    <a:pt x="580" y="169"/>
                  </a:lnTo>
                  <a:lnTo>
                    <a:pt x="565" y="167"/>
                  </a:lnTo>
                  <a:lnTo>
                    <a:pt x="547" y="164"/>
                  </a:lnTo>
                  <a:lnTo>
                    <a:pt x="526" y="161"/>
                  </a:lnTo>
                  <a:lnTo>
                    <a:pt x="505" y="156"/>
                  </a:lnTo>
                  <a:lnTo>
                    <a:pt x="497" y="156"/>
                  </a:lnTo>
                  <a:lnTo>
                    <a:pt x="479" y="154"/>
                  </a:lnTo>
                  <a:lnTo>
                    <a:pt x="460" y="151"/>
                  </a:lnTo>
                  <a:lnTo>
                    <a:pt x="433" y="149"/>
                  </a:lnTo>
                  <a:lnTo>
                    <a:pt x="418" y="148"/>
                  </a:lnTo>
                  <a:lnTo>
                    <a:pt x="395" y="146"/>
                  </a:lnTo>
                  <a:lnTo>
                    <a:pt x="371" y="146"/>
                  </a:lnTo>
                  <a:lnTo>
                    <a:pt x="352" y="146"/>
                  </a:lnTo>
                  <a:lnTo>
                    <a:pt x="337" y="146"/>
                  </a:lnTo>
                  <a:lnTo>
                    <a:pt x="322" y="146"/>
                  </a:lnTo>
                  <a:lnTo>
                    <a:pt x="303" y="148"/>
                  </a:lnTo>
                  <a:lnTo>
                    <a:pt x="274" y="148"/>
                  </a:lnTo>
                  <a:lnTo>
                    <a:pt x="249" y="151"/>
                  </a:lnTo>
                  <a:lnTo>
                    <a:pt x="220" y="151"/>
                  </a:lnTo>
                  <a:lnTo>
                    <a:pt x="202" y="152"/>
                  </a:lnTo>
                  <a:lnTo>
                    <a:pt x="188" y="155"/>
                  </a:lnTo>
                  <a:lnTo>
                    <a:pt x="176" y="154"/>
                  </a:lnTo>
                  <a:lnTo>
                    <a:pt x="157" y="156"/>
                  </a:lnTo>
                  <a:lnTo>
                    <a:pt x="142" y="157"/>
                  </a:lnTo>
                  <a:lnTo>
                    <a:pt x="123" y="164"/>
                  </a:lnTo>
                  <a:lnTo>
                    <a:pt x="110" y="166"/>
                  </a:lnTo>
                  <a:lnTo>
                    <a:pt x="96" y="168"/>
                  </a:lnTo>
                  <a:lnTo>
                    <a:pt x="74" y="172"/>
                  </a:lnTo>
                  <a:lnTo>
                    <a:pt x="56" y="175"/>
                  </a:lnTo>
                  <a:lnTo>
                    <a:pt x="46" y="178"/>
                  </a:lnTo>
                  <a:lnTo>
                    <a:pt x="27" y="187"/>
                  </a:lnTo>
                  <a:lnTo>
                    <a:pt x="9" y="194"/>
                  </a:lnTo>
                  <a:lnTo>
                    <a:pt x="1" y="212"/>
                  </a:lnTo>
                  <a:lnTo>
                    <a:pt x="1" y="19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Oval 12"/>
            <p:cNvSpPr>
              <a:spLocks noChangeArrowheads="1"/>
            </p:cNvSpPr>
            <p:nvPr/>
          </p:nvSpPr>
          <p:spPr bwMode="auto">
            <a:xfrm rot="16200000">
              <a:off x="3200466" y="1654336"/>
              <a:ext cx="1143000" cy="2286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Freeform 11"/>
            <p:cNvSpPr>
              <a:spLocks/>
            </p:cNvSpPr>
            <p:nvPr/>
          </p:nvSpPr>
          <p:spPr bwMode="auto">
            <a:xfrm rot="16200000">
              <a:off x="4136297" y="1556705"/>
              <a:ext cx="1081088" cy="361950"/>
            </a:xfrm>
            <a:custGeom>
              <a:avLst/>
              <a:gdLst>
                <a:gd name="T0" fmla="*/ 1 w 681"/>
                <a:gd name="T1" fmla="*/ 19 h 228"/>
                <a:gd name="T2" fmla="*/ 8 w 681"/>
                <a:gd name="T3" fmla="*/ 19 h 228"/>
                <a:gd name="T4" fmla="*/ 46 w 681"/>
                <a:gd name="T5" fmla="*/ 42 h 228"/>
                <a:gd name="T6" fmla="*/ 90 w 681"/>
                <a:gd name="T7" fmla="*/ 55 h 228"/>
                <a:gd name="T8" fmla="*/ 126 w 681"/>
                <a:gd name="T9" fmla="*/ 64 h 228"/>
                <a:gd name="T10" fmla="*/ 166 w 681"/>
                <a:gd name="T11" fmla="*/ 72 h 228"/>
                <a:gd name="T12" fmla="*/ 211 w 681"/>
                <a:gd name="T13" fmla="*/ 72 h 228"/>
                <a:gd name="T14" fmla="*/ 254 w 681"/>
                <a:gd name="T15" fmla="*/ 76 h 228"/>
                <a:gd name="T16" fmla="*/ 295 w 681"/>
                <a:gd name="T17" fmla="*/ 76 h 228"/>
                <a:gd name="T18" fmla="*/ 331 w 681"/>
                <a:gd name="T19" fmla="*/ 74 h 228"/>
                <a:gd name="T20" fmla="*/ 368 w 681"/>
                <a:gd name="T21" fmla="*/ 73 h 228"/>
                <a:gd name="T22" fmla="*/ 403 w 681"/>
                <a:gd name="T23" fmla="*/ 73 h 228"/>
                <a:gd name="T24" fmla="*/ 438 w 681"/>
                <a:gd name="T25" fmla="*/ 71 h 228"/>
                <a:gd name="T26" fmla="*/ 476 w 681"/>
                <a:gd name="T27" fmla="*/ 68 h 228"/>
                <a:gd name="T28" fmla="*/ 502 w 681"/>
                <a:gd name="T29" fmla="*/ 65 h 228"/>
                <a:gd name="T30" fmla="*/ 532 w 681"/>
                <a:gd name="T31" fmla="*/ 61 h 228"/>
                <a:gd name="T32" fmla="*/ 576 w 681"/>
                <a:gd name="T33" fmla="*/ 56 h 228"/>
                <a:gd name="T34" fmla="*/ 617 w 681"/>
                <a:gd name="T35" fmla="*/ 47 h 228"/>
                <a:gd name="T36" fmla="*/ 644 w 681"/>
                <a:gd name="T37" fmla="*/ 40 h 228"/>
                <a:gd name="T38" fmla="*/ 662 w 681"/>
                <a:gd name="T39" fmla="*/ 29 h 228"/>
                <a:gd name="T40" fmla="*/ 680 w 681"/>
                <a:gd name="T41" fmla="*/ 13 h 228"/>
                <a:gd name="T42" fmla="*/ 673 w 681"/>
                <a:gd name="T43" fmla="*/ 211 h 228"/>
                <a:gd name="T44" fmla="*/ 673 w 681"/>
                <a:gd name="T45" fmla="*/ 211 h 228"/>
                <a:gd name="T46" fmla="*/ 647 w 681"/>
                <a:gd name="T47" fmla="*/ 194 h 228"/>
                <a:gd name="T48" fmla="*/ 610 w 681"/>
                <a:gd name="T49" fmla="*/ 178 h 228"/>
                <a:gd name="T50" fmla="*/ 580 w 681"/>
                <a:gd name="T51" fmla="*/ 169 h 228"/>
                <a:gd name="T52" fmla="*/ 547 w 681"/>
                <a:gd name="T53" fmla="*/ 164 h 228"/>
                <a:gd name="T54" fmla="*/ 505 w 681"/>
                <a:gd name="T55" fmla="*/ 156 h 228"/>
                <a:gd name="T56" fmla="*/ 479 w 681"/>
                <a:gd name="T57" fmla="*/ 154 h 228"/>
                <a:gd name="T58" fmla="*/ 433 w 681"/>
                <a:gd name="T59" fmla="*/ 149 h 228"/>
                <a:gd name="T60" fmla="*/ 395 w 681"/>
                <a:gd name="T61" fmla="*/ 146 h 228"/>
                <a:gd name="T62" fmla="*/ 352 w 681"/>
                <a:gd name="T63" fmla="*/ 146 h 228"/>
                <a:gd name="T64" fmla="*/ 322 w 681"/>
                <a:gd name="T65" fmla="*/ 146 h 228"/>
                <a:gd name="T66" fmla="*/ 274 w 681"/>
                <a:gd name="T67" fmla="*/ 148 h 228"/>
                <a:gd name="T68" fmla="*/ 220 w 681"/>
                <a:gd name="T69" fmla="*/ 151 h 228"/>
                <a:gd name="T70" fmla="*/ 188 w 681"/>
                <a:gd name="T71" fmla="*/ 155 h 228"/>
                <a:gd name="T72" fmla="*/ 157 w 681"/>
                <a:gd name="T73" fmla="*/ 156 h 228"/>
                <a:gd name="T74" fmla="*/ 123 w 681"/>
                <a:gd name="T75" fmla="*/ 164 h 228"/>
                <a:gd name="T76" fmla="*/ 96 w 681"/>
                <a:gd name="T77" fmla="*/ 168 h 228"/>
                <a:gd name="T78" fmla="*/ 56 w 681"/>
                <a:gd name="T79" fmla="*/ 175 h 228"/>
                <a:gd name="T80" fmla="*/ 27 w 681"/>
                <a:gd name="T81" fmla="*/ 187 h 228"/>
                <a:gd name="T82" fmla="*/ 1 w 681"/>
                <a:gd name="T83" fmla="*/ 212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81" h="228">
                  <a:moveTo>
                    <a:pt x="1" y="19"/>
                  </a:moveTo>
                  <a:lnTo>
                    <a:pt x="1" y="19"/>
                  </a:lnTo>
                  <a:lnTo>
                    <a:pt x="0" y="0"/>
                  </a:lnTo>
                  <a:lnTo>
                    <a:pt x="8" y="19"/>
                  </a:lnTo>
                  <a:lnTo>
                    <a:pt x="19" y="30"/>
                  </a:lnTo>
                  <a:lnTo>
                    <a:pt x="46" y="42"/>
                  </a:lnTo>
                  <a:lnTo>
                    <a:pt x="68" y="48"/>
                  </a:lnTo>
                  <a:lnTo>
                    <a:pt x="90" y="55"/>
                  </a:lnTo>
                  <a:lnTo>
                    <a:pt x="104" y="59"/>
                  </a:lnTo>
                  <a:lnTo>
                    <a:pt x="126" y="64"/>
                  </a:lnTo>
                  <a:lnTo>
                    <a:pt x="140" y="67"/>
                  </a:lnTo>
                  <a:lnTo>
                    <a:pt x="166" y="72"/>
                  </a:lnTo>
                  <a:lnTo>
                    <a:pt x="188" y="71"/>
                  </a:lnTo>
                  <a:lnTo>
                    <a:pt x="211" y="72"/>
                  </a:lnTo>
                  <a:lnTo>
                    <a:pt x="232" y="74"/>
                  </a:lnTo>
                  <a:lnTo>
                    <a:pt x="254" y="76"/>
                  </a:lnTo>
                  <a:lnTo>
                    <a:pt x="274" y="78"/>
                  </a:lnTo>
                  <a:lnTo>
                    <a:pt x="295" y="76"/>
                  </a:lnTo>
                  <a:lnTo>
                    <a:pt x="312" y="73"/>
                  </a:lnTo>
                  <a:lnTo>
                    <a:pt x="331" y="74"/>
                  </a:lnTo>
                  <a:lnTo>
                    <a:pt x="350" y="73"/>
                  </a:lnTo>
                  <a:lnTo>
                    <a:pt x="368" y="73"/>
                  </a:lnTo>
                  <a:lnTo>
                    <a:pt x="389" y="73"/>
                  </a:lnTo>
                  <a:lnTo>
                    <a:pt x="403" y="73"/>
                  </a:lnTo>
                  <a:lnTo>
                    <a:pt x="420" y="72"/>
                  </a:lnTo>
                  <a:lnTo>
                    <a:pt x="438" y="71"/>
                  </a:lnTo>
                  <a:lnTo>
                    <a:pt x="460" y="71"/>
                  </a:lnTo>
                  <a:lnTo>
                    <a:pt x="476" y="68"/>
                  </a:lnTo>
                  <a:lnTo>
                    <a:pt x="488" y="70"/>
                  </a:lnTo>
                  <a:lnTo>
                    <a:pt x="502" y="65"/>
                  </a:lnTo>
                  <a:lnTo>
                    <a:pt x="516" y="64"/>
                  </a:lnTo>
                  <a:lnTo>
                    <a:pt x="532" y="61"/>
                  </a:lnTo>
                  <a:lnTo>
                    <a:pt x="551" y="58"/>
                  </a:lnTo>
                  <a:lnTo>
                    <a:pt x="576" y="56"/>
                  </a:lnTo>
                  <a:lnTo>
                    <a:pt x="593" y="52"/>
                  </a:lnTo>
                  <a:lnTo>
                    <a:pt x="617" y="47"/>
                  </a:lnTo>
                  <a:lnTo>
                    <a:pt x="635" y="43"/>
                  </a:lnTo>
                  <a:lnTo>
                    <a:pt x="644" y="40"/>
                  </a:lnTo>
                  <a:lnTo>
                    <a:pt x="653" y="34"/>
                  </a:lnTo>
                  <a:lnTo>
                    <a:pt x="662" y="29"/>
                  </a:lnTo>
                  <a:lnTo>
                    <a:pt x="671" y="20"/>
                  </a:lnTo>
                  <a:lnTo>
                    <a:pt x="680" y="13"/>
                  </a:lnTo>
                  <a:lnTo>
                    <a:pt x="680" y="227"/>
                  </a:lnTo>
                  <a:lnTo>
                    <a:pt x="673" y="211"/>
                  </a:lnTo>
                  <a:lnTo>
                    <a:pt x="664" y="206"/>
                  </a:lnTo>
                  <a:lnTo>
                    <a:pt x="673" y="211"/>
                  </a:lnTo>
                  <a:lnTo>
                    <a:pt x="656" y="197"/>
                  </a:lnTo>
                  <a:lnTo>
                    <a:pt x="647" y="194"/>
                  </a:lnTo>
                  <a:lnTo>
                    <a:pt x="636" y="186"/>
                  </a:lnTo>
                  <a:lnTo>
                    <a:pt x="610" y="178"/>
                  </a:lnTo>
                  <a:lnTo>
                    <a:pt x="595" y="172"/>
                  </a:lnTo>
                  <a:lnTo>
                    <a:pt x="580" y="169"/>
                  </a:lnTo>
                  <a:lnTo>
                    <a:pt x="565" y="167"/>
                  </a:lnTo>
                  <a:lnTo>
                    <a:pt x="547" y="164"/>
                  </a:lnTo>
                  <a:lnTo>
                    <a:pt x="526" y="161"/>
                  </a:lnTo>
                  <a:lnTo>
                    <a:pt x="505" y="156"/>
                  </a:lnTo>
                  <a:lnTo>
                    <a:pt x="497" y="156"/>
                  </a:lnTo>
                  <a:lnTo>
                    <a:pt x="479" y="154"/>
                  </a:lnTo>
                  <a:lnTo>
                    <a:pt x="460" y="151"/>
                  </a:lnTo>
                  <a:lnTo>
                    <a:pt x="433" y="149"/>
                  </a:lnTo>
                  <a:lnTo>
                    <a:pt x="418" y="148"/>
                  </a:lnTo>
                  <a:lnTo>
                    <a:pt x="395" y="146"/>
                  </a:lnTo>
                  <a:lnTo>
                    <a:pt x="371" y="146"/>
                  </a:lnTo>
                  <a:lnTo>
                    <a:pt x="352" y="146"/>
                  </a:lnTo>
                  <a:lnTo>
                    <a:pt x="337" y="146"/>
                  </a:lnTo>
                  <a:lnTo>
                    <a:pt x="322" y="146"/>
                  </a:lnTo>
                  <a:lnTo>
                    <a:pt x="303" y="148"/>
                  </a:lnTo>
                  <a:lnTo>
                    <a:pt x="274" y="148"/>
                  </a:lnTo>
                  <a:lnTo>
                    <a:pt x="249" y="151"/>
                  </a:lnTo>
                  <a:lnTo>
                    <a:pt x="220" y="151"/>
                  </a:lnTo>
                  <a:lnTo>
                    <a:pt x="202" y="152"/>
                  </a:lnTo>
                  <a:lnTo>
                    <a:pt x="188" y="155"/>
                  </a:lnTo>
                  <a:lnTo>
                    <a:pt x="176" y="154"/>
                  </a:lnTo>
                  <a:lnTo>
                    <a:pt x="157" y="156"/>
                  </a:lnTo>
                  <a:lnTo>
                    <a:pt x="142" y="157"/>
                  </a:lnTo>
                  <a:lnTo>
                    <a:pt x="123" y="164"/>
                  </a:lnTo>
                  <a:lnTo>
                    <a:pt x="110" y="166"/>
                  </a:lnTo>
                  <a:lnTo>
                    <a:pt x="96" y="168"/>
                  </a:lnTo>
                  <a:lnTo>
                    <a:pt x="74" y="172"/>
                  </a:lnTo>
                  <a:lnTo>
                    <a:pt x="56" y="175"/>
                  </a:lnTo>
                  <a:lnTo>
                    <a:pt x="46" y="178"/>
                  </a:lnTo>
                  <a:lnTo>
                    <a:pt x="27" y="187"/>
                  </a:lnTo>
                  <a:lnTo>
                    <a:pt x="9" y="194"/>
                  </a:lnTo>
                  <a:lnTo>
                    <a:pt x="1" y="212"/>
                  </a:lnTo>
                  <a:lnTo>
                    <a:pt x="1" y="19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Oval 12"/>
            <p:cNvSpPr>
              <a:spLocks noChangeArrowheads="1"/>
            </p:cNvSpPr>
            <p:nvPr/>
          </p:nvSpPr>
          <p:spPr bwMode="auto">
            <a:xfrm rot="16200000">
              <a:off x="4953066" y="1654336"/>
              <a:ext cx="1143000" cy="2286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Freeform 11"/>
            <p:cNvSpPr>
              <a:spLocks/>
            </p:cNvSpPr>
            <p:nvPr/>
          </p:nvSpPr>
          <p:spPr bwMode="auto">
            <a:xfrm rot="16200000">
              <a:off x="5888897" y="1556705"/>
              <a:ext cx="1081088" cy="361950"/>
            </a:xfrm>
            <a:custGeom>
              <a:avLst/>
              <a:gdLst>
                <a:gd name="T0" fmla="*/ 1 w 681"/>
                <a:gd name="T1" fmla="*/ 19 h 228"/>
                <a:gd name="T2" fmla="*/ 8 w 681"/>
                <a:gd name="T3" fmla="*/ 19 h 228"/>
                <a:gd name="T4" fmla="*/ 46 w 681"/>
                <a:gd name="T5" fmla="*/ 42 h 228"/>
                <a:gd name="T6" fmla="*/ 90 w 681"/>
                <a:gd name="T7" fmla="*/ 55 h 228"/>
                <a:gd name="T8" fmla="*/ 126 w 681"/>
                <a:gd name="T9" fmla="*/ 64 h 228"/>
                <a:gd name="T10" fmla="*/ 166 w 681"/>
                <a:gd name="T11" fmla="*/ 72 h 228"/>
                <a:gd name="T12" fmla="*/ 211 w 681"/>
                <a:gd name="T13" fmla="*/ 72 h 228"/>
                <a:gd name="T14" fmla="*/ 254 w 681"/>
                <a:gd name="T15" fmla="*/ 76 h 228"/>
                <a:gd name="T16" fmla="*/ 295 w 681"/>
                <a:gd name="T17" fmla="*/ 76 h 228"/>
                <a:gd name="T18" fmla="*/ 331 w 681"/>
                <a:gd name="T19" fmla="*/ 74 h 228"/>
                <a:gd name="T20" fmla="*/ 368 w 681"/>
                <a:gd name="T21" fmla="*/ 73 h 228"/>
                <a:gd name="T22" fmla="*/ 403 w 681"/>
                <a:gd name="T23" fmla="*/ 73 h 228"/>
                <a:gd name="T24" fmla="*/ 438 w 681"/>
                <a:gd name="T25" fmla="*/ 71 h 228"/>
                <a:gd name="T26" fmla="*/ 476 w 681"/>
                <a:gd name="T27" fmla="*/ 68 h 228"/>
                <a:gd name="T28" fmla="*/ 502 w 681"/>
                <a:gd name="T29" fmla="*/ 65 h 228"/>
                <a:gd name="T30" fmla="*/ 532 w 681"/>
                <a:gd name="T31" fmla="*/ 61 h 228"/>
                <a:gd name="T32" fmla="*/ 576 w 681"/>
                <a:gd name="T33" fmla="*/ 56 h 228"/>
                <a:gd name="T34" fmla="*/ 617 w 681"/>
                <a:gd name="T35" fmla="*/ 47 h 228"/>
                <a:gd name="T36" fmla="*/ 644 w 681"/>
                <a:gd name="T37" fmla="*/ 40 h 228"/>
                <a:gd name="T38" fmla="*/ 662 w 681"/>
                <a:gd name="T39" fmla="*/ 29 h 228"/>
                <a:gd name="T40" fmla="*/ 680 w 681"/>
                <a:gd name="T41" fmla="*/ 13 h 228"/>
                <a:gd name="T42" fmla="*/ 673 w 681"/>
                <a:gd name="T43" fmla="*/ 211 h 228"/>
                <a:gd name="T44" fmla="*/ 673 w 681"/>
                <a:gd name="T45" fmla="*/ 211 h 228"/>
                <a:gd name="T46" fmla="*/ 647 w 681"/>
                <a:gd name="T47" fmla="*/ 194 h 228"/>
                <a:gd name="T48" fmla="*/ 610 w 681"/>
                <a:gd name="T49" fmla="*/ 178 h 228"/>
                <a:gd name="T50" fmla="*/ 580 w 681"/>
                <a:gd name="T51" fmla="*/ 169 h 228"/>
                <a:gd name="T52" fmla="*/ 547 w 681"/>
                <a:gd name="T53" fmla="*/ 164 h 228"/>
                <a:gd name="T54" fmla="*/ 505 w 681"/>
                <a:gd name="T55" fmla="*/ 156 h 228"/>
                <a:gd name="T56" fmla="*/ 479 w 681"/>
                <a:gd name="T57" fmla="*/ 154 h 228"/>
                <a:gd name="T58" fmla="*/ 433 w 681"/>
                <a:gd name="T59" fmla="*/ 149 h 228"/>
                <a:gd name="T60" fmla="*/ 395 w 681"/>
                <a:gd name="T61" fmla="*/ 146 h 228"/>
                <a:gd name="T62" fmla="*/ 352 w 681"/>
                <a:gd name="T63" fmla="*/ 146 h 228"/>
                <a:gd name="T64" fmla="*/ 322 w 681"/>
                <a:gd name="T65" fmla="*/ 146 h 228"/>
                <a:gd name="T66" fmla="*/ 274 w 681"/>
                <a:gd name="T67" fmla="*/ 148 h 228"/>
                <a:gd name="T68" fmla="*/ 220 w 681"/>
                <a:gd name="T69" fmla="*/ 151 h 228"/>
                <a:gd name="T70" fmla="*/ 188 w 681"/>
                <a:gd name="T71" fmla="*/ 155 h 228"/>
                <a:gd name="T72" fmla="*/ 157 w 681"/>
                <a:gd name="T73" fmla="*/ 156 h 228"/>
                <a:gd name="T74" fmla="*/ 123 w 681"/>
                <a:gd name="T75" fmla="*/ 164 h 228"/>
                <a:gd name="T76" fmla="*/ 96 w 681"/>
                <a:gd name="T77" fmla="*/ 168 h 228"/>
                <a:gd name="T78" fmla="*/ 56 w 681"/>
                <a:gd name="T79" fmla="*/ 175 h 228"/>
                <a:gd name="T80" fmla="*/ 27 w 681"/>
                <a:gd name="T81" fmla="*/ 187 h 228"/>
                <a:gd name="T82" fmla="*/ 1 w 681"/>
                <a:gd name="T83" fmla="*/ 212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81" h="228">
                  <a:moveTo>
                    <a:pt x="1" y="19"/>
                  </a:moveTo>
                  <a:lnTo>
                    <a:pt x="1" y="19"/>
                  </a:lnTo>
                  <a:lnTo>
                    <a:pt x="0" y="0"/>
                  </a:lnTo>
                  <a:lnTo>
                    <a:pt x="8" y="19"/>
                  </a:lnTo>
                  <a:lnTo>
                    <a:pt x="19" y="30"/>
                  </a:lnTo>
                  <a:lnTo>
                    <a:pt x="46" y="42"/>
                  </a:lnTo>
                  <a:lnTo>
                    <a:pt x="68" y="48"/>
                  </a:lnTo>
                  <a:lnTo>
                    <a:pt x="90" y="55"/>
                  </a:lnTo>
                  <a:lnTo>
                    <a:pt x="104" y="59"/>
                  </a:lnTo>
                  <a:lnTo>
                    <a:pt x="126" y="64"/>
                  </a:lnTo>
                  <a:lnTo>
                    <a:pt x="140" y="67"/>
                  </a:lnTo>
                  <a:lnTo>
                    <a:pt x="166" y="72"/>
                  </a:lnTo>
                  <a:lnTo>
                    <a:pt x="188" y="71"/>
                  </a:lnTo>
                  <a:lnTo>
                    <a:pt x="211" y="72"/>
                  </a:lnTo>
                  <a:lnTo>
                    <a:pt x="232" y="74"/>
                  </a:lnTo>
                  <a:lnTo>
                    <a:pt x="254" y="76"/>
                  </a:lnTo>
                  <a:lnTo>
                    <a:pt x="274" y="78"/>
                  </a:lnTo>
                  <a:lnTo>
                    <a:pt x="295" y="76"/>
                  </a:lnTo>
                  <a:lnTo>
                    <a:pt x="312" y="73"/>
                  </a:lnTo>
                  <a:lnTo>
                    <a:pt x="331" y="74"/>
                  </a:lnTo>
                  <a:lnTo>
                    <a:pt x="350" y="73"/>
                  </a:lnTo>
                  <a:lnTo>
                    <a:pt x="368" y="73"/>
                  </a:lnTo>
                  <a:lnTo>
                    <a:pt x="389" y="73"/>
                  </a:lnTo>
                  <a:lnTo>
                    <a:pt x="403" y="73"/>
                  </a:lnTo>
                  <a:lnTo>
                    <a:pt x="420" y="72"/>
                  </a:lnTo>
                  <a:lnTo>
                    <a:pt x="438" y="71"/>
                  </a:lnTo>
                  <a:lnTo>
                    <a:pt x="460" y="71"/>
                  </a:lnTo>
                  <a:lnTo>
                    <a:pt x="476" y="68"/>
                  </a:lnTo>
                  <a:lnTo>
                    <a:pt x="488" y="70"/>
                  </a:lnTo>
                  <a:lnTo>
                    <a:pt x="502" y="65"/>
                  </a:lnTo>
                  <a:lnTo>
                    <a:pt x="516" y="64"/>
                  </a:lnTo>
                  <a:lnTo>
                    <a:pt x="532" y="61"/>
                  </a:lnTo>
                  <a:lnTo>
                    <a:pt x="551" y="58"/>
                  </a:lnTo>
                  <a:lnTo>
                    <a:pt x="576" y="56"/>
                  </a:lnTo>
                  <a:lnTo>
                    <a:pt x="593" y="52"/>
                  </a:lnTo>
                  <a:lnTo>
                    <a:pt x="617" y="47"/>
                  </a:lnTo>
                  <a:lnTo>
                    <a:pt x="635" y="43"/>
                  </a:lnTo>
                  <a:lnTo>
                    <a:pt x="644" y="40"/>
                  </a:lnTo>
                  <a:lnTo>
                    <a:pt x="653" y="34"/>
                  </a:lnTo>
                  <a:lnTo>
                    <a:pt x="662" y="29"/>
                  </a:lnTo>
                  <a:lnTo>
                    <a:pt x="671" y="20"/>
                  </a:lnTo>
                  <a:lnTo>
                    <a:pt x="680" y="13"/>
                  </a:lnTo>
                  <a:lnTo>
                    <a:pt x="680" y="227"/>
                  </a:lnTo>
                  <a:lnTo>
                    <a:pt x="673" y="211"/>
                  </a:lnTo>
                  <a:lnTo>
                    <a:pt x="664" y="206"/>
                  </a:lnTo>
                  <a:lnTo>
                    <a:pt x="673" y="211"/>
                  </a:lnTo>
                  <a:lnTo>
                    <a:pt x="656" y="197"/>
                  </a:lnTo>
                  <a:lnTo>
                    <a:pt x="647" y="194"/>
                  </a:lnTo>
                  <a:lnTo>
                    <a:pt x="636" y="186"/>
                  </a:lnTo>
                  <a:lnTo>
                    <a:pt x="610" y="178"/>
                  </a:lnTo>
                  <a:lnTo>
                    <a:pt x="595" y="172"/>
                  </a:lnTo>
                  <a:lnTo>
                    <a:pt x="580" y="169"/>
                  </a:lnTo>
                  <a:lnTo>
                    <a:pt x="565" y="167"/>
                  </a:lnTo>
                  <a:lnTo>
                    <a:pt x="547" y="164"/>
                  </a:lnTo>
                  <a:lnTo>
                    <a:pt x="526" y="161"/>
                  </a:lnTo>
                  <a:lnTo>
                    <a:pt x="505" y="156"/>
                  </a:lnTo>
                  <a:lnTo>
                    <a:pt x="497" y="156"/>
                  </a:lnTo>
                  <a:lnTo>
                    <a:pt x="479" y="154"/>
                  </a:lnTo>
                  <a:lnTo>
                    <a:pt x="460" y="151"/>
                  </a:lnTo>
                  <a:lnTo>
                    <a:pt x="433" y="149"/>
                  </a:lnTo>
                  <a:lnTo>
                    <a:pt x="418" y="148"/>
                  </a:lnTo>
                  <a:lnTo>
                    <a:pt x="395" y="146"/>
                  </a:lnTo>
                  <a:lnTo>
                    <a:pt x="371" y="146"/>
                  </a:lnTo>
                  <a:lnTo>
                    <a:pt x="352" y="146"/>
                  </a:lnTo>
                  <a:lnTo>
                    <a:pt x="337" y="146"/>
                  </a:lnTo>
                  <a:lnTo>
                    <a:pt x="322" y="146"/>
                  </a:lnTo>
                  <a:lnTo>
                    <a:pt x="303" y="148"/>
                  </a:lnTo>
                  <a:lnTo>
                    <a:pt x="274" y="148"/>
                  </a:lnTo>
                  <a:lnTo>
                    <a:pt x="249" y="151"/>
                  </a:lnTo>
                  <a:lnTo>
                    <a:pt x="220" y="151"/>
                  </a:lnTo>
                  <a:lnTo>
                    <a:pt x="202" y="152"/>
                  </a:lnTo>
                  <a:lnTo>
                    <a:pt x="188" y="155"/>
                  </a:lnTo>
                  <a:lnTo>
                    <a:pt x="176" y="154"/>
                  </a:lnTo>
                  <a:lnTo>
                    <a:pt x="157" y="156"/>
                  </a:lnTo>
                  <a:lnTo>
                    <a:pt x="142" y="157"/>
                  </a:lnTo>
                  <a:lnTo>
                    <a:pt x="123" y="164"/>
                  </a:lnTo>
                  <a:lnTo>
                    <a:pt x="110" y="166"/>
                  </a:lnTo>
                  <a:lnTo>
                    <a:pt x="96" y="168"/>
                  </a:lnTo>
                  <a:lnTo>
                    <a:pt x="74" y="172"/>
                  </a:lnTo>
                  <a:lnTo>
                    <a:pt x="56" y="175"/>
                  </a:lnTo>
                  <a:lnTo>
                    <a:pt x="46" y="178"/>
                  </a:lnTo>
                  <a:lnTo>
                    <a:pt x="27" y="187"/>
                  </a:lnTo>
                  <a:lnTo>
                    <a:pt x="9" y="194"/>
                  </a:lnTo>
                  <a:lnTo>
                    <a:pt x="1" y="212"/>
                  </a:lnTo>
                  <a:lnTo>
                    <a:pt x="1" y="19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Oval 12"/>
            <p:cNvSpPr>
              <a:spLocks noChangeArrowheads="1"/>
            </p:cNvSpPr>
            <p:nvPr/>
          </p:nvSpPr>
          <p:spPr bwMode="auto">
            <a:xfrm rot="16200000">
              <a:off x="6705666" y="1654336"/>
              <a:ext cx="1143000" cy="2286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0" name="Straight Connector 29"/>
            <p:cNvCxnSpPr/>
            <p:nvPr/>
          </p:nvCxnSpPr>
          <p:spPr>
            <a:xfrm flipH="1" flipV="1">
              <a:off x="2057466" y="1349536"/>
              <a:ext cx="848006" cy="173224"/>
            </a:xfrm>
            <a:prstGeom prst="line">
              <a:avLst/>
            </a:prstGeom>
            <a:ln w="47625">
              <a:solidFill>
                <a:srgbClr val="008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2905191" y="1520986"/>
              <a:ext cx="892175" cy="133350"/>
            </a:xfrm>
            <a:prstGeom prst="line">
              <a:avLst/>
            </a:prstGeom>
            <a:ln w="47625">
              <a:solidFill>
                <a:srgbClr val="008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3797366" y="1654336"/>
              <a:ext cx="892176" cy="209550"/>
            </a:xfrm>
            <a:prstGeom prst="line">
              <a:avLst/>
            </a:prstGeom>
            <a:ln w="47625">
              <a:solidFill>
                <a:srgbClr val="008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 flipV="1">
              <a:off x="4689546" y="1860714"/>
              <a:ext cx="844545" cy="327022"/>
            </a:xfrm>
            <a:prstGeom prst="line">
              <a:avLst/>
            </a:prstGeom>
            <a:ln w="47625">
              <a:solidFill>
                <a:srgbClr val="008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5539042" y="1904428"/>
              <a:ext cx="867686" cy="283064"/>
            </a:xfrm>
            <a:prstGeom prst="line">
              <a:avLst/>
            </a:prstGeom>
            <a:ln w="47625">
              <a:solidFill>
                <a:srgbClr val="008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6406549" y="1779382"/>
              <a:ext cx="891132" cy="130664"/>
            </a:xfrm>
            <a:prstGeom prst="line">
              <a:avLst/>
            </a:prstGeom>
            <a:ln w="47625">
              <a:solidFill>
                <a:srgbClr val="008000"/>
              </a:solidFill>
              <a:headEnd type="stealt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7940062" y="1355999"/>
              <a:ext cx="308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</a:t>
              </a:r>
              <a:endParaRPr lang="en-US" dirty="0"/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V="1">
              <a:off x="925162" y="976153"/>
              <a:ext cx="0" cy="77156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1266104" y="1348345"/>
              <a:ext cx="801651" cy="127714"/>
            </a:xfrm>
            <a:prstGeom prst="line">
              <a:avLst/>
            </a:prstGeom>
            <a:ln w="47625">
              <a:solidFill>
                <a:srgbClr val="008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472462" y="1238524"/>
              <a:ext cx="308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x</a:t>
              </a:r>
              <a:endParaRPr lang="en-US" dirty="0"/>
            </a:p>
          </p:txBody>
        </p:sp>
      </p:grpSp>
      <p:graphicFrame>
        <p:nvGraphicFramePr>
          <p:cNvPr id="5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020468"/>
              </p:ext>
            </p:extLst>
          </p:nvPr>
        </p:nvGraphicFramePr>
        <p:xfrm>
          <a:off x="2632527" y="3880690"/>
          <a:ext cx="3924300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Equation" r:id="rId3" imgW="1854000" imgH="266400" progId="Equation.3">
                  <p:embed/>
                </p:oleObj>
              </mc:Choice>
              <mc:Fallback>
                <p:oleObj name="Equation" r:id="rId3" imgW="18540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2527" y="3880690"/>
                        <a:ext cx="3924300" cy="5651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Oval 14"/>
          <p:cNvSpPr>
            <a:spLocks noChangeArrowheads="1"/>
          </p:cNvSpPr>
          <p:nvPr/>
        </p:nvSpPr>
        <p:spPr bwMode="auto">
          <a:xfrm>
            <a:off x="3394527" y="3728290"/>
            <a:ext cx="1371600" cy="914400"/>
          </a:xfrm>
          <a:prstGeom prst="ellips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54" name="Line 15"/>
          <p:cNvSpPr>
            <a:spLocks noChangeShapeType="1"/>
          </p:cNvSpPr>
          <p:nvPr/>
        </p:nvSpPr>
        <p:spPr bwMode="auto">
          <a:xfrm flipH="1">
            <a:off x="1718127" y="3956890"/>
            <a:ext cx="1752600" cy="3048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55" name="Text Box 16"/>
          <p:cNvSpPr txBox="1">
            <a:spLocks noChangeArrowheads="1"/>
          </p:cNvSpPr>
          <p:nvPr/>
        </p:nvSpPr>
        <p:spPr bwMode="auto">
          <a:xfrm>
            <a:off x="498927" y="4033090"/>
            <a:ext cx="13716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800"/>
              <a:t>Amplitude term</a:t>
            </a:r>
          </a:p>
        </p:txBody>
      </p:sp>
      <p:sp>
        <p:nvSpPr>
          <p:cNvPr id="56" name="Oval 17"/>
          <p:cNvSpPr>
            <a:spLocks noChangeArrowheads="1"/>
          </p:cNvSpPr>
          <p:nvPr/>
        </p:nvSpPr>
        <p:spPr bwMode="auto">
          <a:xfrm>
            <a:off x="4766127" y="3728290"/>
            <a:ext cx="1828800" cy="91440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57" name="Line 18"/>
          <p:cNvSpPr>
            <a:spLocks noChangeShapeType="1"/>
          </p:cNvSpPr>
          <p:nvPr/>
        </p:nvSpPr>
        <p:spPr bwMode="auto">
          <a:xfrm flipV="1">
            <a:off x="6137727" y="3423490"/>
            <a:ext cx="1143000" cy="3048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58" name="Text Box 19"/>
          <p:cNvSpPr txBox="1">
            <a:spLocks noChangeArrowheads="1"/>
          </p:cNvSpPr>
          <p:nvPr/>
        </p:nvSpPr>
        <p:spPr bwMode="auto">
          <a:xfrm>
            <a:off x="7280727" y="3118690"/>
            <a:ext cx="13716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800"/>
              <a:t>Oscillatory term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85800" y="4800600"/>
            <a:ext cx="816066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A and </a:t>
            </a:r>
            <a:r>
              <a:rPr lang="en-US" sz="2000" dirty="0"/>
              <a:t></a:t>
            </a:r>
            <a:r>
              <a:rPr lang="en-US" sz="2000" baseline="-25000" dirty="0"/>
              <a:t>0</a:t>
            </a:r>
            <a:r>
              <a:rPr lang="en-US" sz="2000" dirty="0"/>
              <a:t> are constants, which depend on the initial conditions</a:t>
            </a:r>
            <a:r>
              <a:rPr lang="en-US" sz="2000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</a:t>
            </a:r>
            <a:r>
              <a:rPr lang="en-US" sz="2000" dirty="0">
                <a:solidFill>
                  <a:srgbClr val="FF0000"/>
                </a:solidFill>
              </a:rPr>
              <a:t>(s) = the amplitude modulation due to the changing focusing strength</a:t>
            </a:r>
            <a:r>
              <a:rPr lang="en-US" sz="2000" dirty="0" smtClean="0">
                <a:solidFill>
                  <a:srgbClr val="FF0000"/>
                </a:solidFill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</a:t>
            </a:r>
            <a:r>
              <a:rPr lang="en-US" sz="2000" dirty="0"/>
              <a:t>(s) = the phase advance, which also depends on focusing strength.</a:t>
            </a:r>
          </a:p>
          <a:p>
            <a:endParaRPr lang="en-US" dirty="0"/>
          </a:p>
        </p:txBody>
      </p:sp>
      <p:sp>
        <p:nvSpPr>
          <p:cNvPr id="60" name="Text Box 12"/>
          <p:cNvSpPr txBox="1">
            <a:spLocks noChangeArrowheads="1"/>
          </p:cNvSpPr>
          <p:nvPr/>
        </p:nvSpPr>
        <p:spPr bwMode="auto">
          <a:xfrm>
            <a:off x="983390" y="5947324"/>
            <a:ext cx="7162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sz="2000" dirty="0">
                <a:solidFill>
                  <a:schemeClr val="tx1"/>
                </a:solidFill>
                <a:latin typeface="High Tower Text" charset="0"/>
              </a:rPr>
              <a:t>The amplitude and phase advance are both modulated by the </a:t>
            </a:r>
            <a:r>
              <a:rPr lang="en-US" sz="2000" u="sng" dirty="0">
                <a:solidFill>
                  <a:srgbClr val="FF0000"/>
                </a:solidFill>
                <a:latin typeface="High Tower Text" charset="0"/>
              </a:rPr>
              <a:t>beam envelope function</a:t>
            </a:r>
            <a:r>
              <a:rPr lang="en-US" sz="2000" dirty="0">
                <a:solidFill>
                  <a:srgbClr val="FF0000"/>
                </a:solidFill>
                <a:latin typeface="High Tower Text" charset="0"/>
              </a:rPr>
              <a:t>, </a:t>
            </a:r>
            <a:r>
              <a:rPr lang="en-US" sz="2000" dirty="0">
                <a:solidFill>
                  <a:srgbClr val="FF0000"/>
                </a:solidFill>
                <a:latin typeface="Symbol" charset="0"/>
              </a:rPr>
              <a:t>b</a:t>
            </a:r>
            <a:r>
              <a:rPr lang="en-US" sz="2000" dirty="0">
                <a:solidFill>
                  <a:srgbClr val="FF0000"/>
                </a:solidFill>
                <a:latin typeface="High Tower Text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2170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tIns="0" bIns="46800"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6406953</TotalTime>
  <Words>2444</Words>
  <Application>Microsoft Macintosh PowerPoint</Application>
  <PresentationFormat>On-screen Show (4:3)</PresentationFormat>
  <Paragraphs>582</Paragraphs>
  <Slides>54</Slides>
  <Notes>3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6" baseType="lpstr">
      <vt:lpstr>Office Theme</vt:lpstr>
      <vt:lpstr>Equation</vt:lpstr>
      <vt:lpstr>The future of the LHC  and beyond</vt:lpstr>
      <vt:lpstr>PowerPoint Presentation</vt:lpstr>
      <vt:lpstr>LHC – principles</vt:lpstr>
      <vt:lpstr>PowerPoint Presentation</vt:lpstr>
      <vt:lpstr>For real</vt:lpstr>
      <vt:lpstr>PowerPoint Presentation</vt:lpstr>
      <vt:lpstr>Crossing angle</vt:lpstr>
      <vt:lpstr>In the long straight section</vt:lpstr>
      <vt:lpstr>Alternate gradient focusing</vt:lpstr>
      <vt:lpstr>PowerPoint Presentation</vt:lpstr>
      <vt:lpstr>Phase space</vt:lpstr>
      <vt:lpstr>Phase space</vt:lpstr>
      <vt:lpstr>Squeeze in ATLAS</vt:lpstr>
      <vt:lpstr>Triplet</vt:lpstr>
      <vt:lpstr>Luminosity</vt:lpstr>
      <vt:lpstr>PowerPoint Presentation</vt:lpstr>
      <vt:lpstr>Integrated luminosity 2010-2012</vt:lpstr>
      <vt:lpstr>First 7 TeV collisions – that was close</vt:lpstr>
      <vt:lpstr>PowerPoint Presentation</vt:lpstr>
      <vt:lpstr>PowerPoint Presentation</vt:lpstr>
      <vt:lpstr>PowerPoint Presentation</vt:lpstr>
      <vt:lpstr>Performance from injectors 2012</vt:lpstr>
      <vt:lpstr>PowerPoint Presentation</vt:lpstr>
      <vt:lpstr>Peak performance through the years</vt:lpstr>
      <vt:lpstr>Availability</vt:lpstr>
      <vt:lpstr>Machine protection</vt:lpstr>
      <vt:lpstr>Beam dump system – point 6</vt:lpstr>
      <vt:lpstr>PowerPoint Presentation</vt:lpstr>
      <vt:lpstr>PowerPoint Presentation</vt:lpstr>
      <vt:lpstr>2008 - what happened?</vt:lpstr>
      <vt:lpstr>The Splices</vt:lpstr>
      <vt:lpstr>Splice Consolidation Process</vt:lpstr>
      <vt:lpstr>LS1 Overall Schedule</vt:lpstr>
      <vt:lpstr>PowerPoint Presentation</vt:lpstr>
      <vt:lpstr>Post LS1 </vt:lpstr>
      <vt:lpstr>Next 10 years</vt:lpstr>
      <vt:lpstr>Luminosity evolution</vt:lpstr>
      <vt:lpstr>PowerPoint Presentation</vt:lpstr>
      <vt:lpstr>HL-LHC </vt:lpstr>
      <vt:lpstr>HL-LHC: main thrusts</vt:lpstr>
      <vt:lpstr>PowerPoint Presentation</vt:lpstr>
      <vt:lpstr>HL-LHC: key 25 ns parameters</vt:lpstr>
      <vt:lpstr>2010 - 2035</vt:lpstr>
      <vt:lpstr>PowerPoint Presentation</vt:lpstr>
      <vt:lpstr>Large Hadron Electron Collider: LHeC</vt:lpstr>
      <vt:lpstr>High Energy LHC: HE-LHC</vt:lpstr>
      <vt:lpstr>PowerPoint Presentation</vt:lpstr>
      <vt:lpstr>VHE-LHC (FCC hh)</vt:lpstr>
      <vt:lpstr>PowerPoint Presentation</vt:lpstr>
      <vt:lpstr>Possible VHE-LHC with LER</vt:lpstr>
      <vt:lpstr>TLEP (FCC ee)</vt:lpstr>
      <vt:lpstr>TLEP: parameters</vt:lpstr>
      <vt:lpstr>PowerPoint Presentation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PresenterMedia.com</dc:creator>
  <cp:lastModifiedBy>Mike LAMONT</cp:lastModifiedBy>
  <cp:revision>2426</cp:revision>
  <cp:lastPrinted>2013-07-20T10:08:50Z</cp:lastPrinted>
  <dcterms:created xsi:type="dcterms:W3CDTF">2011-01-18T19:25:28Z</dcterms:created>
  <dcterms:modified xsi:type="dcterms:W3CDTF">2014-02-23T19:30:51Z</dcterms:modified>
</cp:coreProperties>
</file>