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4" r:id="rId2"/>
  </p:sldMasterIdLst>
  <p:notesMasterIdLst>
    <p:notesMasterId r:id="rId35"/>
  </p:notesMasterIdLst>
  <p:handoutMasterIdLst>
    <p:handoutMasterId r:id="rId36"/>
  </p:handoutMasterIdLst>
  <p:sldIdLst>
    <p:sldId id="1289" r:id="rId3"/>
    <p:sldId id="1305" r:id="rId4"/>
    <p:sldId id="1306" r:id="rId5"/>
    <p:sldId id="1307" r:id="rId6"/>
    <p:sldId id="1296" r:id="rId7"/>
    <p:sldId id="1342" r:id="rId8"/>
    <p:sldId id="1310" r:id="rId9"/>
    <p:sldId id="1308" r:id="rId10"/>
    <p:sldId id="1340" r:id="rId11"/>
    <p:sldId id="1329" r:id="rId12"/>
    <p:sldId id="1285" r:id="rId13"/>
    <p:sldId id="1341" r:id="rId14"/>
    <p:sldId id="1259" r:id="rId15"/>
    <p:sldId id="1320" r:id="rId16"/>
    <p:sldId id="1321" r:id="rId17"/>
    <p:sldId id="1337" r:id="rId18"/>
    <p:sldId id="1338" r:id="rId19"/>
    <p:sldId id="1266" r:id="rId20"/>
    <p:sldId id="1270" r:id="rId21"/>
    <p:sldId id="1274" r:id="rId22"/>
    <p:sldId id="1314" r:id="rId23"/>
    <p:sldId id="1303" r:id="rId24"/>
    <p:sldId id="1312" r:id="rId25"/>
    <p:sldId id="1325" r:id="rId26"/>
    <p:sldId id="1336" r:id="rId27"/>
    <p:sldId id="1298" r:id="rId28"/>
    <p:sldId id="1299" r:id="rId29"/>
    <p:sldId id="1300" r:id="rId30"/>
    <p:sldId id="1302" r:id="rId31"/>
    <p:sldId id="1293" r:id="rId32"/>
    <p:sldId id="1288" r:id="rId33"/>
    <p:sldId id="132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FF80"/>
    <a:srgbClr val="FFCC66"/>
    <a:srgbClr val="66FFFF"/>
    <a:srgbClr val="800080"/>
    <a:srgbClr val="00FFFF"/>
    <a:srgbClr val="00FF00"/>
    <a:srgbClr val="F76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26" autoAdjust="0"/>
    <p:restoredTop sz="97335" autoAdjust="0"/>
  </p:normalViewPr>
  <p:slideViewPr>
    <p:cSldViewPr>
      <p:cViewPr varScale="1">
        <p:scale>
          <a:sx n="108" d="100"/>
          <a:sy n="108" d="100"/>
        </p:scale>
        <p:origin x="-1168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DA0CB-016B-4240-B3AD-92FB3DDC2D0F}" type="doc">
      <dgm:prSet loTypeId="urn:microsoft.com/office/officeart/2005/8/layout/chevron1" loCatId="process" qsTypeId="urn:microsoft.com/office/officeart/2005/8/quickstyle/simple1" qsCatId="simple" csTypeId="urn:microsoft.com/office/officeart/2005/8/colors/colorful1#8" csCatId="colorful" phldr="1"/>
      <dgm:spPr/>
    </dgm:pt>
    <dgm:pt modelId="{6A72CE07-34EC-4069-8BA6-0D9D3A88C7F3}">
      <dgm:prSet phldrT="[Tes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accent2">
                  <a:lumMod val="75000"/>
                </a:schemeClr>
              </a:solidFill>
            </a:rPr>
            <a:t>Commissioning (low intensity / luminosity) </a:t>
          </a:r>
          <a:endParaRPr lang="en-US" sz="1400" b="1" dirty="0">
            <a:solidFill>
              <a:schemeClr val="accent2">
                <a:lumMod val="75000"/>
              </a:schemeClr>
            </a:solidFill>
          </a:endParaRPr>
        </a:p>
      </dgm:t>
    </dgm:pt>
    <dgm:pt modelId="{ADE21A02-2D21-4666-B0CF-B85C4143D9E1}" type="par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0CD28CC1-7E88-48F5-8FDC-29E81D82A7A2}" type="sibTrans" cxnId="{68D179EF-3ED1-4A59-AFC6-8856DDCE05CA}">
      <dgm:prSet/>
      <dgm:spPr/>
      <dgm:t>
        <a:bodyPr/>
        <a:lstStyle/>
        <a:p>
          <a:endParaRPr lang="en-US" sz="1400" b="1"/>
        </a:p>
      </dgm:t>
    </dgm:pt>
    <dgm:pt modelId="{CB003262-392D-4375-8FCD-6F512A763EEB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2"/>
              </a:solidFill>
            </a:rPr>
            <a:t>Vacuum conditioning 50 ns</a:t>
          </a:r>
        </a:p>
        <a:p>
          <a:r>
            <a:rPr lang="en-US" sz="1400" b="1" dirty="0" smtClean="0">
              <a:solidFill>
                <a:schemeClr val="tx2"/>
              </a:solidFill>
            </a:rPr>
            <a:t>(5-7 days)</a:t>
          </a:r>
          <a:endParaRPr lang="en-US" sz="1400" b="1" dirty="0">
            <a:solidFill>
              <a:schemeClr val="tx2"/>
            </a:solidFill>
          </a:endParaRPr>
        </a:p>
      </dgm:t>
    </dgm:pt>
    <dgm:pt modelId="{0CC3FEC5-1A58-45EF-930E-4EF84FD308B0}" type="parTrans" cxnId="{0F4FD22B-02EF-4385-9AB1-CF9AA5B270A4}">
      <dgm:prSet/>
      <dgm:spPr/>
      <dgm:t>
        <a:bodyPr/>
        <a:lstStyle/>
        <a:p>
          <a:endParaRPr lang="en-US" sz="1400" b="1"/>
        </a:p>
      </dgm:t>
    </dgm:pt>
    <dgm:pt modelId="{0DE3150E-EA98-43B2-A582-534F41B177F2}" type="sibTrans" cxnId="{0F4FD22B-02EF-4385-9AB1-CF9AA5B270A4}">
      <dgm:prSet/>
      <dgm:spPr/>
      <dgm:t>
        <a:bodyPr/>
        <a:lstStyle/>
        <a:p>
          <a:endParaRPr lang="en-US" sz="1400" b="1"/>
        </a:p>
      </dgm:t>
    </dgm:pt>
    <dgm:pt modelId="{E8B580E8-D074-4B6C-BB87-03ABCA61F40E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accent3">
                  <a:lumMod val="50000"/>
                </a:schemeClr>
              </a:solidFill>
            </a:rPr>
            <a:t>50ns </a:t>
          </a:r>
        </a:p>
        <a:p>
          <a:r>
            <a:rPr lang="en-US" sz="1400" b="1" dirty="0" smtClean="0">
              <a:solidFill>
                <a:schemeClr val="accent3">
                  <a:lumMod val="50000"/>
                </a:schemeClr>
              </a:solidFill>
            </a:rPr>
            <a:t>intensity ramp up + physics</a:t>
          </a:r>
          <a:endParaRPr lang="en-US" sz="1400" b="1" dirty="0">
            <a:solidFill>
              <a:schemeClr val="accent3">
                <a:lumMod val="50000"/>
              </a:schemeClr>
            </a:solidFill>
          </a:endParaRPr>
        </a:p>
      </dgm:t>
    </dgm:pt>
    <dgm:pt modelId="{8E1EE053-C305-493F-8C7D-FA886EF1E303}" type="parTrans" cxnId="{9D0A4A8B-9F70-428B-9769-4B2DAE389F41}">
      <dgm:prSet/>
      <dgm:spPr/>
      <dgm:t>
        <a:bodyPr/>
        <a:lstStyle/>
        <a:p>
          <a:endParaRPr lang="en-US" sz="1400" b="1"/>
        </a:p>
      </dgm:t>
    </dgm:pt>
    <dgm:pt modelId="{BAA5D3EA-5092-47A3-BEC4-F1427CB38B8A}" type="sibTrans" cxnId="{9D0A4A8B-9F70-428B-9769-4B2DAE389F41}">
      <dgm:prSet/>
      <dgm:spPr/>
      <dgm:t>
        <a:bodyPr/>
        <a:lstStyle/>
        <a:p>
          <a:endParaRPr lang="en-US" sz="1400" b="1"/>
        </a:p>
      </dgm:t>
    </dgm:pt>
    <dgm:pt modelId="{6936FEBA-E07D-46F8-9A01-8B4B83995EBB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2"/>
              </a:solidFill>
            </a:rPr>
            <a:t>Scrubbing with 25ns</a:t>
          </a:r>
        </a:p>
        <a:p>
          <a:r>
            <a:rPr lang="en-US" sz="1400" b="1" dirty="0" smtClean="0">
              <a:solidFill>
                <a:schemeClr val="tx2"/>
              </a:solidFill>
            </a:rPr>
            <a:t>(2 days)</a:t>
          </a:r>
          <a:endParaRPr lang="en-US" sz="1400" b="1" dirty="0">
            <a:solidFill>
              <a:schemeClr val="tx2"/>
            </a:solidFill>
          </a:endParaRPr>
        </a:p>
      </dgm:t>
    </dgm:pt>
    <dgm:pt modelId="{DE053513-71CA-47F2-A580-D7491C38FF46}" type="sib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3E0E93B6-F3D8-418E-8055-BC1C14938DF4}" type="parTrans" cxnId="{4B7ADB46-9B48-4B33-8B96-67AF487C2236}">
      <dgm:prSet/>
      <dgm:spPr/>
      <dgm:t>
        <a:bodyPr/>
        <a:lstStyle/>
        <a:p>
          <a:endParaRPr lang="en-US" sz="1400" b="1"/>
        </a:p>
      </dgm:t>
    </dgm:pt>
    <dgm:pt modelId="{CE846BA4-38DA-4251-A403-9A776849D5D7}" type="pres">
      <dgm:prSet presAssocID="{D88DA0CB-016B-4240-B3AD-92FB3DDC2D0F}" presName="Name0" presStyleCnt="0">
        <dgm:presLayoutVars>
          <dgm:dir/>
          <dgm:animLvl val="lvl"/>
          <dgm:resizeHandles val="exact"/>
        </dgm:presLayoutVars>
      </dgm:prSet>
      <dgm:spPr/>
    </dgm:pt>
    <dgm:pt modelId="{A01AC13A-9C3B-493F-8F16-23B6593D768C}" type="pres">
      <dgm:prSet presAssocID="{6A72CE07-34EC-4069-8BA6-0D9D3A88C7F3}" presName="parTxOnly" presStyleLbl="node1" presStyleIdx="0" presStyleCnt="4" custScaleX="991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C46E5-F9BA-487E-8F68-DB21C601965F}" type="pres">
      <dgm:prSet presAssocID="{0CD28CC1-7E88-48F5-8FDC-29E81D82A7A2}" presName="parTxOnlySpace" presStyleCnt="0"/>
      <dgm:spPr/>
    </dgm:pt>
    <dgm:pt modelId="{B17C4CED-DC88-488A-9363-1E937866F413}" type="pres">
      <dgm:prSet presAssocID="{CB003262-392D-4375-8FCD-6F512A763EEB}" presName="parTxOnly" presStyleLbl="node1" presStyleIdx="1" presStyleCnt="4" custScaleX="1161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4BAF-90B1-4FB8-BA3A-66E136EA8B65}" type="pres">
      <dgm:prSet presAssocID="{0DE3150E-EA98-43B2-A582-534F41B177F2}" presName="parTxOnlySpace" presStyleCnt="0"/>
      <dgm:spPr/>
    </dgm:pt>
    <dgm:pt modelId="{DD055256-E95D-4B69-8CF6-5F594DCC5501}" type="pres">
      <dgm:prSet presAssocID="{6936FEBA-E07D-46F8-9A01-8B4B83995EBB}" presName="parTxOnly" presStyleLbl="node1" presStyleIdx="2" presStyleCnt="4" custScaleX="807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E105AD-4BF4-4982-850B-2D2E078D5165}" type="pres">
      <dgm:prSet presAssocID="{DE053513-71CA-47F2-A580-D7491C38FF46}" presName="parTxOnlySpace" presStyleCnt="0"/>
      <dgm:spPr/>
    </dgm:pt>
    <dgm:pt modelId="{BB3BE9AA-E353-47A6-96D8-5B16DA7EB1A8}" type="pres">
      <dgm:prSet presAssocID="{E8B580E8-D074-4B6C-BB87-03ABCA61F40E}" presName="parTxOnly" presStyleLbl="node1" presStyleIdx="3" presStyleCnt="4" custScaleX="1236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661E0C1-960B-2F4F-9798-F83A62AFBD3D}" type="presOf" srcId="{6936FEBA-E07D-46F8-9A01-8B4B83995EBB}" destId="{DD055256-E95D-4B69-8CF6-5F594DCC5501}" srcOrd="0" destOrd="0" presId="urn:microsoft.com/office/officeart/2005/8/layout/chevron1"/>
    <dgm:cxn modelId="{820BD532-D009-F143-B304-C26DD8014B45}" type="presOf" srcId="{6A72CE07-34EC-4069-8BA6-0D9D3A88C7F3}" destId="{A01AC13A-9C3B-493F-8F16-23B6593D768C}" srcOrd="0" destOrd="0" presId="urn:microsoft.com/office/officeart/2005/8/layout/chevron1"/>
    <dgm:cxn modelId="{68D179EF-3ED1-4A59-AFC6-8856DDCE05CA}" srcId="{D88DA0CB-016B-4240-B3AD-92FB3DDC2D0F}" destId="{6A72CE07-34EC-4069-8BA6-0D9D3A88C7F3}" srcOrd="0" destOrd="0" parTransId="{ADE21A02-2D21-4666-B0CF-B85C4143D9E1}" sibTransId="{0CD28CC1-7E88-48F5-8FDC-29E81D82A7A2}"/>
    <dgm:cxn modelId="{DE75DE15-4F52-F34F-9C00-74C36091CC9C}" type="presOf" srcId="{CB003262-392D-4375-8FCD-6F512A763EEB}" destId="{B17C4CED-DC88-488A-9363-1E937866F413}" srcOrd="0" destOrd="0" presId="urn:microsoft.com/office/officeart/2005/8/layout/chevron1"/>
    <dgm:cxn modelId="{4B7ADB46-9B48-4B33-8B96-67AF487C2236}" srcId="{D88DA0CB-016B-4240-B3AD-92FB3DDC2D0F}" destId="{6936FEBA-E07D-46F8-9A01-8B4B83995EBB}" srcOrd="2" destOrd="0" parTransId="{3E0E93B6-F3D8-418E-8055-BC1C14938DF4}" sibTransId="{DE053513-71CA-47F2-A580-D7491C38FF46}"/>
    <dgm:cxn modelId="{BBF64ECB-859A-1B4E-B728-3B27D58ADA13}" type="presOf" srcId="{E8B580E8-D074-4B6C-BB87-03ABCA61F40E}" destId="{BB3BE9AA-E353-47A6-96D8-5B16DA7EB1A8}" srcOrd="0" destOrd="0" presId="urn:microsoft.com/office/officeart/2005/8/layout/chevron1"/>
    <dgm:cxn modelId="{0F4FD22B-02EF-4385-9AB1-CF9AA5B270A4}" srcId="{D88DA0CB-016B-4240-B3AD-92FB3DDC2D0F}" destId="{CB003262-392D-4375-8FCD-6F512A763EEB}" srcOrd="1" destOrd="0" parTransId="{0CC3FEC5-1A58-45EF-930E-4EF84FD308B0}" sibTransId="{0DE3150E-EA98-43B2-A582-534F41B177F2}"/>
    <dgm:cxn modelId="{B84EE7F8-28DE-154A-8955-00B5ED2256E3}" type="presOf" srcId="{D88DA0CB-016B-4240-B3AD-92FB3DDC2D0F}" destId="{CE846BA4-38DA-4251-A403-9A776849D5D7}" srcOrd="0" destOrd="0" presId="urn:microsoft.com/office/officeart/2005/8/layout/chevron1"/>
    <dgm:cxn modelId="{9D0A4A8B-9F70-428B-9769-4B2DAE389F41}" srcId="{D88DA0CB-016B-4240-B3AD-92FB3DDC2D0F}" destId="{E8B580E8-D074-4B6C-BB87-03ABCA61F40E}" srcOrd="3" destOrd="0" parTransId="{8E1EE053-C305-493F-8C7D-FA886EF1E303}" sibTransId="{BAA5D3EA-5092-47A3-BEC4-F1427CB38B8A}"/>
    <dgm:cxn modelId="{793D7070-CAE2-6B4B-BE3F-63F47E03A6EA}" type="presParOf" srcId="{CE846BA4-38DA-4251-A403-9A776849D5D7}" destId="{A01AC13A-9C3B-493F-8F16-23B6593D768C}" srcOrd="0" destOrd="0" presId="urn:microsoft.com/office/officeart/2005/8/layout/chevron1"/>
    <dgm:cxn modelId="{14FF2753-0096-2E44-ACC9-B7E5BB1E9CAE}" type="presParOf" srcId="{CE846BA4-38DA-4251-A403-9A776849D5D7}" destId="{175C46E5-F9BA-487E-8F68-DB21C601965F}" srcOrd="1" destOrd="0" presId="urn:microsoft.com/office/officeart/2005/8/layout/chevron1"/>
    <dgm:cxn modelId="{81F07048-2E72-3C40-8E4C-00FAA286F832}" type="presParOf" srcId="{CE846BA4-38DA-4251-A403-9A776849D5D7}" destId="{B17C4CED-DC88-488A-9363-1E937866F413}" srcOrd="2" destOrd="0" presId="urn:microsoft.com/office/officeart/2005/8/layout/chevron1"/>
    <dgm:cxn modelId="{3B3BE793-2CAA-424D-89C4-3B004E9CAEFF}" type="presParOf" srcId="{CE846BA4-38DA-4251-A403-9A776849D5D7}" destId="{84F24BAF-90B1-4FB8-BA3A-66E136EA8B65}" srcOrd="3" destOrd="0" presId="urn:microsoft.com/office/officeart/2005/8/layout/chevron1"/>
    <dgm:cxn modelId="{BA013745-581E-5746-B559-AE44E2D351F8}" type="presParOf" srcId="{CE846BA4-38DA-4251-A403-9A776849D5D7}" destId="{DD055256-E95D-4B69-8CF6-5F594DCC5501}" srcOrd="4" destOrd="0" presId="urn:microsoft.com/office/officeart/2005/8/layout/chevron1"/>
    <dgm:cxn modelId="{2E8539EA-E1A8-E14F-B164-FE5D8A26C757}" type="presParOf" srcId="{CE846BA4-38DA-4251-A403-9A776849D5D7}" destId="{0AE105AD-4BF4-4982-850B-2D2E078D5165}" srcOrd="5" destOrd="0" presId="urn:microsoft.com/office/officeart/2005/8/layout/chevron1"/>
    <dgm:cxn modelId="{50CA8233-07A5-764F-B902-B9759BB000A3}" type="presParOf" srcId="{CE846BA4-38DA-4251-A403-9A776849D5D7}" destId="{BB3BE9AA-E353-47A6-96D8-5B16DA7EB1A8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DA0CB-016B-4240-B3AD-92FB3DDC2D0F}" type="doc">
      <dgm:prSet loTypeId="urn:microsoft.com/office/officeart/2005/8/layout/chevron1" loCatId="process" qsTypeId="urn:microsoft.com/office/officeart/2005/8/quickstyle/simple1" qsCatId="simple" csTypeId="urn:microsoft.com/office/officeart/2005/8/colors/colorful1#9" csCatId="colorful" phldr="1"/>
      <dgm:spPr/>
    </dgm:pt>
    <dgm:pt modelId="{6A72CE07-34EC-4069-8BA6-0D9D3A88C7F3}">
      <dgm:prSet phldrT="[Testo]"/>
      <dgm:spPr>
        <a:solidFill>
          <a:schemeClr val="bg1"/>
        </a:solidFill>
      </dgm:spPr>
      <dgm:t>
        <a:bodyPr/>
        <a:lstStyle/>
        <a:p>
          <a:endParaRPr lang="en-US" b="1" dirty="0">
            <a:solidFill>
              <a:schemeClr val="accent2">
                <a:lumMod val="75000"/>
              </a:schemeClr>
            </a:solidFill>
          </a:endParaRPr>
        </a:p>
      </dgm:t>
    </dgm:pt>
    <dgm:pt modelId="{ADE21A02-2D21-4666-B0CF-B85C4143D9E1}" type="parTrans" cxnId="{68D179EF-3ED1-4A59-AFC6-8856DDCE05CA}">
      <dgm:prSet/>
      <dgm:spPr/>
      <dgm:t>
        <a:bodyPr/>
        <a:lstStyle/>
        <a:p>
          <a:endParaRPr lang="en-US" b="1"/>
        </a:p>
      </dgm:t>
    </dgm:pt>
    <dgm:pt modelId="{0CD28CC1-7E88-48F5-8FDC-29E81D82A7A2}" type="sibTrans" cxnId="{68D179EF-3ED1-4A59-AFC6-8856DDCE05CA}">
      <dgm:prSet/>
      <dgm:spPr/>
      <dgm:t>
        <a:bodyPr/>
        <a:lstStyle/>
        <a:p>
          <a:endParaRPr lang="en-US" b="1"/>
        </a:p>
      </dgm:t>
    </dgm:pt>
    <dgm:pt modelId="{CB003262-392D-4375-8FCD-6F512A763EEB}">
      <dgm:prSet phldrT="[Testo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1400" b="1" dirty="0" smtClean="0">
              <a:solidFill>
                <a:schemeClr val="tx2"/>
              </a:solidFill>
            </a:rPr>
            <a:t>25 ns scrubbing</a:t>
          </a:r>
        </a:p>
        <a:p>
          <a:r>
            <a:rPr lang="en-US" sz="1400" b="1" dirty="0" smtClean="0">
              <a:solidFill>
                <a:schemeClr val="tx2"/>
              </a:solidFill>
            </a:rPr>
            <a:t>(5 days)</a:t>
          </a:r>
          <a:endParaRPr lang="en-US" sz="1400" b="1" dirty="0">
            <a:solidFill>
              <a:schemeClr val="tx2"/>
            </a:solidFill>
          </a:endParaRPr>
        </a:p>
      </dgm:t>
    </dgm:pt>
    <dgm:pt modelId="{0CC3FEC5-1A58-45EF-930E-4EF84FD308B0}" type="parTrans" cxnId="{0F4FD22B-02EF-4385-9AB1-CF9AA5B270A4}">
      <dgm:prSet/>
      <dgm:spPr/>
      <dgm:t>
        <a:bodyPr/>
        <a:lstStyle/>
        <a:p>
          <a:endParaRPr lang="en-US" b="1"/>
        </a:p>
      </dgm:t>
    </dgm:pt>
    <dgm:pt modelId="{0DE3150E-EA98-43B2-A582-534F41B177F2}" type="sibTrans" cxnId="{0F4FD22B-02EF-4385-9AB1-CF9AA5B270A4}">
      <dgm:prSet/>
      <dgm:spPr/>
      <dgm:t>
        <a:bodyPr/>
        <a:lstStyle/>
        <a:p>
          <a:endParaRPr lang="en-US" b="1"/>
        </a:p>
      </dgm:t>
    </dgm:pt>
    <dgm:pt modelId="{6936FEBA-E07D-46F8-9A01-8B4B83995EBB}">
      <dgm:prSet phldrT="[Tes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400" b="1" dirty="0" smtClean="0">
              <a:solidFill>
                <a:schemeClr val="tx2"/>
              </a:solidFill>
            </a:rPr>
            <a:t>Scrubbing qualification</a:t>
          </a:r>
        </a:p>
        <a:p>
          <a:pPr>
            <a:spcAft>
              <a:spcPts val="600"/>
            </a:spcAft>
          </a:pPr>
          <a:r>
            <a:rPr lang="en-US" sz="1400" b="1" dirty="0" smtClean="0">
              <a:solidFill>
                <a:schemeClr val="tx2"/>
              </a:solidFill>
            </a:rPr>
            <a:t>25 ns test ramps </a:t>
          </a:r>
        </a:p>
        <a:p>
          <a:pPr>
            <a:spcAft>
              <a:spcPct val="35000"/>
            </a:spcAft>
          </a:pPr>
          <a:r>
            <a:rPr lang="en-US" sz="1400" b="1" dirty="0" smtClean="0">
              <a:solidFill>
                <a:schemeClr val="tx2"/>
              </a:solidFill>
            </a:rPr>
            <a:t>(5 days)</a:t>
          </a:r>
          <a:endParaRPr lang="en-US" sz="1400" b="1" dirty="0">
            <a:solidFill>
              <a:schemeClr val="tx2"/>
            </a:solidFill>
          </a:endParaRPr>
        </a:p>
      </dgm:t>
    </dgm:pt>
    <dgm:pt modelId="{3E0E93B6-F3D8-418E-8055-BC1C14938DF4}" type="parTrans" cxnId="{4B7ADB46-9B48-4B33-8B96-67AF487C2236}">
      <dgm:prSet/>
      <dgm:spPr/>
      <dgm:t>
        <a:bodyPr/>
        <a:lstStyle/>
        <a:p>
          <a:endParaRPr lang="en-US" b="1"/>
        </a:p>
      </dgm:t>
    </dgm:pt>
    <dgm:pt modelId="{DE053513-71CA-47F2-A580-D7491C38FF46}" type="sibTrans" cxnId="{4B7ADB46-9B48-4B33-8B96-67AF487C2236}">
      <dgm:prSet/>
      <dgm:spPr/>
      <dgm:t>
        <a:bodyPr/>
        <a:lstStyle/>
        <a:p>
          <a:endParaRPr lang="en-US" b="1"/>
        </a:p>
      </dgm:t>
    </dgm:pt>
    <dgm:pt modelId="{A974394C-7164-AB47-B3DF-092FA79C7B3F}">
      <dgm:prSet custT="1"/>
      <dgm:spPr/>
      <dgm:t>
        <a:bodyPr/>
        <a:lstStyle/>
        <a:p>
          <a:r>
            <a:rPr lang="en-US" sz="1400" b="1" dirty="0" smtClean="0"/>
            <a:t>Scrubbing with doublet beams  </a:t>
          </a:r>
        </a:p>
        <a:p>
          <a:r>
            <a:rPr lang="en-US" sz="1400" b="1" dirty="0" smtClean="0"/>
            <a:t>(</a:t>
          </a:r>
          <a:r>
            <a:rPr lang="en-US" sz="1400" b="1" dirty="0" smtClean="0">
              <a:solidFill>
                <a:schemeClr val="bg1"/>
              </a:solidFill>
            </a:rPr>
            <a:t>5 days)</a:t>
          </a:r>
          <a:endParaRPr lang="en-US" sz="1400" b="1" dirty="0">
            <a:solidFill>
              <a:schemeClr val="bg1"/>
            </a:solidFill>
          </a:endParaRPr>
        </a:p>
      </dgm:t>
    </dgm:pt>
    <dgm:pt modelId="{734929B7-DC5E-314E-A3CF-30BB9D71B556}" type="parTrans" cxnId="{E164E870-8805-2C42-8724-DF62A5159660}">
      <dgm:prSet/>
      <dgm:spPr/>
      <dgm:t>
        <a:bodyPr/>
        <a:lstStyle/>
        <a:p>
          <a:endParaRPr lang="en-US"/>
        </a:p>
      </dgm:t>
    </dgm:pt>
    <dgm:pt modelId="{00C49432-7749-0648-AC4E-A03E6D7C9557}" type="sibTrans" cxnId="{E164E870-8805-2C42-8724-DF62A5159660}">
      <dgm:prSet/>
      <dgm:spPr/>
      <dgm:t>
        <a:bodyPr/>
        <a:lstStyle/>
        <a:p>
          <a:endParaRPr lang="en-US"/>
        </a:p>
      </dgm:t>
    </dgm:pt>
    <dgm:pt modelId="{CE846BA4-38DA-4251-A403-9A776849D5D7}" type="pres">
      <dgm:prSet presAssocID="{D88DA0CB-016B-4240-B3AD-92FB3DDC2D0F}" presName="Name0" presStyleCnt="0">
        <dgm:presLayoutVars>
          <dgm:dir/>
          <dgm:animLvl val="lvl"/>
          <dgm:resizeHandles val="exact"/>
        </dgm:presLayoutVars>
      </dgm:prSet>
      <dgm:spPr/>
    </dgm:pt>
    <dgm:pt modelId="{A01AC13A-9C3B-493F-8F16-23B6593D768C}" type="pres">
      <dgm:prSet presAssocID="{6A72CE07-34EC-4069-8BA6-0D9D3A88C7F3}" presName="parTxOnly" presStyleLbl="node1" presStyleIdx="0" presStyleCnt="4" custScaleX="329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5C46E5-F9BA-487E-8F68-DB21C601965F}" type="pres">
      <dgm:prSet presAssocID="{0CD28CC1-7E88-48F5-8FDC-29E81D82A7A2}" presName="parTxOnlySpace" presStyleCnt="0"/>
      <dgm:spPr/>
    </dgm:pt>
    <dgm:pt modelId="{B17C4CED-DC88-488A-9363-1E937866F413}" type="pres">
      <dgm:prSet presAssocID="{CB003262-392D-4375-8FCD-6F512A763EEB}" presName="parTxOnly" presStyleLbl="node1" presStyleIdx="1" presStyleCnt="4" custScaleX="106866" custScaleY="100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4BAF-90B1-4FB8-BA3A-66E136EA8B65}" type="pres">
      <dgm:prSet presAssocID="{0DE3150E-EA98-43B2-A582-534F41B177F2}" presName="parTxOnlySpace" presStyleCnt="0"/>
      <dgm:spPr/>
    </dgm:pt>
    <dgm:pt modelId="{CA3273C6-6A53-8442-9E7D-717DB409210C}" type="pres">
      <dgm:prSet presAssocID="{A974394C-7164-AB47-B3DF-092FA79C7B3F}" presName="parTxOnly" presStyleLbl="node1" presStyleIdx="2" presStyleCnt="4" custScaleX="1171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2BCF66-2598-6C48-9D2B-BE10D03D8CCB}" type="pres">
      <dgm:prSet presAssocID="{00C49432-7749-0648-AC4E-A03E6D7C9557}" presName="parTxOnlySpace" presStyleCnt="0"/>
      <dgm:spPr/>
    </dgm:pt>
    <dgm:pt modelId="{DD055256-E95D-4B69-8CF6-5F594DCC5501}" type="pres">
      <dgm:prSet presAssocID="{6936FEBA-E07D-46F8-9A01-8B4B83995EBB}" presName="parTxOnly" presStyleLbl="node1" presStyleIdx="3" presStyleCnt="4" custScaleX="115863" custScaleY="100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D179EF-3ED1-4A59-AFC6-8856DDCE05CA}" srcId="{D88DA0CB-016B-4240-B3AD-92FB3DDC2D0F}" destId="{6A72CE07-34EC-4069-8BA6-0D9D3A88C7F3}" srcOrd="0" destOrd="0" parTransId="{ADE21A02-2D21-4666-B0CF-B85C4143D9E1}" sibTransId="{0CD28CC1-7E88-48F5-8FDC-29E81D82A7A2}"/>
    <dgm:cxn modelId="{84AD7A3A-4253-BE43-95CE-BE067BFFAB79}" type="presOf" srcId="{D88DA0CB-016B-4240-B3AD-92FB3DDC2D0F}" destId="{CE846BA4-38DA-4251-A403-9A776849D5D7}" srcOrd="0" destOrd="0" presId="urn:microsoft.com/office/officeart/2005/8/layout/chevron1"/>
    <dgm:cxn modelId="{E384D559-C8EA-BF48-8B6C-1FC13C993439}" type="presOf" srcId="{A974394C-7164-AB47-B3DF-092FA79C7B3F}" destId="{CA3273C6-6A53-8442-9E7D-717DB409210C}" srcOrd="0" destOrd="0" presId="urn:microsoft.com/office/officeart/2005/8/layout/chevron1"/>
    <dgm:cxn modelId="{A3184ACC-2E0A-2E4A-9768-1A3CAE9FDA7C}" type="presOf" srcId="{CB003262-392D-4375-8FCD-6F512A763EEB}" destId="{B17C4CED-DC88-488A-9363-1E937866F413}" srcOrd="0" destOrd="0" presId="urn:microsoft.com/office/officeart/2005/8/layout/chevron1"/>
    <dgm:cxn modelId="{E164E870-8805-2C42-8724-DF62A5159660}" srcId="{D88DA0CB-016B-4240-B3AD-92FB3DDC2D0F}" destId="{A974394C-7164-AB47-B3DF-092FA79C7B3F}" srcOrd="2" destOrd="0" parTransId="{734929B7-DC5E-314E-A3CF-30BB9D71B556}" sibTransId="{00C49432-7749-0648-AC4E-A03E6D7C9557}"/>
    <dgm:cxn modelId="{89DC9C45-2B35-5346-B93E-B8F8B084B68C}" type="presOf" srcId="{6A72CE07-34EC-4069-8BA6-0D9D3A88C7F3}" destId="{A01AC13A-9C3B-493F-8F16-23B6593D768C}" srcOrd="0" destOrd="0" presId="urn:microsoft.com/office/officeart/2005/8/layout/chevron1"/>
    <dgm:cxn modelId="{B021E5FF-C8A5-514E-AD4C-704DC102D72F}" type="presOf" srcId="{6936FEBA-E07D-46F8-9A01-8B4B83995EBB}" destId="{DD055256-E95D-4B69-8CF6-5F594DCC5501}" srcOrd="0" destOrd="0" presId="urn:microsoft.com/office/officeart/2005/8/layout/chevron1"/>
    <dgm:cxn modelId="{0F4FD22B-02EF-4385-9AB1-CF9AA5B270A4}" srcId="{D88DA0CB-016B-4240-B3AD-92FB3DDC2D0F}" destId="{CB003262-392D-4375-8FCD-6F512A763EEB}" srcOrd="1" destOrd="0" parTransId="{0CC3FEC5-1A58-45EF-930E-4EF84FD308B0}" sibTransId="{0DE3150E-EA98-43B2-A582-534F41B177F2}"/>
    <dgm:cxn modelId="{4B7ADB46-9B48-4B33-8B96-67AF487C2236}" srcId="{D88DA0CB-016B-4240-B3AD-92FB3DDC2D0F}" destId="{6936FEBA-E07D-46F8-9A01-8B4B83995EBB}" srcOrd="3" destOrd="0" parTransId="{3E0E93B6-F3D8-418E-8055-BC1C14938DF4}" sibTransId="{DE053513-71CA-47F2-A580-D7491C38FF46}"/>
    <dgm:cxn modelId="{E6FD84CA-BD1C-2A4C-8518-54DA495DC37A}" type="presParOf" srcId="{CE846BA4-38DA-4251-A403-9A776849D5D7}" destId="{A01AC13A-9C3B-493F-8F16-23B6593D768C}" srcOrd="0" destOrd="0" presId="urn:microsoft.com/office/officeart/2005/8/layout/chevron1"/>
    <dgm:cxn modelId="{87206633-D595-5940-9AED-24666280D36F}" type="presParOf" srcId="{CE846BA4-38DA-4251-A403-9A776849D5D7}" destId="{175C46E5-F9BA-487E-8F68-DB21C601965F}" srcOrd="1" destOrd="0" presId="urn:microsoft.com/office/officeart/2005/8/layout/chevron1"/>
    <dgm:cxn modelId="{13AAF59A-EDB7-CC48-92EE-912406952163}" type="presParOf" srcId="{CE846BA4-38DA-4251-A403-9A776849D5D7}" destId="{B17C4CED-DC88-488A-9363-1E937866F413}" srcOrd="2" destOrd="0" presId="urn:microsoft.com/office/officeart/2005/8/layout/chevron1"/>
    <dgm:cxn modelId="{D5D04A24-87AF-C243-ADDB-9A121EBA18B2}" type="presParOf" srcId="{CE846BA4-38DA-4251-A403-9A776849D5D7}" destId="{84F24BAF-90B1-4FB8-BA3A-66E136EA8B65}" srcOrd="3" destOrd="0" presId="urn:microsoft.com/office/officeart/2005/8/layout/chevron1"/>
    <dgm:cxn modelId="{BD5F5A74-F837-6B42-AF78-6EF8D31E2E51}" type="presParOf" srcId="{CE846BA4-38DA-4251-A403-9A776849D5D7}" destId="{CA3273C6-6A53-8442-9E7D-717DB409210C}" srcOrd="4" destOrd="0" presId="urn:microsoft.com/office/officeart/2005/8/layout/chevron1"/>
    <dgm:cxn modelId="{D50C6C84-2A37-0942-B79A-FC7F090CB4C9}" type="presParOf" srcId="{CE846BA4-38DA-4251-A403-9A776849D5D7}" destId="{342BCF66-2598-6C48-9D2B-BE10D03D8CCB}" srcOrd="5" destOrd="0" presId="urn:microsoft.com/office/officeart/2005/8/layout/chevron1"/>
    <dgm:cxn modelId="{E87669FA-2086-6C4F-A0A5-974281C1FD17}" type="presParOf" srcId="{CE846BA4-38DA-4251-A403-9A776849D5D7}" destId="{DD055256-E95D-4B69-8CF6-5F594DCC5501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AC13A-9C3B-493F-8F16-23B6593D768C}">
      <dsp:nvSpPr>
        <dsp:cNvPr id="0" name=""/>
        <dsp:cNvSpPr/>
      </dsp:nvSpPr>
      <dsp:spPr>
        <a:xfrm>
          <a:off x="4391" y="60645"/>
          <a:ext cx="2150130" cy="867014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2">
                  <a:lumMod val="75000"/>
                </a:schemeClr>
              </a:solidFill>
            </a:rPr>
            <a:t>Commissioning (low intensity / luminosity) </a:t>
          </a:r>
          <a:endParaRPr lang="en-US" sz="14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437898" y="60645"/>
        <a:ext cx="1283116" cy="867014"/>
      </dsp:txXfrm>
    </dsp:sp>
    <dsp:sp modelId="{B17C4CED-DC88-488A-9363-1E937866F413}">
      <dsp:nvSpPr>
        <dsp:cNvPr id="0" name=""/>
        <dsp:cNvSpPr/>
      </dsp:nvSpPr>
      <dsp:spPr>
        <a:xfrm>
          <a:off x="1937768" y="60645"/>
          <a:ext cx="2516899" cy="867014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Vacuum conditioning 50 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(5-7 days)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2371275" y="60645"/>
        <a:ext cx="1649885" cy="867014"/>
      </dsp:txXfrm>
    </dsp:sp>
    <dsp:sp modelId="{DD055256-E95D-4B69-8CF6-5F594DCC5501}">
      <dsp:nvSpPr>
        <dsp:cNvPr id="0" name=""/>
        <dsp:cNvSpPr/>
      </dsp:nvSpPr>
      <dsp:spPr>
        <a:xfrm>
          <a:off x="4237914" y="60645"/>
          <a:ext cx="1750415" cy="867014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Scrubbing with 25ns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(2 days)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4671421" y="60645"/>
        <a:ext cx="883401" cy="867014"/>
      </dsp:txXfrm>
    </dsp:sp>
    <dsp:sp modelId="{BB3BE9AA-E353-47A6-96D8-5B16DA7EB1A8}">
      <dsp:nvSpPr>
        <dsp:cNvPr id="0" name=""/>
        <dsp:cNvSpPr/>
      </dsp:nvSpPr>
      <dsp:spPr>
        <a:xfrm>
          <a:off x="5771576" y="60645"/>
          <a:ext cx="2679486" cy="867014"/>
        </a:xfrm>
        <a:prstGeom prst="chevron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3">
                  <a:lumMod val="50000"/>
                </a:schemeClr>
              </a:solidFill>
            </a:rPr>
            <a:t>50ns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3">
                  <a:lumMod val="50000"/>
                </a:schemeClr>
              </a:solidFill>
            </a:rPr>
            <a:t>intensity ramp up + physics</a:t>
          </a:r>
          <a:endParaRPr lang="en-US" sz="14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6205083" y="60645"/>
        <a:ext cx="1812472" cy="867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AC13A-9C3B-493F-8F16-23B6593D768C}">
      <dsp:nvSpPr>
        <dsp:cNvPr id="0" name=""/>
        <dsp:cNvSpPr/>
      </dsp:nvSpPr>
      <dsp:spPr>
        <a:xfrm>
          <a:off x="2442" y="64016"/>
          <a:ext cx="818564" cy="993976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030" tIns="78677" rIns="78677" bIns="78677" numCol="1" spcCol="1270" anchor="ctr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b="1" kern="1200" dirty="0">
            <a:solidFill>
              <a:schemeClr val="accent2">
                <a:lumMod val="75000"/>
              </a:schemeClr>
            </a:solidFill>
          </a:endParaRPr>
        </a:p>
      </dsp:txBody>
      <dsp:txXfrm>
        <a:off x="2442" y="64016"/>
        <a:ext cx="818564" cy="993976"/>
      </dsp:txXfrm>
    </dsp:sp>
    <dsp:sp modelId="{B17C4CED-DC88-488A-9363-1E937866F413}">
      <dsp:nvSpPr>
        <dsp:cNvPr id="0" name=""/>
        <dsp:cNvSpPr/>
      </dsp:nvSpPr>
      <dsp:spPr>
        <a:xfrm>
          <a:off x="572512" y="60055"/>
          <a:ext cx="2655557" cy="1001898"/>
        </a:xfrm>
        <a:prstGeom prst="chevron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25 ns scrubbing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(5 days)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1073461" y="60055"/>
        <a:ext cx="1653659" cy="1001898"/>
      </dsp:txXfrm>
    </dsp:sp>
    <dsp:sp modelId="{CA3273C6-6A53-8442-9E7D-717DB409210C}">
      <dsp:nvSpPr>
        <dsp:cNvPr id="0" name=""/>
        <dsp:cNvSpPr/>
      </dsp:nvSpPr>
      <dsp:spPr>
        <a:xfrm>
          <a:off x="2979575" y="64016"/>
          <a:ext cx="2911903" cy="99397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Scrubbing with doublet beams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(</a:t>
          </a:r>
          <a:r>
            <a:rPr lang="en-US" sz="1400" b="1" kern="1200" dirty="0" smtClean="0">
              <a:solidFill>
                <a:schemeClr val="bg1"/>
              </a:solidFill>
            </a:rPr>
            <a:t>5 days)</a:t>
          </a:r>
          <a:endParaRPr lang="en-US" sz="1400" b="1" kern="1200" dirty="0">
            <a:solidFill>
              <a:schemeClr val="bg1"/>
            </a:solidFill>
          </a:endParaRPr>
        </a:p>
      </dsp:txBody>
      <dsp:txXfrm>
        <a:off x="3476563" y="64016"/>
        <a:ext cx="1917927" cy="993976"/>
      </dsp:txXfrm>
    </dsp:sp>
    <dsp:sp modelId="{DD055256-E95D-4B69-8CF6-5F594DCC5501}">
      <dsp:nvSpPr>
        <dsp:cNvPr id="0" name=""/>
        <dsp:cNvSpPr/>
      </dsp:nvSpPr>
      <dsp:spPr>
        <a:xfrm>
          <a:off x="5642985" y="60055"/>
          <a:ext cx="2879127" cy="1001898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Scrubbing qualification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25 ns test ramps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2"/>
              </a:solidFill>
            </a:rPr>
            <a:t>(5 days)</a:t>
          </a:r>
          <a:endParaRPr lang="en-US" sz="1400" b="1" kern="1200" dirty="0">
            <a:solidFill>
              <a:schemeClr val="tx2"/>
            </a:solidFill>
          </a:endParaRPr>
        </a:p>
      </dsp:txBody>
      <dsp:txXfrm>
        <a:off x="6143934" y="60055"/>
        <a:ext cx="1877229" cy="1001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9/28/14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9/28/14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6E39-9CD5-48AF-B0A8-6F18F5BB2F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2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4" Type="http://schemas.openxmlformats.org/officeDocument/2006/relationships/image" Target="../media/image3.png"/><Relationship Id="rId1" Type="http://schemas.microsoft.com/office/2007/relationships/media" Target="file:///\\cern.ch\dfs\Departments\AB\Projects\beaminterlocks\Individual_Folders\BTodd\presentations\TEMPLATE\BTODD_MOVIE_END_LOGO.wmv" TargetMode="External"/><Relationship Id="rId2" Type="http://schemas.openxmlformats.org/officeDocument/2006/relationships/video" Target="file:///\\cern.ch\dfs\Departments\AB\Projects\beaminterlocks\Individual_Folders\BTodd\presentations\TEMPLATE\BTODD_MOVIE_END_LOGO.wmv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1058" y="274638"/>
            <a:ext cx="7965175" cy="747654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03200" y="1255059"/>
            <a:ext cx="8763034" cy="474569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4559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181" y="115416"/>
            <a:ext cx="6839223" cy="649288"/>
          </a:xfrm>
          <a:solidFill>
            <a:schemeClr val="accent1">
              <a:alpha val="49000"/>
            </a:schemeClr>
          </a:solidFill>
        </p:spPr>
        <p:txBody>
          <a:bodyPr/>
          <a:lstStyle>
            <a:lvl1pPr>
              <a:defRPr sz="3200" i="1" baseline="0">
                <a:solidFill>
                  <a:schemeClr val="bg1"/>
                </a:solidFill>
                <a:effectLst>
                  <a:outerShdw blurRad="114300" dist="38100" dir="18900000" sx="102000" sy="102000" algn="bl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9872" y="6597352"/>
            <a:ext cx="2133600" cy="260102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8-1-2013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1742" y="6597352"/>
            <a:ext cx="4000528" cy="260648"/>
          </a:xfrm>
        </p:spPr>
        <p:txBody>
          <a:bodyPr/>
          <a:lstStyle>
            <a:lvl1pPr>
              <a:defRPr sz="1000" baseline="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Evian Summary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74904" y="6597352"/>
            <a:ext cx="2133600" cy="260648"/>
          </a:xfrm>
        </p:spPr>
        <p:txBody>
          <a:bodyPr/>
          <a:lstStyle>
            <a:lvl1pPr>
              <a:defRPr sz="1000"/>
            </a:lvl1pPr>
          </a:lstStyle>
          <a:p>
            <a:fld id="{8A37C28D-FCB0-477D-82D3-62143F2DA843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1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logue Linked Vide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TODD_MOVIE_END_LOGO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167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logue Animated Gif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todd_animated_gif_delayed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203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Aerial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1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47"/>
          <p:cNvSpPr>
            <a:spLocks noChangeArrowheads="1"/>
          </p:cNvSpPr>
          <p:nvPr userDrawn="1"/>
        </p:nvSpPr>
        <p:spPr bwMode="auto">
          <a:xfrm>
            <a:off x="1181100" y="2667000"/>
            <a:ext cx="6781800" cy="1524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257300" y="3048000"/>
            <a:ext cx="670560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SMP @ MPP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623105" y="3730079"/>
            <a:ext cx="1271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TE/MPE/MI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6174765" y="3730079"/>
            <a:ext cx="1309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March 2011</a:t>
            </a:r>
            <a:endParaRPr lang="en-GB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8458200" y="6581001"/>
            <a:ext cx="685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0v1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92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9" grpId="0"/>
      <p:bldP spid="20" grpId="0"/>
      <p:bldP spid="2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Blank 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/>
          <p:cNvSpPr>
            <a:spLocks noChangeArrowheads="1"/>
          </p:cNvSpPr>
          <p:nvPr userDrawn="1"/>
        </p:nvSpPr>
        <p:spPr bwMode="auto">
          <a:xfrm>
            <a:off x="7239000" y="6581001"/>
            <a:ext cx="190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18</a:t>
            </a:r>
            <a:r>
              <a:rPr lang="en-US" sz="1200" baseline="30000" dirty="0" smtClean="0">
                <a:solidFill>
                  <a:srgbClr val="FFFFFF">
                    <a:lumMod val="50000"/>
                  </a:srgbClr>
                </a:solidFill>
              </a:rPr>
              <a:t>th  </a:t>
            </a:r>
            <a:r>
              <a:rPr lang="en-US" sz="1200" dirty="0" smtClean="0">
                <a:solidFill>
                  <a:srgbClr val="FFFFFF">
                    <a:lumMod val="50000"/>
                  </a:srgbClr>
                </a:solidFill>
              </a:rPr>
              <a:t>June 2012 – 0v3</a:t>
            </a:r>
            <a:endParaRPr lang="en-US" sz="1200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902872" y="2828836"/>
            <a:ext cx="5338321" cy="120032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Availability Working Group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Proposal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491261" y="4452086"/>
            <a:ext cx="2161554" cy="369332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>
                    <a:lumMod val="65000"/>
                  </a:srgbClr>
                </a:solidFill>
              </a:rPr>
              <a:t>B. Todd   &amp;  L. Ponce</a:t>
            </a:r>
          </a:p>
        </p:txBody>
      </p:sp>
    </p:spTree>
    <p:extLst>
      <p:ext uri="{BB962C8B-B14F-4D97-AF65-F5344CB8AC3E}">
        <p14:creationId xmlns:p14="http://schemas.microsoft.com/office/powerpoint/2010/main" val="207860615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" grpId="0"/>
      <p:bldP spid="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o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47"/>
          <p:cNvSpPr>
            <a:spLocks noChangeArrowheads="1"/>
          </p:cNvSpPr>
          <p:nvPr userDrawn="1"/>
        </p:nvSpPr>
        <p:spPr bwMode="auto">
          <a:xfrm>
            <a:off x="0" y="68580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prstMaterial="matte">
            <a:bevelT w="0" h="0"/>
            <a:bevelB w="0" h="0"/>
            <a:extrusionClr>
              <a:srgbClr val="062F67"/>
            </a:extrusionClr>
            <a:contourClr>
              <a:srgbClr val="062F67"/>
            </a:contourClr>
          </a:sp3d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 userDrawn="1"/>
        </p:nvSpPr>
        <p:spPr bwMode="auto">
          <a:xfrm>
            <a:off x="0" y="-838200"/>
            <a:ext cx="9144000" cy="8382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294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" y="91440"/>
            <a:ext cx="62698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773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 userDrawn="1"/>
        </p:nvSpPr>
        <p:spPr>
          <a:xfrm>
            <a:off x="-12393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04568" y="0"/>
            <a:ext cx="8216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9" name="Rectangle 34"/>
          <p:cNvSpPr>
            <a:spLocks noChangeArrowheads="1"/>
          </p:cNvSpPr>
          <p:nvPr userDrawn="1"/>
        </p:nvSpPr>
        <p:spPr bwMode="auto">
          <a:xfrm>
            <a:off x="1819275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Evian Preparation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91475" y="6629400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96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0 0.1111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-0.0326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1" grpId="0"/>
      <p:bldP spid="17" grpId="0"/>
      <p:bldP spid="18" grpId="0"/>
      <p:bldP spid="29" grpId="0"/>
      <p:bldP spid="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f 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29400"/>
            <a:ext cx="1143000" cy="228600"/>
          </a:xfrm>
        </p:spPr>
        <p:txBody>
          <a:bodyPr/>
          <a:lstStyle>
            <a:lvl1pPr>
              <a:defRPr sz="1100" b="1"/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540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atical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152400" y="3276600"/>
            <a:ext cx="8763000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192333" y="838200"/>
            <a:ext cx="901209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SPS SMP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77907" y="6019800"/>
            <a:ext cx="930062" cy="26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z="1600" dirty="0">
                <a:solidFill>
                  <a:srgbClr val="3366FF"/>
                </a:solidFill>
              </a:rPr>
              <a:t>LHC SMP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" y="1006475"/>
            <a:ext cx="87439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0"/>
          <p:cNvSpPr>
            <a:spLocks noChangeArrowheads="1"/>
          </p:cNvSpPr>
          <p:nvPr userDrawn="1"/>
        </p:nvSpPr>
        <p:spPr bwMode="auto">
          <a:xfrm>
            <a:off x="228600" y="1752600"/>
            <a:ext cx="9525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 userDrawn="1"/>
        </p:nvSpPr>
        <p:spPr bwMode="auto">
          <a:xfrm>
            <a:off x="1219200" y="2341563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" name="Rectangle 12"/>
          <p:cNvSpPr>
            <a:spLocks noChangeArrowheads="1"/>
          </p:cNvSpPr>
          <p:nvPr userDrawn="1"/>
        </p:nvSpPr>
        <p:spPr bwMode="auto">
          <a:xfrm>
            <a:off x="1219200" y="1219200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>
            <a:off x="2209800" y="1676400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 userDrawn="1"/>
        </p:nvSpPr>
        <p:spPr bwMode="auto">
          <a:xfrm>
            <a:off x="4098925" y="884238"/>
            <a:ext cx="1516063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5"/>
          <p:cNvSpPr>
            <a:spLocks noChangeArrowheads="1"/>
          </p:cNvSpPr>
          <p:nvPr userDrawn="1"/>
        </p:nvSpPr>
        <p:spPr bwMode="auto">
          <a:xfrm>
            <a:off x="5646738" y="884238"/>
            <a:ext cx="2125662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 userDrawn="1"/>
        </p:nvSpPr>
        <p:spPr bwMode="auto">
          <a:xfrm>
            <a:off x="4633913" y="2043113"/>
            <a:ext cx="1684337" cy="623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 userDrawn="1"/>
        </p:nvSpPr>
        <p:spPr bwMode="auto">
          <a:xfrm>
            <a:off x="6354763" y="2043113"/>
            <a:ext cx="19431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098925" y="2043113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7" name="Rectangle 19"/>
          <p:cNvSpPr>
            <a:spLocks noChangeArrowheads="1"/>
          </p:cNvSpPr>
          <p:nvPr userDrawn="1"/>
        </p:nvSpPr>
        <p:spPr bwMode="auto">
          <a:xfrm>
            <a:off x="152400" y="3889375"/>
            <a:ext cx="1028700" cy="1244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Rectangle 20"/>
          <p:cNvSpPr>
            <a:spLocks noChangeArrowheads="1"/>
          </p:cNvSpPr>
          <p:nvPr userDrawn="1"/>
        </p:nvSpPr>
        <p:spPr bwMode="auto">
          <a:xfrm>
            <a:off x="1219200" y="4478338"/>
            <a:ext cx="1905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 userDrawn="1"/>
        </p:nvSpPr>
        <p:spPr bwMode="auto">
          <a:xfrm>
            <a:off x="1219200" y="3355975"/>
            <a:ext cx="952500" cy="1130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" name="Rectangle 22"/>
          <p:cNvSpPr>
            <a:spLocks noChangeArrowheads="1"/>
          </p:cNvSpPr>
          <p:nvPr userDrawn="1"/>
        </p:nvSpPr>
        <p:spPr bwMode="auto">
          <a:xfrm>
            <a:off x="2209800" y="3813175"/>
            <a:ext cx="914400" cy="1603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1219200" y="5102225"/>
            <a:ext cx="952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" name="Rectangle 24"/>
          <p:cNvSpPr>
            <a:spLocks noChangeArrowheads="1"/>
          </p:cNvSpPr>
          <p:nvPr userDrawn="1"/>
        </p:nvSpPr>
        <p:spPr bwMode="auto">
          <a:xfrm>
            <a:off x="2235200" y="5102225"/>
            <a:ext cx="8826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3" name="Rectangle 25"/>
          <p:cNvSpPr>
            <a:spLocks noChangeArrowheads="1"/>
          </p:cNvSpPr>
          <p:nvPr userDrawn="1"/>
        </p:nvSpPr>
        <p:spPr bwMode="auto">
          <a:xfrm>
            <a:off x="4098925" y="3349625"/>
            <a:ext cx="1516063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4" name="Rectangle 26"/>
          <p:cNvSpPr>
            <a:spLocks noChangeArrowheads="1"/>
          </p:cNvSpPr>
          <p:nvPr userDrawn="1"/>
        </p:nvSpPr>
        <p:spPr bwMode="auto">
          <a:xfrm>
            <a:off x="4622800" y="4438650"/>
            <a:ext cx="1701800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5" name="Rectangle 27"/>
          <p:cNvSpPr>
            <a:spLocks noChangeArrowheads="1"/>
          </p:cNvSpPr>
          <p:nvPr userDrawn="1"/>
        </p:nvSpPr>
        <p:spPr bwMode="auto">
          <a:xfrm>
            <a:off x="4622800" y="5414963"/>
            <a:ext cx="1930400" cy="1062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6" name="Rectangle 28"/>
          <p:cNvSpPr>
            <a:spLocks noChangeArrowheads="1"/>
          </p:cNvSpPr>
          <p:nvPr userDrawn="1"/>
        </p:nvSpPr>
        <p:spPr bwMode="auto">
          <a:xfrm>
            <a:off x="4098925" y="4446588"/>
            <a:ext cx="503238" cy="9175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7" name="Rectangle 29"/>
          <p:cNvSpPr>
            <a:spLocks noChangeArrowheads="1"/>
          </p:cNvSpPr>
          <p:nvPr userDrawn="1"/>
        </p:nvSpPr>
        <p:spPr bwMode="auto">
          <a:xfrm>
            <a:off x="5641975" y="3771900"/>
            <a:ext cx="944563" cy="2016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Rectangle 30"/>
          <p:cNvSpPr>
            <a:spLocks noChangeArrowheads="1"/>
          </p:cNvSpPr>
          <p:nvPr userDrawn="1"/>
        </p:nvSpPr>
        <p:spPr bwMode="auto">
          <a:xfrm>
            <a:off x="6605588" y="5334000"/>
            <a:ext cx="2441575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31"/>
          <p:cNvSpPr>
            <a:spLocks noChangeArrowheads="1"/>
          </p:cNvSpPr>
          <p:nvPr userDrawn="1"/>
        </p:nvSpPr>
        <p:spPr bwMode="auto">
          <a:xfrm>
            <a:off x="3136900" y="3702050"/>
            <a:ext cx="952500" cy="168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 userDrawn="1"/>
        </p:nvSpPr>
        <p:spPr bwMode="auto">
          <a:xfrm>
            <a:off x="4633913" y="2667000"/>
            <a:ext cx="16843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33"/>
          <p:cNvSpPr>
            <a:spLocks noChangeArrowheads="1"/>
          </p:cNvSpPr>
          <p:nvPr userDrawn="1"/>
        </p:nvSpPr>
        <p:spPr bwMode="auto">
          <a:xfrm>
            <a:off x="6605588" y="5105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34"/>
          <p:cNvSpPr>
            <a:spLocks noChangeArrowheads="1"/>
          </p:cNvSpPr>
          <p:nvPr userDrawn="1"/>
        </p:nvSpPr>
        <p:spPr bwMode="auto">
          <a:xfrm>
            <a:off x="6605588" y="4876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Rectangle 35"/>
          <p:cNvSpPr>
            <a:spLocks noChangeArrowheads="1"/>
          </p:cNvSpPr>
          <p:nvPr userDrawn="1"/>
        </p:nvSpPr>
        <p:spPr bwMode="auto">
          <a:xfrm>
            <a:off x="6605588" y="4648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 userDrawn="1"/>
        </p:nvSpPr>
        <p:spPr bwMode="auto">
          <a:xfrm>
            <a:off x="6605588" y="44196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" name="Rectangle 37"/>
          <p:cNvSpPr>
            <a:spLocks noChangeArrowheads="1"/>
          </p:cNvSpPr>
          <p:nvPr userDrawn="1"/>
        </p:nvSpPr>
        <p:spPr bwMode="auto">
          <a:xfrm>
            <a:off x="6605588" y="41910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6" name="Rectangle 38"/>
          <p:cNvSpPr>
            <a:spLocks noChangeArrowheads="1"/>
          </p:cNvSpPr>
          <p:nvPr userDrawn="1"/>
        </p:nvSpPr>
        <p:spPr bwMode="auto">
          <a:xfrm>
            <a:off x="6605588" y="39624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7" name="Rectangle 39"/>
          <p:cNvSpPr>
            <a:spLocks noChangeArrowheads="1"/>
          </p:cNvSpPr>
          <p:nvPr userDrawn="1"/>
        </p:nvSpPr>
        <p:spPr bwMode="auto">
          <a:xfrm>
            <a:off x="6605588" y="37338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" name="Rectangle 40"/>
          <p:cNvSpPr>
            <a:spLocks noChangeArrowheads="1"/>
          </p:cNvSpPr>
          <p:nvPr userDrawn="1"/>
        </p:nvSpPr>
        <p:spPr bwMode="auto">
          <a:xfrm>
            <a:off x="6605588" y="3505200"/>
            <a:ext cx="24415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8502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Out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39232"/>
            <a:ext cx="9144000" cy="225912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51932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39232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51932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52803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Blank Page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9015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without spinnin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62F67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2" y="95247"/>
            <a:ext cx="623888" cy="62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339" y="161924"/>
            <a:ext cx="48379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 userDrawn="1"/>
        </p:nvSpPr>
        <p:spPr>
          <a:xfrm>
            <a:off x="-9525" y="18875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062F67"/>
                </a:solidFill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000" b="1" dirty="0">
              <a:solidFill>
                <a:srgbClr val="062F6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59611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0353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0231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Fade In Bump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56009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0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2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14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6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18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0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22" dur="1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2" grpId="0"/>
      <p:bldP spid="13" grpId="0"/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001000" y="6649064"/>
            <a:ext cx="1143000" cy="228600"/>
          </a:xfrm>
        </p:spPr>
        <p:txBody>
          <a:bodyPr/>
          <a:lstStyle/>
          <a:p>
            <a:fld id="{2C1C7F64-630B-4998-9764-685EC88B06E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of 15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47"/>
          <p:cNvSpPr>
            <a:spLocks noChangeArrowheads="1"/>
          </p:cNvSpPr>
          <p:nvPr userDrawn="1"/>
        </p:nvSpPr>
        <p:spPr bwMode="auto">
          <a:xfrm>
            <a:off x="0" y="6649064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34"/>
          <p:cNvSpPr>
            <a:spLocks noChangeArrowheads="1"/>
          </p:cNvSpPr>
          <p:nvPr userDrawn="1"/>
        </p:nvSpPr>
        <p:spPr bwMode="auto">
          <a:xfrm>
            <a:off x="0" y="6661764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bis-smp-team@cern.ch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 userDrawn="1"/>
        </p:nvSpPr>
        <p:spPr bwMode="auto">
          <a:xfrm>
            <a:off x="8001000" y="6649064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34"/>
          <p:cNvSpPr>
            <a:spLocks noChangeArrowheads="1"/>
          </p:cNvSpPr>
          <p:nvPr userDrawn="1"/>
        </p:nvSpPr>
        <p:spPr bwMode="auto">
          <a:xfrm>
            <a:off x="1828800" y="6661764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SMP @ MPP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168" y="0"/>
            <a:ext cx="8382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47"/>
          <p:cNvSpPr>
            <a:spLocks noChangeArrowheads="1"/>
          </p:cNvSpPr>
          <p:nvPr userDrawn="1"/>
        </p:nvSpPr>
        <p:spPr bwMode="auto">
          <a:xfrm>
            <a:off x="2868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84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809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 userDrawn="1"/>
        </p:nvSpPr>
        <p:spPr>
          <a:xfrm>
            <a:off x="-19357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4"/>
          <p:cNvSpPr txBox="1">
            <a:spLocks noChangeArrowheads="1"/>
          </p:cNvSpPr>
          <p:nvPr userDrawn="1"/>
        </p:nvSpPr>
        <p:spPr bwMode="auto">
          <a:xfrm>
            <a:off x="752168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800" kern="0" dirty="0" smtClean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6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3200400" y="2833469"/>
            <a:ext cx="2743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fin</a:t>
            </a:r>
          </a:p>
        </p:txBody>
      </p:sp>
      <p:sp>
        <p:nvSpPr>
          <p:cNvPr id="19" name="Text Box 5"/>
          <p:cNvSpPr txBox="1">
            <a:spLocks noChangeArrowheads="1"/>
          </p:cNvSpPr>
          <p:nvPr userDrawn="1"/>
        </p:nvSpPr>
        <p:spPr bwMode="auto">
          <a:xfrm>
            <a:off x="1828800" y="3366869"/>
            <a:ext cx="548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7282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1.emf"/><Relationship Id="rId17" Type="http://schemas.openxmlformats.org/officeDocument/2006/relationships/image" Target="../media/image2.wmf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BCBCB">
                <a:lumMod val="92000"/>
              </a:srgbClr>
            </a:gs>
            <a:gs pos="13000">
              <a:schemeClr val="bg1">
                <a:lumMod val="75000"/>
              </a:schemeClr>
            </a:gs>
            <a:gs pos="21001">
              <a:schemeClr val="bg1">
                <a:lumMod val="85000"/>
              </a:schemeClr>
            </a:gs>
            <a:gs pos="63000">
              <a:srgbClr val="FFFFFF"/>
            </a:gs>
            <a:gs pos="68000">
              <a:schemeClr val="bg1">
                <a:lumMod val="74000"/>
              </a:schemeClr>
            </a:gs>
            <a:gs pos="82001">
              <a:schemeClr val="bg1">
                <a:lumMod val="87000"/>
              </a:schemeClr>
            </a:gs>
            <a:gs pos="100000">
              <a:srgbClr val="EAEAEA">
                <a:lumMod val="7000"/>
                <a:lumOff val="9300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8-1-2013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63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Evian Summary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516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66800"/>
            <a:ext cx="86868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Rectangle 47"/>
          <p:cNvSpPr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9144000" cy="228600"/>
          </a:xfrm>
          <a:prstGeom prst="rect">
            <a:avLst/>
          </a:prstGeom>
          <a:solidFill>
            <a:srgbClr val="062F67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4316" y="91440"/>
            <a:ext cx="634198" cy="63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7641" y="159544"/>
            <a:ext cx="491354" cy="464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 userDrawn="1"/>
        </p:nvSpPr>
        <p:spPr>
          <a:xfrm>
            <a:off x="-9525" y="187325"/>
            <a:ext cx="60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FFFFFF"/>
                </a:solidFill>
                <a:effectLst>
                  <a:outerShdw blurRad="165100" dist="635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CERN</a:t>
            </a:r>
            <a:endParaRPr lang="en-GB" sz="1100" dirty="0">
              <a:solidFill>
                <a:srgbClr val="FFFFFF"/>
              </a:solidFill>
              <a:effectLst>
                <a:outerShdw blurRad="165100" dist="635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1828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benjamin.todd@cern.ch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629400"/>
            <a:ext cx="1143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fld id="{2C1C7F64-630B-4998-9764-685EC88B06E4}" type="slidenum">
              <a:rPr lang="en-US" smtClean="0">
                <a:solidFill>
                  <a:srgbClr val="FFFFFF"/>
                </a:solidFill>
              </a:rPr>
              <a:pPr algn="ct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1828800" y="6642100"/>
            <a:ext cx="54864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</a:rPr>
              <a:t>Operations Workshop – Evian – December 2012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81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rgbClr val="062F67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008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1728" y="246010"/>
            <a:ext cx="7772400" cy="990600"/>
          </a:xfrm>
        </p:spPr>
        <p:txBody>
          <a:bodyPr/>
          <a:lstStyle/>
          <a:p>
            <a:r>
              <a:rPr lang="en-US" dirty="0" smtClean="0"/>
              <a:t>Status of the LHC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2990" y="5943600"/>
            <a:ext cx="6400800" cy="762000"/>
          </a:xfrm>
        </p:spPr>
        <p:txBody>
          <a:bodyPr/>
          <a:lstStyle/>
          <a:p>
            <a:r>
              <a:rPr lang="en-US" dirty="0" smtClean="0"/>
              <a:t>Mike Lamont for the LHC </a:t>
            </a:r>
            <a:r>
              <a:rPr lang="en-US" dirty="0" smtClean="0"/>
              <a:t>team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9540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56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9-18 at 4.40.3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8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6519446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Matteo</a:t>
            </a:r>
            <a:r>
              <a:rPr lang="en-US" sz="1600" dirty="0" smtClean="0"/>
              <a:t> </a:t>
            </a:r>
            <a:r>
              <a:rPr lang="en-US" sz="1600" dirty="0" err="1" smtClean="0"/>
              <a:t>Solfaroli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9144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18</a:t>
            </a:r>
            <a:r>
              <a:rPr lang="en-US" b="1" baseline="30000" dirty="0" smtClean="0"/>
              <a:t>th</a:t>
            </a:r>
            <a:r>
              <a:rPr lang="en-US" b="1" dirty="0" smtClean="0"/>
              <a:t> September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5542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 txBox="1">
            <a:spLocks/>
          </p:cNvSpPr>
          <p:nvPr/>
        </p:nvSpPr>
        <p:spPr>
          <a:xfrm>
            <a:off x="381000" y="1131696"/>
            <a:ext cx="8492423" cy="56521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None/>
            </a:pPr>
            <a:r>
              <a:rPr lang="en-US" sz="3200" b="1" dirty="0" smtClean="0">
                <a:solidFill>
                  <a:srgbClr val="3366FF"/>
                </a:solidFill>
              </a:rPr>
              <a:t>B</a:t>
            </a:r>
            <a:r>
              <a:rPr lang="en-US" sz="3200" dirty="0" smtClean="0">
                <a:solidFill>
                  <a:srgbClr val="3366FF"/>
                </a:solidFill>
              </a:rPr>
              <a:t>atch </a:t>
            </a:r>
            <a:r>
              <a:rPr lang="en-US" sz="3200" b="1" dirty="0" smtClean="0">
                <a:solidFill>
                  <a:srgbClr val="3366FF"/>
                </a:solidFill>
              </a:rPr>
              <a:t>C</a:t>
            </a:r>
            <a:r>
              <a:rPr lang="en-US" sz="3200" dirty="0" smtClean="0">
                <a:solidFill>
                  <a:srgbClr val="3366FF"/>
                </a:solidFill>
              </a:rPr>
              <a:t>ompression, </a:t>
            </a:r>
            <a:r>
              <a:rPr lang="en-US" sz="3200" b="1" dirty="0" smtClean="0">
                <a:solidFill>
                  <a:srgbClr val="3366FF"/>
                </a:solidFill>
              </a:rPr>
              <a:t>M</a:t>
            </a:r>
            <a:r>
              <a:rPr lang="en-US" sz="3200" dirty="0" smtClean="0">
                <a:solidFill>
                  <a:srgbClr val="3366FF"/>
                </a:solidFill>
              </a:rPr>
              <a:t>erging and </a:t>
            </a:r>
            <a:r>
              <a:rPr lang="en-US" sz="3200" b="1" dirty="0" smtClean="0">
                <a:solidFill>
                  <a:srgbClr val="3366FF"/>
                </a:solidFill>
              </a:rPr>
              <a:t>S</a:t>
            </a:r>
            <a:r>
              <a:rPr lang="en-US" sz="3200" dirty="0" smtClean="0">
                <a:solidFill>
                  <a:srgbClr val="3366FF"/>
                </a:solidFill>
              </a:rPr>
              <a:t>plitting in PS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Beam from the injectors 2015</a:t>
            </a:r>
            <a:endParaRPr lang="en-GB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A47B-7551-4C4B-8D6A-E4BB0F67ABAB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45" y="3816480"/>
            <a:ext cx="6738672" cy="24511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36" y="2379917"/>
            <a:ext cx="1053938" cy="13892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54857" y="4820883"/>
            <a:ext cx="198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Another 4 bunches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725722" y="5139785"/>
            <a:ext cx="168579" cy="4011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>
            <a:off x="2872620" y="5164518"/>
            <a:ext cx="168579" cy="40117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4619" y="4811591"/>
            <a:ext cx="153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00"/>
                </a:solidFill>
              </a:rPr>
              <a:t>4 bunches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01" y="3497206"/>
            <a:ext cx="995036" cy="13695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585" y="3830773"/>
            <a:ext cx="1645053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223" y="2434589"/>
            <a:ext cx="1297536" cy="123330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4799101" y="2286227"/>
            <a:ext cx="1257013" cy="3104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4810204" y="2700648"/>
            <a:ext cx="1257013" cy="3104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6683840" y="212755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25 ns bunch spacing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48 bunches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93247" y="303085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 ns bunch spacing</a:t>
            </a:r>
          </a:p>
          <a:p>
            <a:r>
              <a:rPr lang="en-GB" dirty="0" smtClean="0"/>
              <a:t>24 bunches</a:t>
            </a:r>
            <a:endParaRPr lang="en-GB" dirty="0"/>
          </a:p>
        </p:txBody>
      </p:sp>
      <p:sp>
        <p:nvSpPr>
          <p:cNvPr id="30" name="Right Arrow 29"/>
          <p:cNvSpPr/>
          <p:nvPr/>
        </p:nvSpPr>
        <p:spPr>
          <a:xfrm>
            <a:off x="6068159" y="2344305"/>
            <a:ext cx="483272" cy="2116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ight Arrow 30"/>
          <p:cNvSpPr/>
          <p:nvPr/>
        </p:nvSpPr>
        <p:spPr>
          <a:xfrm rot="1397248">
            <a:off x="6075668" y="2932820"/>
            <a:ext cx="451317" cy="21667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6551430" y="2056118"/>
            <a:ext cx="2256521" cy="7901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Down Arrow 33"/>
          <p:cNvSpPr/>
          <p:nvPr/>
        </p:nvSpPr>
        <p:spPr>
          <a:xfrm>
            <a:off x="3733800" y="3770436"/>
            <a:ext cx="168579" cy="1371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9057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09688" y="37724"/>
            <a:ext cx="7315200" cy="990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BCMS - High </a:t>
            </a:r>
            <a:r>
              <a:rPr lang="en-US" sz="2400" b="1" dirty="0" smtClean="0">
                <a:solidFill>
                  <a:srgbClr val="FF0000"/>
                </a:solidFill>
              </a:rPr>
              <a:t>brightness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(but… </a:t>
            </a:r>
            <a:r>
              <a:rPr lang="en-US" sz="2400" dirty="0" smtClean="0">
                <a:solidFill>
                  <a:srgbClr val="FF0000"/>
                </a:solidFill>
              </a:rPr>
              <a:t>worry about protection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devices </a:t>
            </a:r>
            <a:r>
              <a:rPr lang="en-US" sz="2400" dirty="0" smtClean="0">
                <a:solidFill>
                  <a:srgbClr val="FF0000"/>
                </a:solidFill>
              </a:rPr>
              <a:t>and stability)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19200"/>
            <a:ext cx="4183529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410200" y="17526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TDI</a:t>
            </a:r>
          </a:p>
          <a:p>
            <a:r>
              <a:rPr lang="en-US" dirty="0" smtClean="0"/>
              <a:t>Target Dump Injection</a:t>
            </a:r>
          </a:p>
          <a:p>
            <a:r>
              <a:rPr lang="en-US" dirty="0"/>
              <a:t>d</a:t>
            </a:r>
            <a:r>
              <a:rPr lang="en-US" dirty="0" smtClean="0"/>
              <a:t>own stream of injection point</a:t>
            </a:r>
            <a:endParaRPr lang="en-US" dirty="0"/>
          </a:p>
        </p:txBody>
      </p:sp>
      <p:pic>
        <p:nvPicPr>
          <p:cNvPr id="9" name="Picture 8" descr="Screen Shot 2014-09-29 at 8.00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67200"/>
            <a:ext cx="6324600" cy="22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6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- 2015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254928"/>
            <a:ext cx="8763000" cy="2402672"/>
          </a:xfrm>
        </p:spPr>
        <p:txBody>
          <a:bodyPr>
            <a:noAutofit/>
          </a:bodyPr>
          <a:lstStyle/>
          <a:p>
            <a:r>
              <a:rPr lang="en-US" dirty="0" smtClean="0"/>
              <a:t>Target energy: </a:t>
            </a:r>
            <a:r>
              <a:rPr lang="en-US" dirty="0" smtClean="0">
                <a:solidFill>
                  <a:srgbClr val="FF0000"/>
                </a:solidFill>
              </a:rPr>
              <a:t>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(maximum)</a:t>
            </a:r>
          </a:p>
          <a:p>
            <a:pPr lvl="1"/>
            <a:r>
              <a:rPr lang="en-US" sz="3200" dirty="0" smtClean="0"/>
              <a:t>to be confirmed at end of powering </a:t>
            </a:r>
            <a:r>
              <a:rPr lang="en-US" sz="3200" dirty="0" smtClean="0">
                <a:solidFill>
                  <a:srgbClr val="000000"/>
                </a:solidFill>
              </a:rPr>
              <a:t>tests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Bunch spacing: </a:t>
            </a:r>
            <a:r>
              <a:rPr lang="en-US" dirty="0" smtClean="0">
                <a:solidFill>
                  <a:srgbClr val="FF0000"/>
                </a:solidFill>
              </a:rPr>
              <a:t>25 ns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sz="3200" dirty="0" smtClean="0"/>
              <a:t>strongly </a:t>
            </a:r>
            <a:r>
              <a:rPr lang="en-US" sz="3200" dirty="0"/>
              <a:t>favored by experiments (pile-</a:t>
            </a:r>
            <a:r>
              <a:rPr lang="en-US" sz="3200" dirty="0" smtClean="0"/>
              <a:t>up…)</a:t>
            </a:r>
          </a:p>
          <a:p>
            <a:r>
              <a:rPr lang="en-US" dirty="0"/>
              <a:t>Beta</a:t>
            </a:r>
            <a:r>
              <a:rPr lang="en-US" dirty="0" smtClean="0"/>
              <a:t>* in ATLAS and CMS: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80 to 40 </a:t>
            </a:r>
            <a:r>
              <a:rPr lang="en-US" dirty="0" smtClean="0">
                <a:solidFill>
                  <a:srgbClr val="FF0000"/>
                </a:solidFill>
              </a:rPr>
              <a:t>cm</a:t>
            </a:r>
          </a:p>
          <a:p>
            <a:r>
              <a:rPr lang="en-US" dirty="0" smtClean="0"/>
              <a:t>Beta* in </a:t>
            </a:r>
            <a:r>
              <a:rPr lang="en-US" dirty="0" err="1" smtClean="0"/>
              <a:t>LHCb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0000"/>
                </a:solidFill>
              </a:rPr>
              <a:t>3 m</a:t>
            </a:r>
          </a:p>
          <a:p>
            <a:r>
              <a:rPr lang="en-US" dirty="0" smtClean="0"/>
              <a:t>Beta* in ALICE: </a:t>
            </a:r>
            <a:r>
              <a:rPr lang="en-US" dirty="0" smtClean="0">
                <a:solidFill>
                  <a:srgbClr val="FF0000"/>
                </a:solidFill>
              </a:rPr>
              <a:t>10 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7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Aperture limit on </a:t>
            </a:r>
            <a:r>
              <a:rPr lang="el-GR" dirty="0"/>
              <a:t>β</a:t>
            </a:r>
            <a:r>
              <a:rPr lang="en-US" dirty="0"/>
              <a:t>*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x-none" smtClean="0"/>
              <a:t>R. Bruce, 2014.06.02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143000"/>
            <a:ext cx="8763000" cy="1676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Collimation hierarchy determines </a:t>
            </a:r>
            <a:r>
              <a:rPr lang="en-US" dirty="0" smtClean="0">
                <a:solidFill>
                  <a:srgbClr val="0000FF"/>
                </a:solidFill>
              </a:rPr>
              <a:t>minimum protected aperture</a:t>
            </a:r>
          </a:p>
          <a:p>
            <a:r>
              <a:rPr lang="en-US" dirty="0" smtClean="0"/>
              <a:t>As </a:t>
            </a:r>
            <a:r>
              <a:rPr lang="el-GR" dirty="0" smtClean="0"/>
              <a:t>β</a:t>
            </a:r>
            <a:r>
              <a:rPr lang="en-US" dirty="0" smtClean="0"/>
              <a:t>* is squeezed to achieve a smaller beam size at IP, and higher </a:t>
            </a:r>
            <a:r>
              <a:rPr lang="en-US" dirty="0" err="1" smtClean="0"/>
              <a:t>lumi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FF"/>
                </a:solidFill>
              </a:rPr>
              <a:t>beam size increases in triplet </a:t>
            </a:r>
            <a:r>
              <a:rPr lang="en-US" dirty="0" smtClean="0"/>
              <a:t>=&gt; Aperture margin decreases =&gt; </a:t>
            </a:r>
            <a:r>
              <a:rPr lang="en-US" dirty="0" smtClean="0">
                <a:solidFill>
                  <a:srgbClr val="FF0000"/>
                </a:solidFill>
              </a:rPr>
              <a:t>Limitation on </a:t>
            </a:r>
            <a:r>
              <a:rPr lang="el-GR" dirty="0">
                <a:solidFill>
                  <a:srgbClr val="FF0000"/>
                </a:solidFill>
              </a:rPr>
              <a:t>β</a:t>
            </a:r>
            <a:r>
              <a:rPr lang="en-US" dirty="0" smtClean="0">
                <a:solidFill>
                  <a:srgbClr val="FF0000"/>
                </a:solidFill>
              </a:rPr>
              <a:t>* in 1&amp;5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2943225"/>
            <a:ext cx="8829675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2949575"/>
            <a:ext cx="8831263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2936875"/>
            <a:ext cx="8802687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>
                    <a:alpha val="82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750483" y="4143199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99CC">
              <a:alpha val="82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AutoShape 12"/>
          <p:cNvSpPr>
            <a:spLocks noChangeArrowheads="1"/>
          </p:cNvSpPr>
          <p:nvPr/>
        </p:nvSpPr>
        <p:spPr bwMode="auto">
          <a:xfrm>
            <a:off x="7694083" y="4143199"/>
            <a:ext cx="685800" cy="381000"/>
          </a:xfrm>
          <a:prstGeom prst="rightArrow">
            <a:avLst>
              <a:gd name="adj1" fmla="val 50000"/>
              <a:gd name="adj2" fmla="val 45000"/>
            </a:avLst>
          </a:prstGeom>
          <a:solidFill>
            <a:srgbClr val="FF99CC">
              <a:alpha val="82001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9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eta* in IPs 1 and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Run </a:t>
            </a:r>
            <a:r>
              <a:rPr lang="en-US" b="1" dirty="0">
                <a:solidFill>
                  <a:srgbClr val="FF0000"/>
                </a:solidFill>
              </a:rPr>
              <a:t>2:</a:t>
            </a:r>
            <a:r>
              <a:rPr lang="en-US" dirty="0"/>
              <a:t> Many things have changed. </a:t>
            </a:r>
            <a:r>
              <a:rPr lang="en-US" dirty="0">
                <a:solidFill>
                  <a:srgbClr val="0070C0"/>
                </a:solidFill>
              </a:rPr>
              <a:t>Start carefully </a:t>
            </a:r>
            <a:r>
              <a:rPr lang="en-US" dirty="0"/>
              <a:t>and push performance later. </a:t>
            </a:r>
          </a:p>
          <a:p>
            <a:r>
              <a:rPr lang="en-US" dirty="0" smtClean="0"/>
              <a:t>Start</a:t>
            </a:r>
            <a:r>
              <a:rPr lang="en-US" dirty="0"/>
              <a:t>-up</a:t>
            </a:r>
            <a:r>
              <a:rPr lang="en-US" dirty="0" smtClean="0"/>
              <a:t>: </a:t>
            </a:r>
            <a:r>
              <a:rPr lang="el-GR" b="1" dirty="0" smtClean="0">
                <a:solidFill>
                  <a:srgbClr val="0070C0"/>
                </a:solidFill>
              </a:rPr>
              <a:t>β</a:t>
            </a:r>
            <a:r>
              <a:rPr lang="en-US" b="1" dirty="0" smtClean="0">
                <a:solidFill>
                  <a:srgbClr val="0070C0"/>
                </a:solidFill>
              </a:rPr>
              <a:t>*=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80 cm – (very) conservative</a:t>
            </a:r>
            <a:endParaRPr lang="en-US" dirty="0" smtClean="0"/>
          </a:p>
          <a:p>
            <a:pPr lvl="1"/>
            <a:r>
              <a:rPr lang="en-US" dirty="0" smtClean="0"/>
              <a:t>assuming </a:t>
            </a:r>
            <a:r>
              <a:rPr lang="en-US" dirty="0"/>
              <a:t>2012 collimator settings, </a:t>
            </a:r>
            <a:r>
              <a:rPr lang="en-US" dirty="0" smtClean="0"/>
              <a:t>aperture</a:t>
            </a:r>
            <a:r>
              <a:rPr lang="en-US" dirty="0"/>
              <a:t>, </a:t>
            </a:r>
            <a:r>
              <a:rPr lang="en-US" dirty="0" smtClean="0"/>
              <a:t>orbit stability</a:t>
            </a:r>
            <a:r>
              <a:rPr lang="en-US" dirty="0" smtClean="0"/>
              <a:t>… to be checked</a:t>
            </a:r>
            <a:endParaRPr lang="en-US" dirty="0" smtClean="0"/>
          </a:p>
          <a:p>
            <a:pPr lvl="1"/>
            <a:r>
              <a:rPr lang="en-US" dirty="0" smtClean="0"/>
              <a:t>11 sigma long range separation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tandard </a:t>
            </a:r>
            <a:r>
              <a:rPr lang="en-US" dirty="0" smtClean="0"/>
              <a:t>25 ns beam sizes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Ultimate in 2015</a:t>
            </a:r>
            <a:r>
              <a:rPr lang="en-US" dirty="0" smtClean="0"/>
              <a:t>: </a:t>
            </a:r>
            <a:r>
              <a:rPr lang="el-GR" b="1" dirty="0">
                <a:solidFill>
                  <a:srgbClr val="0070C0"/>
                </a:solidFill>
              </a:rPr>
              <a:t>β</a:t>
            </a:r>
            <a:r>
              <a:rPr lang="en-US" b="1" dirty="0">
                <a:solidFill>
                  <a:srgbClr val="0070C0"/>
                </a:solidFill>
              </a:rPr>
              <a:t>*</a:t>
            </a:r>
            <a:r>
              <a:rPr lang="en-US" b="1" dirty="0" smtClean="0">
                <a:solidFill>
                  <a:srgbClr val="0070C0"/>
                </a:solidFill>
              </a:rPr>
              <a:t>= 40 </a:t>
            </a:r>
            <a:r>
              <a:rPr lang="en-US" b="1" dirty="0">
                <a:solidFill>
                  <a:srgbClr val="0070C0"/>
                </a:solidFill>
              </a:rPr>
              <a:t>cm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7984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127450"/>
              </p:ext>
            </p:extLst>
          </p:nvPr>
        </p:nvGraphicFramePr>
        <p:xfrm>
          <a:off x="152400" y="2514600"/>
          <a:ext cx="8839200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72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Issue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Possible</a:t>
                      </a:r>
                      <a:r>
                        <a:rPr lang="en-US" sz="2000" baseline="0" dirty="0" smtClean="0"/>
                        <a:t> e</a:t>
                      </a:r>
                      <a:r>
                        <a:rPr lang="en-US" sz="2000" dirty="0" smtClean="0"/>
                        <a:t>ffects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Higher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s</a:t>
                      </a:r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tored beam energy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Even bigger disaster if things go wrong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Lower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tolerance to beam loss, lower quench margins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Premature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b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eam dumps</a:t>
                      </a:r>
                    </a:p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Tighter parameter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control required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More energy dumped in triplets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and </a:t>
                      </a:r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collimator regions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Beam loss, h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eat load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Lower intensity set-up beams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Commissioning efficiency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Systems closer to maximum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(RF,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008000"/>
                          </a:solidFill>
                        </a:rPr>
                        <a:t>converters,</a:t>
                      </a:r>
                      <a:r>
                        <a:rPr lang="en-US" sz="2400" b="1" baseline="0" dirty="0" smtClean="0">
                          <a:solidFill>
                            <a:srgbClr val="008000"/>
                          </a:solidFill>
                        </a:rPr>
                        <a:t> beam dump…)</a:t>
                      </a:r>
                      <a:endParaRPr lang="en-US" sz="24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Premature dumps,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asynchronous dumps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challenges 1/3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19050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</a:rPr>
              <a:t>Energy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0668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Operationally not a new machine, carry forward considerable experience – however will face familiar and new challenges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465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03876"/>
              </p:ext>
            </p:extLst>
          </p:nvPr>
        </p:nvGraphicFramePr>
        <p:xfrm>
          <a:off x="228600" y="2057400"/>
          <a:ext cx="8458200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667"/>
                <a:gridCol w="532553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Issue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Possible</a:t>
                      </a:r>
                      <a:r>
                        <a:rPr lang="en-US" sz="2000" baseline="0" dirty="0" smtClean="0"/>
                        <a:t> e</a:t>
                      </a:r>
                      <a:r>
                        <a:rPr lang="en-US" sz="2000" dirty="0" smtClean="0"/>
                        <a:t>ffects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Injection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of 25 ns beams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Bigger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beam size, higher intensity per injection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Electron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cloud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Instabilities, emittance growth, desorption, heat-load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UFOs+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Premature dumps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Long range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beam-beam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rgbClr val="0000FF"/>
                          </a:solidFill>
                        </a:rPr>
                        <a:t>Poor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</a:rPr>
                        <a:t> lifetime, larger crossing angle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– challenges 2/3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12192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25 ns</a:t>
            </a:r>
            <a:endParaRPr lang="en-US" sz="4000" b="1" dirty="0">
              <a:solidFill>
                <a:srgbClr val="008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715000"/>
            <a:ext cx="723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Scrubbing will be one of the main drivers of commissioning 2015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30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-42402" y="-76200"/>
            <a:ext cx="9186402" cy="1143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1600200" y="5791200"/>
            <a:ext cx="12430607" cy="438451"/>
            <a:chOff x="-1577268" y="5486400"/>
            <a:chExt cx="12430607" cy="438451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-1577268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68"/>
            <p:cNvSpPr/>
            <p:nvPr/>
          </p:nvSpPr>
          <p:spPr>
            <a:xfrm>
              <a:off x="1199586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 flipH="1">
              <a:off x="1639606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68"/>
            <p:cNvSpPr/>
            <p:nvPr/>
          </p:nvSpPr>
          <p:spPr>
            <a:xfrm>
              <a:off x="4416460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>
              <a:off x="4854910" y="5705626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68"/>
            <p:cNvSpPr/>
            <p:nvPr/>
          </p:nvSpPr>
          <p:spPr>
            <a:xfrm>
              <a:off x="7631764" y="5486400"/>
              <a:ext cx="438451" cy="438451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647700" y="266700"/>
                  </a:moveTo>
                  <a:cubicBezTo>
                    <a:pt x="437280" y="266700"/>
                    <a:pt x="266700" y="437280"/>
                    <a:pt x="266700" y="647700"/>
                  </a:cubicBezTo>
                  <a:cubicBezTo>
                    <a:pt x="266700" y="858120"/>
                    <a:pt x="437280" y="1028700"/>
                    <a:pt x="647700" y="1028700"/>
                  </a:cubicBezTo>
                  <a:cubicBezTo>
                    <a:pt x="858120" y="1028700"/>
                    <a:pt x="1028700" y="858120"/>
                    <a:pt x="1028700" y="647700"/>
                  </a:cubicBezTo>
                  <a:cubicBezTo>
                    <a:pt x="1028700" y="437280"/>
                    <a:pt x="858120" y="266700"/>
                    <a:pt x="647700" y="266700"/>
                  </a:cubicBezTo>
                  <a:close/>
                  <a:moveTo>
                    <a:pt x="647700" y="0"/>
                  </a:moveTo>
                  <a:cubicBezTo>
                    <a:pt x="1005415" y="0"/>
                    <a:pt x="1295400" y="289985"/>
                    <a:pt x="1295400" y="647700"/>
                  </a:cubicBezTo>
                  <a:cubicBezTo>
                    <a:pt x="1295400" y="1005415"/>
                    <a:pt x="1005415" y="1295400"/>
                    <a:pt x="647700" y="1295400"/>
                  </a:cubicBezTo>
                  <a:cubicBezTo>
                    <a:pt x="289985" y="1295400"/>
                    <a:pt x="0" y="1005415"/>
                    <a:pt x="0" y="647700"/>
                  </a:cubicBezTo>
                  <a:cubicBezTo>
                    <a:pt x="0" y="289985"/>
                    <a:pt x="289985" y="0"/>
                    <a:pt x="6477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/>
            <p:nvPr/>
          </p:nvCxnSpPr>
          <p:spPr>
            <a:xfrm flipH="1">
              <a:off x="8076485" y="5711819"/>
              <a:ext cx="2776854" cy="0"/>
            </a:xfrm>
            <a:prstGeom prst="line">
              <a:avLst/>
            </a:prstGeom>
            <a:ln w="31750" cap="flat">
              <a:solidFill>
                <a:schemeClr val="tx1">
                  <a:lumMod val="65000"/>
                  <a:lumOff val="35000"/>
                </a:schemeClr>
              </a:solidFill>
              <a:headEnd type="non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Content Placeholder 53"/>
          <p:cNvSpPr>
            <a:spLocks noGrp="1"/>
          </p:cNvSpPr>
          <p:nvPr>
            <p:ph idx="1"/>
          </p:nvPr>
        </p:nvSpPr>
        <p:spPr>
          <a:xfrm>
            <a:off x="76200" y="228600"/>
            <a:ext cx="8229600" cy="68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Recall some Run 1 challenges…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 flipH="1">
            <a:off x="-42402" y="1066800"/>
            <a:ext cx="9186402" cy="0"/>
          </a:xfrm>
          <a:prstGeom prst="line">
            <a:avLst/>
          </a:prstGeom>
          <a:ln w="31750" cap="flat">
            <a:solidFill>
              <a:schemeClr val="tx1">
                <a:lumMod val="65000"/>
                <a:lumOff val="35000"/>
              </a:schemeClr>
            </a:solidFill>
            <a:headEnd type="non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107099" y="1447800"/>
            <a:ext cx="2836502" cy="4343400"/>
            <a:chOff x="3107099" y="1447800"/>
            <a:chExt cx="2836502" cy="4343400"/>
          </a:xfrm>
        </p:grpSpPr>
        <p:sp>
          <p:nvSpPr>
            <p:cNvPr id="32" name="Rounded Rectangle 31"/>
            <p:cNvSpPr/>
            <p:nvPr/>
          </p:nvSpPr>
          <p:spPr>
            <a:xfrm>
              <a:off x="3107099" y="1447800"/>
              <a:ext cx="2836502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UFOs</a:t>
              </a:r>
              <a:endParaRPr lang="en-US" sz="1200" b="1" dirty="0"/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20 dumps in 2012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Timescale </a:t>
              </a:r>
              <a:r>
                <a:rPr lang="en-US" sz="1600" b="1" dirty="0"/>
                <a:t>50-</a:t>
              </a:r>
              <a:r>
                <a:rPr lang="en-US" sz="1600" b="1" dirty="0" smtClean="0"/>
                <a:t>200 µs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/>
                <a:t>Conditioning observed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</a:rPr>
                <a:t>Worry about 6.5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TeV</a:t>
              </a:r>
              <a:endParaRPr lang="en-US" sz="1600" b="1" dirty="0" smtClean="0">
                <a:solidFill>
                  <a:srgbClr val="FF0000"/>
                </a:solidFill>
              </a:endParaRPr>
            </a:p>
          </p:txBody>
        </p:sp>
        <p:grpSp>
          <p:nvGrpSpPr>
            <p:cNvPr id="29" name="Gruppieren 20"/>
            <p:cNvGrpSpPr/>
            <p:nvPr/>
          </p:nvGrpSpPr>
          <p:grpSpPr>
            <a:xfrm>
              <a:off x="3276601" y="3124200"/>
              <a:ext cx="2326048" cy="2667000"/>
              <a:chOff x="5960604" y="1051560"/>
              <a:chExt cx="3062455" cy="3089736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146509" y="1051560"/>
                <a:ext cx="2876550" cy="2085561"/>
              </a:xfrm>
              <a:prstGeom prst="rect">
                <a:avLst/>
              </a:prstGeom>
              <a:noFill/>
              <a:ln w="254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1" name="Gruppieren 13"/>
              <p:cNvGrpSpPr/>
              <p:nvPr/>
            </p:nvGrpSpPr>
            <p:grpSpPr>
              <a:xfrm>
                <a:off x="5960604" y="2565075"/>
                <a:ext cx="1924097" cy="1576221"/>
                <a:chOff x="7329381" y="5018559"/>
                <a:chExt cx="1605302" cy="1315064"/>
              </a:xfrm>
            </p:grpSpPr>
            <p:pic>
              <p:nvPicPr>
                <p:cNvPr id="35" name="Picture 17"/>
                <p:cNvPicPr/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182" t="17738" b="14081"/>
                <a:stretch/>
              </p:blipFill>
              <p:spPr bwMode="auto">
                <a:xfrm>
                  <a:off x="7329381" y="5018559"/>
                  <a:ext cx="1605302" cy="131506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2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36" name="Textfeld 15"/>
                <p:cNvSpPr txBox="1"/>
                <p:nvPr/>
              </p:nvSpPr>
              <p:spPr>
                <a:xfrm>
                  <a:off x="7748998" y="5118505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Al</a:t>
                  </a:r>
                </a:p>
              </p:txBody>
            </p:sp>
            <p:cxnSp>
              <p:nvCxnSpPr>
                <p:cNvPr id="37" name="Gerade Verbindung mit Pfeil 16"/>
                <p:cNvCxnSpPr/>
                <p:nvPr/>
              </p:nvCxnSpPr>
              <p:spPr bwMode="auto">
                <a:xfrm flipH="1">
                  <a:off x="7694602" y="5372100"/>
                  <a:ext cx="119534" cy="119325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cxnSp>
              <p:nvCxnSpPr>
                <p:cNvPr id="39" name="Gerade Verbindung mit Pfeil 17"/>
                <p:cNvCxnSpPr/>
                <p:nvPr/>
              </p:nvCxnSpPr>
              <p:spPr bwMode="auto">
                <a:xfrm flipH="1">
                  <a:off x="7590878" y="5810250"/>
                  <a:ext cx="223258" cy="161529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</p:spPr>
            </p:cxnSp>
            <p:sp>
              <p:nvSpPr>
                <p:cNvPr id="49" name="Textfeld 18"/>
                <p:cNvSpPr txBox="1"/>
                <p:nvPr/>
              </p:nvSpPr>
              <p:spPr>
                <a:xfrm>
                  <a:off x="7758905" y="5600419"/>
                  <a:ext cx="709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b="1" dirty="0" smtClean="0">
                      <a:solidFill>
                        <a:schemeClr val="tx2"/>
                      </a:solidFill>
                    </a:rPr>
                    <a:t>O</a:t>
                  </a:r>
                </a:p>
              </p:txBody>
            </p:sp>
          </p:grpSp>
        </p:grpSp>
      </p:grpSp>
      <p:grpSp>
        <p:nvGrpSpPr>
          <p:cNvPr id="11" name="Group 10"/>
          <p:cNvGrpSpPr/>
          <p:nvPr/>
        </p:nvGrpSpPr>
        <p:grpSpPr>
          <a:xfrm>
            <a:off x="96052" y="1447800"/>
            <a:ext cx="2875748" cy="4267200"/>
            <a:chOff x="96052" y="1447800"/>
            <a:chExt cx="2875748" cy="4267200"/>
          </a:xfrm>
        </p:grpSpPr>
        <p:sp>
          <p:nvSpPr>
            <p:cNvPr id="4" name="Rounded Rectangle 3"/>
            <p:cNvSpPr/>
            <p:nvPr/>
          </p:nvSpPr>
          <p:spPr>
            <a:xfrm>
              <a:off x="96052" y="1447800"/>
              <a:ext cx="2875748" cy="4267200"/>
            </a:xfrm>
            <a:prstGeom prst="roundRect">
              <a:avLst>
                <a:gd name="adj" fmla="val 2831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Beam induced heating</a:t>
              </a:r>
              <a:endParaRPr lang="en-US" b="1" dirty="0" smtClean="0"/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/>
                <a:t>Local non-conformities (design, installation)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Injection protection devices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Sync. light mirrors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600" b="1" dirty="0" smtClean="0"/>
                <a:t>Vacuum assemblies</a:t>
              </a:r>
            </a:p>
            <a:p>
              <a:pPr marL="171450" indent="-171450">
                <a:buFont typeface="Arial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</a:rPr>
                <a:t>Solutions deployed in LS1</a:t>
              </a:r>
            </a:p>
            <a:p>
              <a:pPr marL="171450" indent="-171450">
                <a:buFont typeface="Arial"/>
                <a:buChar char="•"/>
              </a:pPr>
              <a:endParaRPr lang="en-US" sz="1400" b="1" dirty="0"/>
            </a:p>
          </p:txBody>
        </p:sp>
        <p:pic>
          <p:nvPicPr>
            <p:cNvPr id="50" name="Picture 4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657600"/>
              <a:ext cx="2379416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6118143" y="1447800"/>
            <a:ext cx="2875748" cy="4369691"/>
            <a:chOff x="6118143" y="1447800"/>
            <a:chExt cx="2875748" cy="4369691"/>
          </a:xfrm>
        </p:grpSpPr>
        <p:grpSp>
          <p:nvGrpSpPr>
            <p:cNvPr id="3" name="Group 2"/>
            <p:cNvGrpSpPr/>
            <p:nvPr/>
          </p:nvGrpSpPr>
          <p:grpSpPr>
            <a:xfrm>
              <a:off x="6118143" y="1447800"/>
              <a:ext cx="2875748" cy="4369691"/>
              <a:chOff x="6118143" y="1447800"/>
              <a:chExt cx="2875748" cy="4369691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6118143" y="1447800"/>
                <a:ext cx="2875748" cy="4267200"/>
              </a:xfrm>
              <a:prstGeom prst="roundRect">
                <a:avLst>
                  <a:gd name="adj" fmla="val 2831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r>
                  <a:rPr lang="en-US" b="1" dirty="0" smtClean="0">
                    <a:solidFill>
                      <a:srgbClr val="FFFF00"/>
                    </a:solidFill>
                  </a:rPr>
                  <a:t>Radiation to electronics </a:t>
                </a:r>
                <a:endParaRPr lang="en-US" b="1" dirty="0"/>
              </a:p>
              <a:p>
                <a:pPr marL="285750" indent="-285750">
                  <a:buFont typeface="Arial"/>
                  <a:buChar char="•"/>
                </a:pPr>
                <a:r>
                  <a:rPr lang="en-US" sz="1600" b="1" dirty="0" smtClean="0"/>
                  <a:t>Concerted program of mitigation measures (shielding, relocation…)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600" b="1" dirty="0" smtClean="0"/>
                  <a:t>Premature dump rate down from 12/fb</a:t>
                </a:r>
                <a:r>
                  <a:rPr lang="en-US" sz="1600" b="1" baseline="30000" dirty="0" smtClean="0"/>
                  <a:t>-1</a:t>
                </a:r>
                <a:r>
                  <a:rPr lang="en-US" sz="1600" b="1" dirty="0" smtClean="0"/>
                  <a:t> in 2011</a:t>
                </a:r>
                <a:br>
                  <a:rPr lang="en-US" sz="1600" b="1" dirty="0" smtClean="0"/>
                </a:br>
                <a:r>
                  <a:rPr lang="en-US" sz="1600" b="1" dirty="0" smtClean="0"/>
                  <a:t> to 3/</a:t>
                </a:r>
                <a:r>
                  <a:rPr lang="en-US" sz="1600" b="1" dirty="0"/>
                  <a:t>fb</a:t>
                </a:r>
                <a:r>
                  <a:rPr lang="en-US" sz="1600" b="1" baseline="30000" dirty="0"/>
                  <a:t>-1</a:t>
                </a:r>
                <a:r>
                  <a:rPr lang="en-US" sz="1600" b="1" dirty="0" smtClean="0"/>
                  <a:t> in 2012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600" b="1" dirty="0" smtClean="0">
                    <a:solidFill>
                      <a:srgbClr val="FF0000"/>
                    </a:solidFill>
                  </a:rPr>
                  <a:t>Target 0.5/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fb</a:t>
                </a:r>
                <a:r>
                  <a:rPr lang="en-US" sz="16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1600" b="1" dirty="0" smtClean="0">
                    <a:solidFill>
                      <a:srgbClr val="FF0000"/>
                    </a:solidFill>
                  </a:rPr>
                  <a:t>post LS1</a:t>
                </a:r>
              </a:p>
              <a:p>
                <a:pPr marL="285750" indent="-285750">
                  <a:buFont typeface="Arial"/>
                  <a:buChar char="•"/>
                </a:pPr>
                <a:endParaRPr lang="en-US" b="1" dirty="0"/>
              </a:p>
              <a:p>
                <a:pPr marL="285750" indent="-285750">
                  <a:buFont typeface="Arial"/>
                  <a:buChar char="•"/>
                </a:pPr>
                <a:endParaRPr lang="en-US" b="1" dirty="0" smtClean="0"/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00800" y="3553128"/>
                <a:ext cx="2378903" cy="2264363"/>
              </a:xfrm>
              <a:prstGeom prst="rect">
                <a:avLst/>
              </a:prstGeom>
            </p:spPr>
          </p:pic>
        </p:grpSp>
        <p:sp>
          <p:nvSpPr>
            <p:cNvPr id="33" name="Oval 32"/>
            <p:cNvSpPr/>
            <p:nvPr/>
          </p:nvSpPr>
          <p:spPr>
            <a:xfrm>
              <a:off x="6477000" y="4724400"/>
              <a:ext cx="2256521" cy="6096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74647962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/>
          <a:lstStyle/>
          <a:p>
            <a:r>
              <a:rPr lang="en-US" dirty="0" smtClean="0"/>
              <a:t>25 ns &amp; electron cloud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165225"/>
            <a:ext cx="77724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85800" y="2819400"/>
            <a:ext cx="784860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85800" y="1066800"/>
            <a:ext cx="7772400" cy="45719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85800" y="2971800"/>
            <a:ext cx="784860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6" name="Oval 5"/>
          <p:cNvSpPr/>
          <p:nvPr/>
        </p:nvSpPr>
        <p:spPr>
          <a:xfrm>
            <a:off x="7620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r>
              <a:rPr lang="en-US" dirty="0" smtClean="0"/>
              <a:t> </a:t>
            </a:r>
          </a:p>
        </p:txBody>
      </p:sp>
      <p:sp>
        <p:nvSpPr>
          <p:cNvPr id="31" name="Oval 30"/>
          <p:cNvSpPr/>
          <p:nvPr/>
        </p:nvSpPr>
        <p:spPr>
          <a:xfrm>
            <a:off x="3657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sp>
        <p:nvSpPr>
          <p:cNvPr id="34" name="Freeform 33"/>
          <p:cNvSpPr/>
          <p:nvPr/>
        </p:nvSpPr>
        <p:spPr>
          <a:xfrm rot="19694061">
            <a:off x="8221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</a:t>
            </a:r>
            <a:endParaRPr lang="en-US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69665" y="1195386"/>
            <a:ext cx="1126335" cy="1624014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6705600" y="1905000"/>
            <a:ext cx="5334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algn="ctr"/>
            <a:endParaRPr lang="en-US" dirty="0" smtClean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43400" y="1219200"/>
            <a:ext cx="457200" cy="16002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 rot="19694061">
            <a:off x="3641572" y="1340875"/>
            <a:ext cx="799111" cy="166485"/>
          </a:xfrm>
          <a:custGeom>
            <a:avLst/>
            <a:gdLst>
              <a:gd name="connsiteX0" fmla="*/ 0 w 799111"/>
              <a:gd name="connsiteY0" fmla="*/ 99891 h 166485"/>
              <a:gd name="connsiteX1" fmla="*/ 4757 w 799111"/>
              <a:gd name="connsiteY1" fmla="*/ 76108 h 166485"/>
              <a:gd name="connsiteX2" fmla="*/ 14270 w 799111"/>
              <a:gd name="connsiteY2" fmla="*/ 47567 h 166485"/>
              <a:gd name="connsiteX3" fmla="*/ 19026 w 799111"/>
              <a:gd name="connsiteY3" fmla="*/ 33297 h 166485"/>
              <a:gd name="connsiteX4" fmla="*/ 33296 w 799111"/>
              <a:gd name="connsiteY4" fmla="*/ 4757 h 166485"/>
              <a:gd name="connsiteX5" fmla="*/ 47566 w 799111"/>
              <a:gd name="connsiteY5" fmla="*/ 0 h 166485"/>
              <a:gd name="connsiteX6" fmla="*/ 66593 w 799111"/>
              <a:gd name="connsiteY6" fmla="*/ 19027 h 166485"/>
              <a:gd name="connsiteX7" fmla="*/ 76106 w 799111"/>
              <a:gd name="connsiteY7" fmla="*/ 47567 h 166485"/>
              <a:gd name="connsiteX8" fmla="*/ 85619 w 799111"/>
              <a:gd name="connsiteY8" fmla="*/ 80865 h 166485"/>
              <a:gd name="connsiteX9" fmla="*/ 95132 w 799111"/>
              <a:gd name="connsiteY9" fmla="*/ 128432 h 166485"/>
              <a:gd name="connsiteX10" fmla="*/ 99889 w 799111"/>
              <a:gd name="connsiteY10" fmla="*/ 156972 h 166485"/>
              <a:gd name="connsiteX11" fmla="*/ 114159 w 799111"/>
              <a:gd name="connsiteY11" fmla="*/ 166485 h 166485"/>
              <a:gd name="connsiteX12" fmla="*/ 123672 w 799111"/>
              <a:gd name="connsiteY12" fmla="*/ 152215 h 166485"/>
              <a:gd name="connsiteX13" fmla="*/ 137942 w 799111"/>
              <a:gd name="connsiteY13" fmla="*/ 104648 h 166485"/>
              <a:gd name="connsiteX14" fmla="*/ 142698 w 799111"/>
              <a:gd name="connsiteY14" fmla="*/ 47567 h 166485"/>
              <a:gd name="connsiteX15" fmla="*/ 152212 w 799111"/>
              <a:gd name="connsiteY15" fmla="*/ 19027 h 166485"/>
              <a:gd name="connsiteX16" fmla="*/ 166481 w 799111"/>
              <a:gd name="connsiteY16" fmla="*/ 9514 h 166485"/>
              <a:gd name="connsiteX17" fmla="*/ 190265 w 799111"/>
              <a:gd name="connsiteY17" fmla="*/ 42811 h 166485"/>
              <a:gd name="connsiteX18" fmla="*/ 195021 w 799111"/>
              <a:gd name="connsiteY18" fmla="*/ 71351 h 166485"/>
              <a:gd name="connsiteX19" fmla="*/ 204534 w 799111"/>
              <a:gd name="connsiteY19" fmla="*/ 99891 h 166485"/>
              <a:gd name="connsiteX20" fmla="*/ 209291 w 799111"/>
              <a:gd name="connsiteY20" fmla="*/ 114162 h 166485"/>
              <a:gd name="connsiteX21" fmla="*/ 214048 w 799111"/>
              <a:gd name="connsiteY21" fmla="*/ 133188 h 166485"/>
              <a:gd name="connsiteX22" fmla="*/ 223561 w 799111"/>
              <a:gd name="connsiteY22" fmla="*/ 161729 h 166485"/>
              <a:gd name="connsiteX23" fmla="*/ 247344 w 799111"/>
              <a:gd name="connsiteY23" fmla="*/ 156972 h 166485"/>
              <a:gd name="connsiteX24" fmla="*/ 252101 w 799111"/>
              <a:gd name="connsiteY24" fmla="*/ 142702 h 166485"/>
              <a:gd name="connsiteX25" fmla="*/ 261614 w 799111"/>
              <a:gd name="connsiteY25" fmla="*/ 47567 h 166485"/>
              <a:gd name="connsiteX26" fmla="*/ 271127 w 799111"/>
              <a:gd name="connsiteY26" fmla="*/ 19027 h 166485"/>
              <a:gd name="connsiteX27" fmla="*/ 275884 w 799111"/>
              <a:gd name="connsiteY27" fmla="*/ 4757 h 166485"/>
              <a:gd name="connsiteX28" fmla="*/ 290153 w 799111"/>
              <a:gd name="connsiteY28" fmla="*/ 0 h 166485"/>
              <a:gd name="connsiteX29" fmla="*/ 294910 w 799111"/>
              <a:gd name="connsiteY29" fmla="*/ 14270 h 166485"/>
              <a:gd name="connsiteX30" fmla="*/ 309180 w 799111"/>
              <a:gd name="connsiteY30" fmla="*/ 42811 h 166485"/>
              <a:gd name="connsiteX31" fmla="*/ 313937 w 799111"/>
              <a:gd name="connsiteY31" fmla="*/ 66594 h 166485"/>
              <a:gd name="connsiteX32" fmla="*/ 323450 w 799111"/>
              <a:gd name="connsiteY32" fmla="*/ 104648 h 166485"/>
              <a:gd name="connsiteX33" fmla="*/ 328206 w 799111"/>
              <a:gd name="connsiteY33" fmla="*/ 123675 h 166485"/>
              <a:gd name="connsiteX34" fmla="*/ 337720 w 799111"/>
              <a:gd name="connsiteY34" fmla="*/ 152215 h 166485"/>
              <a:gd name="connsiteX35" fmla="*/ 366259 w 799111"/>
              <a:gd name="connsiteY35" fmla="*/ 161729 h 166485"/>
              <a:gd name="connsiteX36" fmla="*/ 375773 w 799111"/>
              <a:gd name="connsiteY36" fmla="*/ 47567 h 166485"/>
              <a:gd name="connsiteX37" fmla="*/ 390042 w 799111"/>
              <a:gd name="connsiteY37" fmla="*/ 19027 h 166485"/>
              <a:gd name="connsiteX38" fmla="*/ 409069 w 799111"/>
              <a:gd name="connsiteY38" fmla="*/ 23784 h 166485"/>
              <a:gd name="connsiteX39" fmla="*/ 423339 w 799111"/>
              <a:gd name="connsiteY39" fmla="*/ 61838 h 166485"/>
              <a:gd name="connsiteX40" fmla="*/ 437609 w 799111"/>
              <a:gd name="connsiteY40" fmla="*/ 90378 h 166485"/>
              <a:gd name="connsiteX41" fmla="*/ 442365 w 799111"/>
              <a:gd name="connsiteY41" fmla="*/ 104648 h 166485"/>
              <a:gd name="connsiteX42" fmla="*/ 451878 w 799111"/>
              <a:gd name="connsiteY42" fmla="*/ 118918 h 166485"/>
              <a:gd name="connsiteX43" fmla="*/ 475662 w 799111"/>
              <a:gd name="connsiteY43" fmla="*/ 156972 h 166485"/>
              <a:gd name="connsiteX44" fmla="*/ 494688 w 799111"/>
              <a:gd name="connsiteY44" fmla="*/ 76108 h 166485"/>
              <a:gd name="connsiteX45" fmla="*/ 504201 w 799111"/>
              <a:gd name="connsiteY45" fmla="*/ 47567 h 166485"/>
              <a:gd name="connsiteX46" fmla="*/ 508958 w 799111"/>
              <a:gd name="connsiteY46" fmla="*/ 33297 h 166485"/>
              <a:gd name="connsiteX47" fmla="*/ 513714 w 799111"/>
              <a:gd name="connsiteY47" fmla="*/ 19027 h 166485"/>
              <a:gd name="connsiteX48" fmla="*/ 527984 w 799111"/>
              <a:gd name="connsiteY48" fmla="*/ 14270 h 166485"/>
              <a:gd name="connsiteX49" fmla="*/ 542254 w 799111"/>
              <a:gd name="connsiteY49" fmla="*/ 38054 h 166485"/>
              <a:gd name="connsiteX50" fmla="*/ 556524 w 799111"/>
              <a:gd name="connsiteY50" fmla="*/ 66594 h 166485"/>
              <a:gd name="connsiteX51" fmla="*/ 566037 w 799111"/>
              <a:gd name="connsiteY51" fmla="*/ 128432 h 166485"/>
              <a:gd name="connsiteX52" fmla="*/ 570794 w 799111"/>
              <a:gd name="connsiteY52" fmla="*/ 142702 h 166485"/>
              <a:gd name="connsiteX53" fmla="*/ 580307 w 799111"/>
              <a:gd name="connsiteY53" fmla="*/ 156972 h 166485"/>
              <a:gd name="connsiteX54" fmla="*/ 599334 w 799111"/>
              <a:gd name="connsiteY54" fmla="*/ 161729 h 166485"/>
              <a:gd name="connsiteX55" fmla="*/ 608847 w 799111"/>
              <a:gd name="connsiteY55" fmla="*/ 152215 h 166485"/>
              <a:gd name="connsiteX56" fmla="*/ 618360 w 799111"/>
              <a:gd name="connsiteY56" fmla="*/ 123675 h 166485"/>
              <a:gd name="connsiteX57" fmla="*/ 623117 w 799111"/>
              <a:gd name="connsiteY57" fmla="*/ 57081 h 166485"/>
              <a:gd name="connsiteX58" fmla="*/ 627873 w 799111"/>
              <a:gd name="connsiteY58" fmla="*/ 42811 h 166485"/>
              <a:gd name="connsiteX59" fmla="*/ 637386 w 799111"/>
              <a:gd name="connsiteY59" fmla="*/ 33297 h 166485"/>
              <a:gd name="connsiteX60" fmla="*/ 651656 w 799111"/>
              <a:gd name="connsiteY60" fmla="*/ 28541 h 166485"/>
              <a:gd name="connsiteX61" fmla="*/ 670683 w 799111"/>
              <a:gd name="connsiteY61" fmla="*/ 52324 h 166485"/>
              <a:gd name="connsiteX62" fmla="*/ 684953 w 799111"/>
              <a:gd name="connsiteY62" fmla="*/ 109405 h 166485"/>
              <a:gd name="connsiteX63" fmla="*/ 694466 w 799111"/>
              <a:gd name="connsiteY63" fmla="*/ 137945 h 166485"/>
              <a:gd name="connsiteX64" fmla="*/ 699222 w 799111"/>
              <a:gd name="connsiteY64" fmla="*/ 152215 h 166485"/>
              <a:gd name="connsiteX65" fmla="*/ 713492 w 799111"/>
              <a:gd name="connsiteY65" fmla="*/ 156972 h 166485"/>
              <a:gd name="connsiteX66" fmla="*/ 727762 w 799111"/>
              <a:gd name="connsiteY66" fmla="*/ 152215 h 166485"/>
              <a:gd name="connsiteX67" fmla="*/ 742032 w 799111"/>
              <a:gd name="connsiteY67" fmla="*/ 104648 h 166485"/>
              <a:gd name="connsiteX68" fmla="*/ 746789 w 799111"/>
              <a:gd name="connsiteY68" fmla="*/ 90378 h 166485"/>
              <a:gd name="connsiteX69" fmla="*/ 761058 w 799111"/>
              <a:gd name="connsiteY69" fmla="*/ 76108 h 166485"/>
              <a:gd name="connsiteX70" fmla="*/ 770572 w 799111"/>
              <a:gd name="connsiteY70" fmla="*/ 61838 h 166485"/>
              <a:gd name="connsiteX71" fmla="*/ 780085 w 799111"/>
              <a:gd name="connsiteY71" fmla="*/ 52324 h 166485"/>
              <a:gd name="connsiteX72" fmla="*/ 799111 w 799111"/>
              <a:gd name="connsiteY72" fmla="*/ 33297 h 166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799111" h="166485">
                <a:moveTo>
                  <a:pt x="0" y="99891"/>
                </a:moveTo>
                <a:cubicBezTo>
                  <a:pt x="1586" y="91963"/>
                  <a:pt x="2630" y="83908"/>
                  <a:pt x="4757" y="76108"/>
                </a:cubicBezTo>
                <a:cubicBezTo>
                  <a:pt x="7396" y="66433"/>
                  <a:pt x="11099" y="57081"/>
                  <a:pt x="14270" y="47567"/>
                </a:cubicBezTo>
                <a:lnTo>
                  <a:pt x="19026" y="33297"/>
                </a:lnTo>
                <a:cubicBezTo>
                  <a:pt x="22159" y="23898"/>
                  <a:pt x="24915" y="11462"/>
                  <a:pt x="33296" y="4757"/>
                </a:cubicBezTo>
                <a:cubicBezTo>
                  <a:pt x="37211" y="1625"/>
                  <a:pt x="42809" y="1586"/>
                  <a:pt x="47566" y="0"/>
                </a:cubicBezTo>
                <a:cubicBezTo>
                  <a:pt x="53908" y="6342"/>
                  <a:pt x="63757" y="10518"/>
                  <a:pt x="66593" y="19027"/>
                </a:cubicBezTo>
                <a:lnTo>
                  <a:pt x="76106" y="47567"/>
                </a:lnTo>
                <a:cubicBezTo>
                  <a:pt x="81094" y="62532"/>
                  <a:pt x="82038" y="64155"/>
                  <a:pt x="85619" y="80865"/>
                </a:cubicBezTo>
                <a:cubicBezTo>
                  <a:pt x="89007" y="96676"/>
                  <a:pt x="92474" y="112482"/>
                  <a:pt x="95132" y="128432"/>
                </a:cubicBezTo>
                <a:cubicBezTo>
                  <a:pt x="96718" y="137945"/>
                  <a:pt x="95576" y="148346"/>
                  <a:pt x="99889" y="156972"/>
                </a:cubicBezTo>
                <a:cubicBezTo>
                  <a:pt x="102446" y="162085"/>
                  <a:pt x="109402" y="163314"/>
                  <a:pt x="114159" y="166485"/>
                </a:cubicBezTo>
                <a:cubicBezTo>
                  <a:pt x="117330" y="161728"/>
                  <a:pt x="121350" y="157439"/>
                  <a:pt x="123672" y="152215"/>
                </a:cubicBezTo>
                <a:cubicBezTo>
                  <a:pt x="130288" y="137328"/>
                  <a:pt x="133989" y="120459"/>
                  <a:pt x="137942" y="104648"/>
                </a:cubicBezTo>
                <a:cubicBezTo>
                  <a:pt x="139527" y="85621"/>
                  <a:pt x="139559" y="66400"/>
                  <a:pt x="142698" y="47567"/>
                </a:cubicBezTo>
                <a:cubicBezTo>
                  <a:pt x="144347" y="37675"/>
                  <a:pt x="143868" y="24590"/>
                  <a:pt x="152212" y="19027"/>
                </a:cubicBezTo>
                <a:lnTo>
                  <a:pt x="166481" y="9514"/>
                </a:lnTo>
                <a:cubicBezTo>
                  <a:pt x="189053" y="32086"/>
                  <a:pt x="182671" y="20032"/>
                  <a:pt x="190265" y="42811"/>
                </a:cubicBezTo>
                <a:cubicBezTo>
                  <a:pt x="191850" y="52324"/>
                  <a:pt x="192682" y="61994"/>
                  <a:pt x="195021" y="71351"/>
                </a:cubicBezTo>
                <a:cubicBezTo>
                  <a:pt x="197453" y="81080"/>
                  <a:pt x="201363" y="90378"/>
                  <a:pt x="204534" y="99891"/>
                </a:cubicBezTo>
                <a:cubicBezTo>
                  <a:pt x="206120" y="104648"/>
                  <a:pt x="208075" y="109297"/>
                  <a:pt x="209291" y="114162"/>
                </a:cubicBezTo>
                <a:cubicBezTo>
                  <a:pt x="210877" y="120504"/>
                  <a:pt x="212170" y="126926"/>
                  <a:pt x="214048" y="133188"/>
                </a:cubicBezTo>
                <a:cubicBezTo>
                  <a:pt x="216930" y="142793"/>
                  <a:pt x="223561" y="161729"/>
                  <a:pt x="223561" y="161729"/>
                </a:cubicBezTo>
                <a:cubicBezTo>
                  <a:pt x="231489" y="160143"/>
                  <a:pt x="240617" y="161457"/>
                  <a:pt x="247344" y="156972"/>
                </a:cubicBezTo>
                <a:cubicBezTo>
                  <a:pt x="251516" y="154191"/>
                  <a:pt x="251576" y="147688"/>
                  <a:pt x="252101" y="142702"/>
                </a:cubicBezTo>
                <a:cubicBezTo>
                  <a:pt x="258120" y="85520"/>
                  <a:pt x="250472" y="84708"/>
                  <a:pt x="261614" y="47567"/>
                </a:cubicBezTo>
                <a:cubicBezTo>
                  <a:pt x="264495" y="37962"/>
                  <a:pt x="267956" y="28540"/>
                  <a:pt x="271127" y="19027"/>
                </a:cubicBezTo>
                <a:cubicBezTo>
                  <a:pt x="272713" y="14270"/>
                  <a:pt x="271127" y="6343"/>
                  <a:pt x="275884" y="4757"/>
                </a:cubicBezTo>
                <a:lnTo>
                  <a:pt x="290153" y="0"/>
                </a:lnTo>
                <a:cubicBezTo>
                  <a:pt x="291739" y="4757"/>
                  <a:pt x="292668" y="9785"/>
                  <a:pt x="294910" y="14270"/>
                </a:cubicBezTo>
                <a:cubicBezTo>
                  <a:pt x="306535" y="37520"/>
                  <a:pt x="303202" y="18902"/>
                  <a:pt x="309180" y="42811"/>
                </a:cubicBezTo>
                <a:cubicBezTo>
                  <a:pt x="311141" y="50654"/>
                  <a:pt x="312119" y="58716"/>
                  <a:pt x="313937" y="66594"/>
                </a:cubicBezTo>
                <a:cubicBezTo>
                  <a:pt x="316877" y="79334"/>
                  <a:pt x="320279" y="91963"/>
                  <a:pt x="323450" y="104648"/>
                </a:cubicBezTo>
                <a:cubicBezTo>
                  <a:pt x="325035" y="110990"/>
                  <a:pt x="326139" y="117473"/>
                  <a:pt x="328206" y="123675"/>
                </a:cubicBezTo>
                <a:cubicBezTo>
                  <a:pt x="331377" y="133188"/>
                  <a:pt x="328207" y="149044"/>
                  <a:pt x="337720" y="152215"/>
                </a:cubicBezTo>
                <a:lnTo>
                  <a:pt x="366259" y="161729"/>
                </a:lnTo>
                <a:cubicBezTo>
                  <a:pt x="382230" y="113819"/>
                  <a:pt x="366309" y="165872"/>
                  <a:pt x="375773" y="47567"/>
                </a:cubicBezTo>
                <a:cubicBezTo>
                  <a:pt x="377298" y="28510"/>
                  <a:pt x="378870" y="30200"/>
                  <a:pt x="390042" y="19027"/>
                </a:cubicBezTo>
                <a:cubicBezTo>
                  <a:pt x="396384" y="20613"/>
                  <a:pt x="404047" y="19599"/>
                  <a:pt x="409069" y="23784"/>
                </a:cubicBezTo>
                <a:cubicBezTo>
                  <a:pt x="417381" y="30711"/>
                  <a:pt x="420665" y="52479"/>
                  <a:pt x="423339" y="61838"/>
                </a:cubicBezTo>
                <a:cubicBezTo>
                  <a:pt x="428263" y="79072"/>
                  <a:pt x="427183" y="74741"/>
                  <a:pt x="437609" y="90378"/>
                </a:cubicBezTo>
                <a:cubicBezTo>
                  <a:pt x="439194" y="95135"/>
                  <a:pt x="440123" y="100163"/>
                  <a:pt x="442365" y="104648"/>
                </a:cubicBezTo>
                <a:cubicBezTo>
                  <a:pt x="444921" y="109761"/>
                  <a:pt x="449556" y="113694"/>
                  <a:pt x="451878" y="118918"/>
                </a:cubicBezTo>
                <a:cubicBezTo>
                  <a:pt x="468562" y="156457"/>
                  <a:pt x="449991" y="139859"/>
                  <a:pt x="475662" y="156972"/>
                </a:cubicBezTo>
                <a:cubicBezTo>
                  <a:pt x="511320" y="133199"/>
                  <a:pt x="483062" y="157488"/>
                  <a:pt x="494688" y="76108"/>
                </a:cubicBezTo>
                <a:cubicBezTo>
                  <a:pt x="496106" y="66181"/>
                  <a:pt x="501030" y="57081"/>
                  <a:pt x="504201" y="47567"/>
                </a:cubicBezTo>
                <a:lnTo>
                  <a:pt x="508958" y="33297"/>
                </a:lnTo>
                <a:cubicBezTo>
                  <a:pt x="510543" y="28540"/>
                  <a:pt x="508957" y="20613"/>
                  <a:pt x="513714" y="19027"/>
                </a:cubicBezTo>
                <a:lnTo>
                  <a:pt x="527984" y="14270"/>
                </a:lnTo>
                <a:cubicBezTo>
                  <a:pt x="546567" y="32853"/>
                  <a:pt x="529905" y="13354"/>
                  <a:pt x="542254" y="38054"/>
                </a:cubicBezTo>
                <a:cubicBezTo>
                  <a:pt x="560699" y="74946"/>
                  <a:pt x="544565" y="30719"/>
                  <a:pt x="556524" y="66594"/>
                </a:cubicBezTo>
                <a:cubicBezTo>
                  <a:pt x="560356" y="101084"/>
                  <a:pt x="558549" y="102222"/>
                  <a:pt x="566037" y="128432"/>
                </a:cubicBezTo>
                <a:cubicBezTo>
                  <a:pt x="567414" y="133253"/>
                  <a:pt x="568552" y="138217"/>
                  <a:pt x="570794" y="142702"/>
                </a:cubicBezTo>
                <a:cubicBezTo>
                  <a:pt x="573351" y="147815"/>
                  <a:pt x="575550" y="153801"/>
                  <a:pt x="580307" y="156972"/>
                </a:cubicBezTo>
                <a:cubicBezTo>
                  <a:pt x="585747" y="160598"/>
                  <a:pt x="592992" y="160143"/>
                  <a:pt x="599334" y="161729"/>
                </a:cubicBezTo>
                <a:cubicBezTo>
                  <a:pt x="602505" y="158558"/>
                  <a:pt x="606841" y="156226"/>
                  <a:pt x="608847" y="152215"/>
                </a:cubicBezTo>
                <a:cubicBezTo>
                  <a:pt x="613331" y="143246"/>
                  <a:pt x="618360" y="123675"/>
                  <a:pt x="618360" y="123675"/>
                </a:cubicBezTo>
                <a:cubicBezTo>
                  <a:pt x="619946" y="101477"/>
                  <a:pt x="620517" y="79183"/>
                  <a:pt x="623117" y="57081"/>
                </a:cubicBezTo>
                <a:cubicBezTo>
                  <a:pt x="623703" y="52101"/>
                  <a:pt x="625294" y="47110"/>
                  <a:pt x="627873" y="42811"/>
                </a:cubicBezTo>
                <a:cubicBezTo>
                  <a:pt x="630180" y="38965"/>
                  <a:pt x="633540" y="35604"/>
                  <a:pt x="637386" y="33297"/>
                </a:cubicBezTo>
                <a:cubicBezTo>
                  <a:pt x="641685" y="30717"/>
                  <a:pt x="646899" y="30126"/>
                  <a:pt x="651656" y="28541"/>
                </a:cubicBezTo>
                <a:cubicBezTo>
                  <a:pt x="659564" y="36449"/>
                  <a:pt x="665882" y="41521"/>
                  <a:pt x="670683" y="52324"/>
                </a:cubicBezTo>
                <a:cubicBezTo>
                  <a:pt x="685472" y="85601"/>
                  <a:pt x="676406" y="75218"/>
                  <a:pt x="684953" y="109405"/>
                </a:cubicBezTo>
                <a:cubicBezTo>
                  <a:pt x="687385" y="119133"/>
                  <a:pt x="691295" y="128432"/>
                  <a:pt x="694466" y="137945"/>
                </a:cubicBezTo>
                <a:cubicBezTo>
                  <a:pt x="696051" y="142702"/>
                  <a:pt x="694465" y="150629"/>
                  <a:pt x="699222" y="152215"/>
                </a:cubicBezTo>
                <a:lnTo>
                  <a:pt x="713492" y="156972"/>
                </a:lnTo>
                <a:cubicBezTo>
                  <a:pt x="718249" y="155386"/>
                  <a:pt x="724848" y="156295"/>
                  <a:pt x="727762" y="152215"/>
                </a:cubicBezTo>
                <a:cubicBezTo>
                  <a:pt x="733144" y="144680"/>
                  <a:pt x="738884" y="115666"/>
                  <a:pt x="742032" y="104648"/>
                </a:cubicBezTo>
                <a:cubicBezTo>
                  <a:pt x="743410" y="99827"/>
                  <a:pt x="744008" y="94550"/>
                  <a:pt x="746789" y="90378"/>
                </a:cubicBezTo>
                <a:cubicBezTo>
                  <a:pt x="750520" y="84781"/>
                  <a:pt x="756752" y="81276"/>
                  <a:pt x="761058" y="76108"/>
                </a:cubicBezTo>
                <a:cubicBezTo>
                  <a:pt x="764718" y="71716"/>
                  <a:pt x="767001" y="66302"/>
                  <a:pt x="770572" y="61838"/>
                </a:cubicBezTo>
                <a:cubicBezTo>
                  <a:pt x="773374" y="58336"/>
                  <a:pt x="777284" y="55826"/>
                  <a:pt x="780085" y="52324"/>
                </a:cubicBezTo>
                <a:cubicBezTo>
                  <a:pt x="795391" y="33191"/>
                  <a:pt x="782112" y="41797"/>
                  <a:pt x="799111" y="33297"/>
                </a:cubicBezTo>
              </a:path>
            </a:pathLst>
          </a:custGeom>
          <a:ln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4800600" y="1219200"/>
            <a:ext cx="1676400" cy="160020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 rot="1625064">
            <a:off x="5003417" y="1250848"/>
            <a:ext cx="2092256" cy="464083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58000" y="1219200"/>
            <a:ext cx="914400" cy="1146451"/>
          </a:xfrm>
          <a:custGeom>
            <a:avLst/>
            <a:gdLst>
              <a:gd name="connsiteX0" fmla="*/ 0 w 889487"/>
              <a:gd name="connsiteY0" fmla="*/ 1079775 h 1079775"/>
              <a:gd name="connsiteX1" fmla="*/ 399556 w 889487"/>
              <a:gd name="connsiteY1" fmla="*/ 965614 h 1079775"/>
              <a:gd name="connsiteX2" fmla="*/ 599334 w 889487"/>
              <a:gd name="connsiteY2" fmla="*/ 656427 h 1079775"/>
              <a:gd name="connsiteX3" fmla="*/ 889487 w 889487"/>
              <a:gd name="connsiteY3" fmla="*/ 0 h 107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487" h="1079775">
                <a:moveTo>
                  <a:pt x="0" y="1079775"/>
                </a:moveTo>
                <a:cubicBezTo>
                  <a:pt x="149833" y="1057973"/>
                  <a:pt x="299667" y="1036172"/>
                  <a:pt x="399556" y="965614"/>
                </a:cubicBezTo>
                <a:cubicBezTo>
                  <a:pt x="499445" y="895056"/>
                  <a:pt x="517679" y="817363"/>
                  <a:pt x="599334" y="656427"/>
                </a:cubicBezTo>
                <a:cubicBezTo>
                  <a:pt x="680989" y="495491"/>
                  <a:pt x="889487" y="0"/>
                  <a:pt x="889487" y="0"/>
                </a:cubicBez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stCxn id="6" idx="2"/>
          </p:cNvCxnSpPr>
          <p:nvPr/>
        </p:nvCxnSpPr>
        <p:spPr>
          <a:xfrm flipH="1">
            <a:off x="5334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31" idx="2"/>
          </p:cNvCxnSpPr>
          <p:nvPr/>
        </p:nvCxnSpPr>
        <p:spPr>
          <a:xfrm flipH="1">
            <a:off x="3429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8" idx="2"/>
          </p:cNvCxnSpPr>
          <p:nvPr/>
        </p:nvCxnSpPr>
        <p:spPr>
          <a:xfrm flipH="1">
            <a:off x="6477000" y="1981200"/>
            <a:ext cx="228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eeform 35"/>
          <p:cNvSpPr/>
          <p:nvPr/>
        </p:nvSpPr>
        <p:spPr>
          <a:xfrm>
            <a:off x="7086600" y="1752600"/>
            <a:ext cx="1066800" cy="1066800"/>
          </a:xfrm>
          <a:custGeom>
            <a:avLst/>
            <a:gdLst>
              <a:gd name="connsiteX0" fmla="*/ 0 w 1108938"/>
              <a:gd name="connsiteY0" fmla="*/ 0 h 1563752"/>
              <a:gd name="connsiteX1" fmla="*/ 805638 w 1108938"/>
              <a:gd name="connsiteY1" fmla="*/ 578114 h 1563752"/>
              <a:gd name="connsiteX2" fmla="*/ 1108938 w 1108938"/>
              <a:gd name="connsiteY2" fmla="*/ 1563752 h 1563752"/>
              <a:gd name="connsiteX3" fmla="*/ 1108938 w 1108938"/>
              <a:gd name="connsiteY3" fmla="*/ 1563752 h 156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8938" h="1563752">
                <a:moveTo>
                  <a:pt x="0" y="0"/>
                </a:moveTo>
                <a:cubicBezTo>
                  <a:pt x="310407" y="158744"/>
                  <a:pt x="620815" y="317489"/>
                  <a:pt x="805638" y="578114"/>
                </a:cubicBezTo>
                <a:cubicBezTo>
                  <a:pt x="990461" y="838739"/>
                  <a:pt x="1108938" y="1563752"/>
                  <a:pt x="1108938" y="1563752"/>
                </a:cubicBezTo>
                <a:lnTo>
                  <a:pt x="1108938" y="1563752"/>
                </a:lnTo>
              </a:path>
            </a:pathLst>
          </a:custGeom>
          <a:ln>
            <a:solidFill>
              <a:srgbClr val="FF0000"/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4800600" y="2362200"/>
            <a:ext cx="2064372" cy="457200"/>
          </a:xfrm>
          <a:custGeom>
            <a:avLst/>
            <a:gdLst>
              <a:gd name="connsiteX0" fmla="*/ 0 w 2064372"/>
              <a:gd name="connsiteY0" fmla="*/ 618374 h 618374"/>
              <a:gd name="connsiteX1" fmla="*/ 1569684 w 2064372"/>
              <a:gd name="connsiteY1" fmla="*/ 152215 h 618374"/>
              <a:gd name="connsiteX2" fmla="*/ 2064372 w 2064372"/>
              <a:gd name="connsiteY2" fmla="*/ 0 h 61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64372" h="618374">
                <a:moveTo>
                  <a:pt x="0" y="618374"/>
                </a:moveTo>
                <a:lnTo>
                  <a:pt x="1569684" y="152215"/>
                </a:lnTo>
                <a:lnTo>
                  <a:pt x="2064372" y="0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/>
          <p:cNvGrpSpPr/>
          <p:nvPr/>
        </p:nvGrpSpPr>
        <p:grpSpPr>
          <a:xfrm>
            <a:off x="1981200" y="1219200"/>
            <a:ext cx="990600" cy="1600200"/>
            <a:chOff x="1981200" y="1219200"/>
            <a:chExt cx="990600" cy="160020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1981200" y="1219200"/>
              <a:ext cx="990600" cy="1600200"/>
            </a:xfrm>
            <a:prstGeom prst="straightConnector1">
              <a:avLst/>
            </a:prstGeom>
            <a:ln>
              <a:solidFill>
                <a:srgbClr val="FF66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 rot="18242865">
              <a:off x="2029974" y="168898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6600"/>
                  </a:solidFill>
                </a:rPr>
                <a:t>10 </a:t>
              </a:r>
              <a:r>
                <a:rPr lang="en-US" sz="1600" dirty="0" err="1" smtClean="0">
                  <a:solidFill>
                    <a:srgbClr val="FF6600"/>
                  </a:solidFill>
                </a:rPr>
                <a:t>eV</a:t>
              </a:r>
              <a:endParaRPr lang="en-US" sz="16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981200" y="2306873"/>
            <a:ext cx="2064372" cy="512527"/>
            <a:chOff x="1981200" y="2306873"/>
            <a:chExt cx="2064372" cy="512527"/>
          </a:xfrm>
        </p:grpSpPr>
        <p:sp>
          <p:nvSpPr>
            <p:cNvPr id="29" name="Freeform 28"/>
            <p:cNvSpPr/>
            <p:nvPr/>
          </p:nvSpPr>
          <p:spPr>
            <a:xfrm>
              <a:off x="1981200" y="2362200"/>
              <a:ext cx="2064372" cy="457200"/>
            </a:xfrm>
            <a:custGeom>
              <a:avLst/>
              <a:gdLst>
                <a:gd name="connsiteX0" fmla="*/ 0 w 2064372"/>
                <a:gd name="connsiteY0" fmla="*/ 618374 h 618374"/>
                <a:gd name="connsiteX1" fmla="*/ 1569684 w 2064372"/>
                <a:gd name="connsiteY1" fmla="*/ 152215 h 618374"/>
                <a:gd name="connsiteX2" fmla="*/ 2064372 w 2064372"/>
                <a:gd name="connsiteY2" fmla="*/ 0 h 61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4372" h="618374">
                  <a:moveTo>
                    <a:pt x="0" y="618374"/>
                  </a:moveTo>
                  <a:lnTo>
                    <a:pt x="1569684" y="152215"/>
                  </a:lnTo>
                  <a:lnTo>
                    <a:pt x="2064372" y="0"/>
                  </a:lnTo>
                </a:path>
              </a:pathLst>
            </a:cu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 rot="20917801">
              <a:off x="2622447" y="2306873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008000"/>
                  </a:solidFill>
                </a:rPr>
                <a:t>5</a:t>
              </a:r>
              <a:r>
                <a:rPr lang="en-US" sz="1600" dirty="0" smtClean="0">
                  <a:solidFill>
                    <a:srgbClr val="008000"/>
                  </a:solidFill>
                </a:rPr>
                <a:t> </a:t>
              </a:r>
              <a:r>
                <a:rPr lang="en-US" sz="1600" dirty="0" err="1" smtClean="0">
                  <a:solidFill>
                    <a:srgbClr val="008000"/>
                  </a:solidFill>
                </a:rPr>
                <a:t>eV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524000" y="1219200"/>
            <a:ext cx="531277" cy="1600200"/>
            <a:chOff x="1524000" y="1219200"/>
            <a:chExt cx="531277" cy="1600200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1524000" y="1219200"/>
              <a:ext cx="457200" cy="1600200"/>
            </a:xfrm>
            <a:prstGeom prst="straightConnector1">
              <a:avLst/>
            </a:prstGeom>
            <a:ln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 rot="4240768">
              <a:off x="1505000" y="1694071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FF00"/>
                  </a:solidFill>
                </a:rPr>
                <a:t>200 </a:t>
              </a:r>
              <a:r>
                <a:rPr lang="en-US" sz="1600" b="1" dirty="0" err="1" smtClean="0">
                  <a:solidFill>
                    <a:srgbClr val="FFFF00"/>
                  </a:solidFill>
                </a:rPr>
                <a:t>eV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038600" y="1215231"/>
            <a:ext cx="1021636" cy="1146451"/>
            <a:chOff x="4038600" y="1215231"/>
            <a:chExt cx="1021636" cy="1146451"/>
          </a:xfrm>
        </p:grpSpPr>
        <p:sp>
          <p:nvSpPr>
            <p:cNvPr id="30" name="Freeform 29"/>
            <p:cNvSpPr/>
            <p:nvPr/>
          </p:nvSpPr>
          <p:spPr>
            <a:xfrm>
              <a:off x="4038600" y="1215231"/>
              <a:ext cx="914400" cy="1146451"/>
            </a:xfrm>
            <a:custGeom>
              <a:avLst/>
              <a:gdLst>
                <a:gd name="connsiteX0" fmla="*/ 0 w 889487"/>
                <a:gd name="connsiteY0" fmla="*/ 1079775 h 1079775"/>
                <a:gd name="connsiteX1" fmla="*/ 399556 w 889487"/>
                <a:gd name="connsiteY1" fmla="*/ 965614 h 1079775"/>
                <a:gd name="connsiteX2" fmla="*/ 599334 w 889487"/>
                <a:gd name="connsiteY2" fmla="*/ 656427 h 1079775"/>
                <a:gd name="connsiteX3" fmla="*/ 889487 w 889487"/>
                <a:gd name="connsiteY3" fmla="*/ 0 h 107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487" h="1079775">
                  <a:moveTo>
                    <a:pt x="0" y="1079775"/>
                  </a:moveTo>
                  <a:cubicBezTo>
                    <a:pt x="149833" y="1057973"/>
                    <a:pt x="299667" y="1036172"/>
                    <a:pt x="399556" y="965614"/>
                  </a:cubicBezTo>
                  <a:cubicBezTo>
                    <a:pt x="499445" y="895056"/>
                    <a:pt x="517679" y="817363"/>
                    <a:pt x="599334" y="656427"/>
                  </a:cubicBezTo>
                  <a:cubicBezTo>
                    <a:pt x="680989" y="495491"/>
                    <a:pt x="889487" y="0"/>
                    <a:pt x="889487" y="0"/>
                  </a:cubicBezTo>
                </a:path>
              </a:pathLst>
            </a:custGeom>
            <a:ln>
              <a:solidFill>
                <a:srgbClr val="FF0000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 rot="17757370">
              <a:off x="4509959" y="1618980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2 </a:t>
              </a:r>
              <a:r>
                <a:rPr lang="en-US" sz="1600" dirty="0" err="1">
                  <a:solidFill>
                    <a:srgbClr val="FF0000"/>
                  </a:solidFill>
                </a:rPr>
                <a:t>k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4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screen</a:t>
            </a:r>
            <a:endParaRPr lang="en-US" dirty="0"/>
          </a:p>
        </p:txBody>
      </p:sp>
      <p:cxnSp>
        <p:nvCxnSpPr>
          <p:cNvPr id="49" name="Straight Connector 48"/>
          <p:cNvCxnSpPr/>
          <p:nvPr/>
        </p:nvCxnSpPr>
        <p:spPr>
          <a:xfrm>
            <a:off x="990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38600" y="3048000"/>
            <a:ext cx="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990600" y="3276600"/>
            <a:ext cx="3048000" cy="0"/>
          </a:xfrm>
          <a:prstGeom prst="straightConnector1">
            <a:avLst/>
          </a:prstGeom>
          <a:ln w="12700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286000" y="29718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 ns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5029200" y="3048000"/>
            <a:ext cx="36576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SzPct val="100000"/>
            </a:pP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 Typical 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e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</a:t>
            </a:r>
            <a:r>
              <a:rPr lang="en-US" dirty="0" smtClean="0">
                <a:latin typeface="Arial" charset="0"/>
                <a:ea typeface="Symbol" charset="0"/>
                <a:cs typeface="Symbol" charset="0"/>
              </a:rPr>
              <a:t>densities10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10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–10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12</a:t>
            </a:r>
            <a:r>
              <a:rPr lang="en-US" dirty="0">
                <a:latin typeface="Arial" charset="0"/>
                <a:ea typeface="Symbol" charset="0"/>
                <a:cs typeface="Symbol" charset="0"/>
              </a:rPr>
              <a:t> m</a:t>
            </a:r>
            <a:r>
              <a:rPr lang="en-US" baseline="30000" dirty="0">
                <a:latin typeface="Arial" charset="0"/>
                <a:ea typeface="Symbol" charset="0"/>
                <a:cs typeface="Symbol" charset="0"/>
              </a:rPr>
              <a:t>–</a:t>
            </a:r>
            <a:r>
              <a:rPr lang="en-US" baseline="30000" dirty="0" smtClean="0">
                <a:latin typeface="Arial" charset="0"/>
                <a:ea typeface="Symbol" charset="0"/>
                <a:cs typeface="Symbol" charset="0"/>
              </a:rPr>
              <a:t>3</a:t>
            </a:r>
            <a:endParaRPr lang="en-US" dirty="0">
              <a:latin typeface="Arial" charset="0"/>
              <a:ea typeface="Symbol" charset="0"/>
              <a:cs typeface="Symbol" charset="0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457200" y="3657600"/>
            <a:ext cx="8229600" cy="9906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 smtClean="0"/>
              <a:t>Possible consequences:</a:t>
            </a:r>
          </a:p>
          <a:p>
            <a:pPr lvl="1"/>
            <a:r>
              <a:rPr lang="en-US" sz="1900" dirty="0"/>
              <a:t>i</a:t>
            </a:r>
            <a:r>
              <a:rPr lang="en-US" sz="1900" dirty="0" smtClean="0"/>
              <a:t>nstabilities, emittance growth, desorption – bad vacuum</a:t>
            </a:r>
          </a:p>
          <a:p>
            <a:pPr lvl="1"/>
            <a:r>
              <a:rPr lang="en-US" sz="1900" dirty="0" smtClean="0"/>
              <a:t>excessive energy deposition in the cold sectors</a:t>
            </a:r>
            <a:endParaRPr lang="en-US" sz="1900" dirty="0"/>
          </a:p>
        </p:txBody>
      </p:sp>
      <p:sp>
        <p:nvSpPr>
          <p:cNvPr id="58" name="TextBox 57"/>
          <p:cNvSpPr txBox="1"/>
          <p:nvPr/>
        </p:nvSpPr>
        <p:spPr>
          <a:xfrm>
            <a:off x="457200" y="4876800"/>
            <a:ext cx="8229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Electron bombardment of a surface has been proven </a:t>
            </a:r>
            <a:r>
              <a:rPr lang="en-US" dirty="0" smtClean="0"/>
              <a:t>to reduce </a:t>
            </a:r>
            <a:r>
              <a:rPr lang="en-US" dirty="0"/>
              <a:t>drastically the </a:t>
            </a:r>
            <a:r>
              <a:rPr lang="en-US" b="1" dirty="0">
                <a:solidFill>
                  <a:srgbClr val="FF0000"/>
                </a:solidFill>
              </a:rPr>
              <a:t>secondary electron yield </a:t>
            </a:r>
            <a:r>
              <a:rPr lang="en-US" b="1" dirty="0" smtClean="0">
                <a:solidFill>
                  <a:srgbClr val="FF0000"/>
                </a:solidFill>
              </a:rPr>
              <a:t>(SEY) </a:t>
            </a:r>
            <a:r>
              <a:rPr lang="en-US" dirty="0" smtClean="0"/>
              <a:t>of </a:t>
            </a:r>
            <a:r>
              <a:rPr lang="en-US" dirty="0"/>
              <a:t>a </a:t>
            </a:r>
            <a:r>
              <a:rPr lang="en-US" dirty="0" smtClean="0"/>
              <a:t>material. </a:t>
            </a:r>
            <a:r>
              <a:rPr lang="en-US" dirty="0" smtClean="0">
                <a:solidFill>
                  <a:srgbClr val="FF0000"/>
                </a:solidFill>
              </a:rPr>
              <a:t>This </a:t>
            </a:r>
            <a:r>
              <a:rPr lang="en-US" dirty="0">
                <a:solidFill>
                  <a:srgbClr val="FF0000"/>
                </a:solidFill>
              </a:rPr>
              <a:t>technique, known as </a:t>
            </a:r>
            <a:r>
              <a:rPr lang="en-US" b="1" dirty="0">
                <a:solidFill>
                  <a:srgbClr val="FF0000"/>
                </a:solidFill>
              </a:rPr>
              <a:t>scrubbing</a:t>
            </a:r>
            <a:r>
              <a:rPr lang="en-US" dirty="0">
                <a:solidFill>
                  <a:srgbClr val="FF0000"/>
                </a:solidFill>
              </a:rPr>
              <a:t>, provides a </a:t>
            </a:r>
            <a:r>
              <a:rPr lang="en-US" dirty="0" smtClean="0">
                <a:solidFill>
                  <a:srgbClr val="FF0000"/>
                </a:solidFill>
              </a:rPr>
              <a:t>mean to </a:t>
            </a:r>
            <a:r>
              <a:rPr lang="en-US" dirty="0">
                <a:solidFill>
                  <a:srgbClr val="FF0000"/>
                </a:solidFill>
              </a:rPr>
              <a:t>suppress electron cloud build-</a:t>
            </a:r>
            <a:r>
              <a:rPr lang="en-US" dirty="0" smtClean="0">
                <a:solidFill>
                  <a:srgbClr val="FF0000"/>
                </a:solidFill>
              </a:rPr>
              <a:t>up.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Content Placeholder 2"/>
          <p:cNvSpPr txBox="1">
            <a:spLocks/>
          </p:cNvSpPr>
          <p:nvPr/>
        </p:nvSpPr>
        <p:spPr>
          <a:xfrm>
            <a:off x="457200" y="6096000"/>
            <a:ext cx="8229600" cy="5334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tIns="0" bIns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Electron cloud significantly worse with 25 </a:t>
            </a:r>
            <a:r>
              <a:rPr lang="en-US" b="1" dirty="0" smtClean="0">
                <a:solidFill>
                  <a:srgbClr val="FF0000"/>
                </a:solidFill>
              </a:rPr>
              <a:t>ns</a:t>
            </a:r>
            <a:endParaRPr lang="en-US" b="1" dirty="0" smtClean="0"/>
          </a:p>
        </p:txBody>
      </p:sp>
      <p:sp>
        <p:nvSpPr>
          <p:cNvPr id="64" name="Slide Number Placeholder 6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19</a:t>
            </a:fld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4724400" y="762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70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406"/>
            <a:ext cx="9144000" cy="6085332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LS1 - descent into the underworld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20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505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More </a:t>
            </a:r>
            <a:r>
              <a:rPr lang="en-US" dirty="0">
                <a:solidFill>
                  <a:srgbClr val="FF0000"/>
                </a:solidFill>
              </a:rPr>
              <a:t>scrubbing than in 2012 is mandatory</a:t>
            </a:r>
          </a:p>
          <a:p>
            <a:r>
              <a:rPr lang="en-US" dirty="0" smtClean="0"/>
              <a:t>“</a:t>
            </a:r>
            <a:r>
              <a:rPr lang="en-US" dirty="0"/>
              <a:t>Doublet” Scrubbing Beam (5+20) ns being developed </a:t>
            </a:r>
            <a:r>
              <a:rPr lang="en-US" dirty="0" smtClean="0"/>
              <a:t>in </a:t>
            </a:r>
            <a:r>
              <a:rPr lang="en-US" dirty="0"/>
              <a:t>the SPS </a:t>
            </a:r>
            <a:r>
              <a:rPr lang="en-US" dirty="0" smtClean="0"/>
              <a:t>looks </a:t>
            </a:r>
            <a:r>
              <a:rPr lang="en-US" dirty="0"/>
              <a:t>very attractive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two stage scrubbing </a:t>
            </a:r>
            <a:r>
              <a:rPr lang="en-US" dirty="0" smtClean="0"/>
              <a:t>strategy </a:t>
            </a:r>
            <a:r>
              <a:rPr lang="en-US" dirty="0"/>
              <a:t>is </a:t>
            </a:r>
            <a:r>
              <a:rPr lang="en-US" dirty="0" smtClean="0"/>
              <a:t>foreseen:</a:t>
            </a:r>
            <a:endParaRPr lang="en-US" dirty="0"/>
          </a:p>
          <a:p>
            <a:pPr lvl="1"/>
            <a:r>
              <a:rPr lang="en-US" dirty="0">
                <a:solidFill>
                  <a:srgbClr val="008000"/>
                </a:solidFill>
              </a:rPr>
              <a:t>Scrubbing 1</a:t>
            </a:r>
            <a:r>
              <a:rPr lang="en-US" dirty="0"/>
              <a:t> (50 ns </a:t>
            </a:r>
            <a:r>
              <a:rPr lang="en-US" dirty="0" smtClean="0"/>
              <a:t>and </a:t>
            </a:r>
            <a:r>
              <a:rPr lang="en-US" dirty="0"/>
              <a:t>25 ns) to allow for operation with 50 ns beams at 6.5 </a:t>
            </a:r>
            <a:r>
              <a:rPr lang="en-US" dirty="0" err="1"/>
              <a:t>TeV</a:t>
            </a:r>
            <a:endParaRPr lang="en-US" dirty="0"/>
          </a:p>
          <a:p>
            <a:pPr lvl="1"/>
            <a:r>
              <a:rPr lang="en-US" dirty="0">
                <a:solidFill>
                  <a:srgbClr val="008000"/>
                </a:solidFill>
              </a:rPr>
              <a:t>Scrubbing 2</a:t>
            </a:r>
            <a:r>
              <a:rPr lang="en-US" dirty="0"/>
              <a:t> (25 ns </a:t>
            </a:r>
            <a:r>
              <a:rPr lang="en-US" dirty="0" smtClean="0"/>
              <a:t>and </a:t>
            </a:r>
            <a:r>
              <a:rPr lang="en-US" dirty="0"/>
              <a:t>Doublet) to allow for operation with 25 ns beams at 6.5 </a:t>
            </a:r>
            <a:r>
              <a:rPr lang="en-US" dirty="0" err="1"/>
              <a:t>TeV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Screen Shot 2014-06-26 at 8.04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" y="4719202"/>
            <a:ext cx="9144000" cy="215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Diagramma 21"/>
          <p:cNvGraphicFramePr/>
          <p:nvPr>
            <p:extLst>
              <p:ext uri="{D42A27DB-BD31-4B8C-83A1-F6EECF244321}">
                <p14:modId xmlns:p14="http://schemas.microsoft.com/office/powerpoint/2010/main" val="1138976185"/>
              </p:ext>
            </p:extLst>
          </p:nvPr>
        </p:nvGraphicFramePr>
        <p:xfrm>
          <a:off x="228600" y="1595687"/>
          <a:ext cx="8455454" cy="98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76" name="Connettore 2 35"/>
          <p:cNvCxnSpPr/>
          <p:nvPr/>
        </p:nvCxnSpPr>
        <p:spPr>
          <a:xfrm>
            <a:off x="5975498" y="1489086"/>
            <a:ext cx="225410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36"/>
          <p:cNvSpPr txBox="1"/>
          <p:nvPr/>
        </p:nvSpPr>
        <p:spPr>
          <a:xfrm>
            <a:off x="5975496" y="1167409"/>
            <a:ext cx="2254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6.5 </a:t>
            </a:r>
            <a:r>
              <a:rPr lang="en-US" sz="1400" dirty="0" err="1" smtClean="0">
                <a:solidFill>
                  <a:prstClr val="black"/>
                </a:solidFill>
              </a:rPr>
              <a:t>TeV</a:t>
            </a:r>
            <a:endParaRPr lang="en-US" sz="1400" dirty="0">
              <a:solidFill>
                <a:prstClr val="black"/>
              </a:solidFill>
            </a:endParaRPr>
          </a:p>
        </p:txBody>
      </p:sp>
      <p:graphicFrame>
        <p:nvGraphicFramePr>
          <p:cNvPr id="88" name="Diagramma 37"/>
          <p:cNvGraphicFramePr/>
          <p:nvPr>
            <p:extLst>
              <p:ext uri="{D42A27DB-BD31-4B8C-83A1-F6EECF244321}">
                <p14:modId xmlns:p14="http://schemas.microsoft.com/office/powerpoint/2010/main" val="2423343662"/>
              </p:ext>
            </p:extLst>
          </p:nvPr>
        </p:nvGraphicFramePr>
        <p:xfrm>
          <a:off x="318655" y="3466493"/>
          <a:ext cx="8524555" cy="1122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32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5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7"/>
          <p:cNvSpPr txBox="1"/>
          <p:nvPr/>
        </p:nvSpPr>
        <p:spPr>
          <a:xfrm>
            <a:off x="776335" y="0"/>
            <a:ext cx="8139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</a:rPr>
              <a:t>Scrubbing stages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833438" y="5231679"/>
            <a:ext cx="6777162" cy="888483"/>
            <a:chOff x="5707051" y="49910"/>
            <a:chExt cx="2745835" cy="888483"/>
          </a:xfrm>
        </p:grpSpPr>
        <p:sp>
          <p:nvSpPr>
            <p:cNvPr id="38" name="Chevron 37"/>
            <p:cNvSpPr/>
            <p:nvPr/>
          </p:nvSpPr>
          <p:spPr>
            <a:xfrm>
              <a:off x="5707051" y="49910"/>
              <a:ext cx="2745835" cy="888483"/>
            </a:xfrm>
            <a:prstGeom prst="chevron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Chevron 4"/>
            <p:cNvSpPr/>
            <p:nvPr/>
          </p:nvSpPr>
          <p:spPr>
            <a:xfrm>
              <a:off x="6151293" y="49910"/>
              <a:ext cx="1857352" cy="8884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6007" tIns="18669" rIns="18669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25 ns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kern="1200" dirty="0" smtClean="0">
                  <a:solidFill>
                    <a:schemeClr val="accent3">
                      <a:lumMod val="50000"/>
                    </a:schemeClr>
                  </a:solidFill>
                </a:rPr>
                <a:t>intensity ramp up + physics</a:t>
              </a:r>
              <a:endParaRPr lang="en-US" sz="1400" b="1" kern="1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cxnSp>
        <p:nvCxnSpPr>
          <p:cNvPr id="40" name="Connettore 2 43"/>
          <p:cNvCxnSpPr/>
          <p:nvPr/>
        </p:nvCxnSpPr>
        <p:spPr>
          <a:xfrm>
            <a:off x="1833438" y="5091691"/>
            <a:ext cx="631996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4"/>
          <p:cNvSpPr txBox="1"/>
          <p:nvPr/>
        </p:nvSpPr>
        <p:spPr>
          <a:xfrm>
            <a:off x="1833438" y="4777283"/>
            <a:ext cx="6319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6.5 </a:t>
            </a:r>
            <a:r>
              <a:rPr lang="en-US" sz="1400" dirty="0" err="1" smtClean="0">
                <a:solidFill>
                  <a:prstClr val="black"/>
                </a:solidFill>
              </a:rPr>
              <a:t>TeV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3" name="Connettore 2 33"/>
          <p:cNvCxnSpPr/>
          <p:nvPr/>
        </p:nvCxnSpPr>
        <p:spPr>
          <a:xfrm>
            <a:off x="2228850" y="1489086"/>
            <a:ext cx="3543300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34"/>
          <p:cNvSpPr txBox="1"/>
          <p:nvPr/>
        </p:nvSpPr>
        <p:spPr>
          <a:xfrm>
            <a:off x="2228849" y="1167409"/>
            <a:ext cx="35433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450GeV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5" name="Connettore 2 41"/>
          <p:cNvCxnSpPr/>
          <p:nvPr/>
        </p:nvCxnSpPr>
        <p:spPr>
          <a:xfrm flipV="1">
            <a:off x="853212" y="3371355"/>
            <a:ext cx="4877736" cy="10977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2"/>
          <p:cNvSpPr txBox="1"/>
          <p:nvPr/>
        </p:nvSpPr>
        <p:spPr>
          <a:xfrm>
            <a:off x="853212" y="3063578"/>
            <a:ext cx="4877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450GeV</a:t>
            </a:r>
            <a:endParaRPr lang="en-US" sz="1400" dirty="0">
              <a:solidFill>
                <a:prstClr val="black"/>
              </a:solidFill>
            </a:endParaRPr>
          </a:p>
        </p:txBody>
      </p:sp>
      <p:cxnSp>
        <p:nvCxnSpPr>
          <p:cNvPr id="47" name="Connettore 2 35"/>
          <p:cNvCxnSpPr/>
          <p:nvPr/>
        </p:nvCxnSpPr>
        <p:spPr>
          <a:xfrm>
            <a:off x="5975496" y="3371355"/>
            <a:ext cx="2416029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36"/>
          <p:cNvSpPr txBox="1"/>
          <p:nvPr/>
        </p:nvSpPr>
        <p:spPr>
          <a:xfrm>
            <a:off x="5975496" y="3063578"/>
            <a:ext cx="241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6.5 </a:t>
            </a:r>
            <a:r>
              <a:rPr lang="en-US" sz="1400" dirty="0" err="1" smtClean="0">
                <a:solidFill>
                  <a:prstClr val="black"/>
                </a:solidFill>
              </a:rPr>
              <a:t>TeV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2" name="TextBox 7"/>
          <p:cNvSpPr txBox="1"/>
          <p:nvPr/>
        </p:nvSpPr>
        <p:spPr>
          <a:xfrm>
            <a:off x="4572000" y="6390956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</a:rPr>
              <a:t>G. </a:t>
            </a:r>
            <a:r>
              <a:rPr lang="en-US" sz="2200" dirty="0" err="1" smtClean="0">
                <a:solidFill>
                  <a:schemeClr val="tx2"/>
                </a:solidFill>
                <a:latin typeface="Calibri" pitchFamily="34" charset="0"/>
              </a:rPr>
              <a:t>Iadarola</a:t>
            </a:r>
            <a:r>
              <a:rPr lang="en-US" sz="2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Calibri" pitchFamily="34" charset="0"/>
              </a:rPr>
              <a:t>and G. </a:t>
            </a:r>
            <a:r>
              <a:rPr lang="en-US" sz="2200" dirty="0" err="1" smtClean="0">
                <a:solidFill>
                  <a:schemeClr val="tx2"/>
                </a:solidFill>
                <a:latin typeface="Calibri" pitchFamily="34" charset="0"/>
              </a:rPr>
              <a:t>Rumolo</a:t>
            </a:r>
            <a:endParaRPr lang="en-US" sz="2200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972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</a:t>
            </a:r>
            <a:r>
              <a:rPr lang="en-US" dirty="0" smtClean="0"/>
              <a:t>commissioning strategy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8000"/>
                </a:solidFill>
              </a:rPr>
              <a:t>Low intensity commissioning </a:t>
            </a:r>
            <a:r>
              <a:rPr lang="en-US" dirty="0"/>
              <a:t>of full cycle – 2 months</a:t>
            </a:r>
          </a:p>
          <a:p>
            <a:r>
              <a:rPr lang="en-US" dirty="0"/>
              <a:t>First stable beams – low number of bunches</a:t>
            </a:r>
          </a:p>
          <a:p>
            <a:r>
              <a:rPr lang="en-US" dirty="0" smtClean="0"/>
              <a:t>Special physics: </a:t>
            </a:r>
            <a:r>
              <a:rPr lang="en-US" dirty="0" err="1" smtClean="0"/>
              <a:t>LHCf</a:t>
            </a:r>
            <a:r>
              <a:rPr lang="en-US" dirty="0" smtClean="0"/>
              <a:t> </a:t>
            </a:r>
            <a:r>
              <a:rPr lang="en-US" dirty="0"/>
              <a:t>and Van der Meer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50 ns </a:t>
            </a:r>
            <a:r>
              <a:rPr lang="en-US" dirty="0"/>
              <a:t>(partially with 25 ns)</a:t>
            </a:r>
          </a:p>
          <a:p>
            <a:r>
              <a:rPr lang="en-US" dirty="0">
                <a:solidFill>
                  <a:srgbClr val="FF0000"/>
                </a:solidFill>
              </a:rPr>
              <a:t>Intensity ramp-up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50 </a:t>
            </a:r>
            <a:r>
              <a:rPr lang="en-US" dirty="0" smtClean="0">
                <a:solidFill>
                  <a:srgbClr val="FF0000"/>
                </a:solidFill>
              </a:rPr>
              <a:t>ns</a:t>
            </a:r>
          </a:p>
          <a:p>
            <a:pPr lvl="1"/>
            <a:r>
              <a:rPr lang="en-US" dirty="0" smtClean="0"/>
              <a:t>Commissioning </a:t>
            </a:r>
            <a:r>
              <a:rPr lang="en-US" dirty="0"/>
              <a:t>continued: system (instrumentation, RF, TFB etc.), injection, machine protection, instrumentation…</a:t>
            </a:r>
          </a:p>
          <a:p>
            <a:pPr lvl="1"/>
            <a:r>
              <a:rPr lang="en-US" dirty="0"/>
              <a:t>Characterize vacuum, heat load, electron cloud, losses, instabilities, UFOs, impedance</a:t>
            </a:r>
          </a:p>
          <a:p>
            <a:r>
              <a:rPr lang="en-US" dirty="0">
                <a:solidFill>
                  <a:srgbClr val="FF0000"/>
                </a:solidFill>
              </a:rPr>
              <a:t>Scrubbing for 25 ns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Ramp-up 25 </a:t>
            </a:r>
            <a:r>
              <a:rPr lang="en-US" dirty="0">
                <a:solidFill>
                  <a:srgbClr val="0000FF"/>
                </a:solidFill>
              </a:rPr>
              <a:t>ns operation – relaxed </a:t>
            </a:r>
            <a:r>
              <a:rPr lang="en-US" dirty="0" smtClean="0">
                <a:solidFill>
                  <a:srgbClr val="0000FF"/>
                </a:solidFill>
              </a:rPr>
              <a:t>beta* 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Commission lower beta*</a:t>
            </a:r>
          </a:p>
          <a:p>
            <a:r>
              <a:rPr lang="en-US" dirty="0">
                <a:solidFill>
                  <a:srgbClr val="0000FF"/>
                </a:solidFill>
              </a:rPr>
              <a:t>25 ns </a:t>
            </a:r>
            <a:r>
              <a:rPr lang="en-US" dirty="0" smtClean="0">
                <a:solidFill>
                  <a:srgbClr val="0000FF"/>
                </a:solidFill>
              </a:rPr>
              <a:t>operation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Commissioning strategy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38600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/>
              <a:t>Put focus on </a:t>
            </a:r>
            <a:r>
              <a:rPr lang="en-US" sz="2400" dirty="0">
                <a:solidFill>
                  <a:srgbClr val="FF0000"/>
                </a:solidFill>
              </a:rPr>
              <a:t>feasibility, stability and ease of commissioning</a:t>
            </a:r>
            <a:r>
              <a:rPr lang="en-US" sz="2400" dirty="0"/>
              <a:t>. Allow comfortable margins for operation and </a:t>
            </a:r>
            <a:r>
              <a:rPr lang="en-US" sz="2400" dirty="0" smtClean="0"/>
              <a:t>avoid introducing </a:t>
            </a:r>
            <a:r>
              <a:rPr lang="en-US" sz="2400" dirty="0"/>
              <a:t>too many untested features at </a:t>
            </a:r>
            <a:r>
              <a:rPr lang="en-US" sz="2400" dirty="0" smtClean="0"/>
              <a:t>once</a:t>
            </a:r>
            <a:endParaRPr lang="en-US" sz="2400" dirty="0"/>
          </a:p>
          <a:p>
            <a:r>
              <a:rPr lang="en-US" sz="2400" dirty="0" smtClean="0"/>
              <a:t>Nominal optics with some </a:t>
            </a:r>
            <a:r>
              <a:rPr lang="en-US" sz="2400" dirty="0" smtClean="0"/>
              <a:t>tweaks and relaxed </a:t>
            </a:r>
            <a:r>
              <a:rPr lang="en-US" sz="2400" dirty="0" smtClean="0"/>
              <a:t>beta* in ATLAS and </a:t>
            </a:r>
            <a:r>
              <a:rPr lang="en-US" sz="2400" dirty="0" smtClean="0"/>
              <a:t>CMS</a:t>
            </a:r>
          </a:p>
          <a:p>
            <a:r>
              <a:rPr lang="en-US" sz="2400" dirty="0" smtClean="0"/>
              <a:t>Leave more exotic options until later</a:t>
            </a:r>
            <a:endParaRPr lang="en-US" sz="2400" dirty="0" smtClean="0"/>
          </a:p>
          <a:p>
            <a:pPr lvl="1"/>
            <a:r>
              <a:rPr lang="en-US" sz="2000" dirty="0" smtClean="0"/>
              <a:t>combined </a:t>
            </a:r>
            <a:r>
              <a:rPr lang="en-US" sz="2000" dirty="0" smtClean="0"/>
              <a:t>ramp and squeeze</a:t>
            </a:r>
          </a:p>
          <a:p>
            <a:pPr lvl="1"/>
            <a:r>
              <a:rPr lang="en-US" sz="2000" dirty="0" smtClean="0"/>
              <a:t>collide </a:t>
            </a:r>
            <a:r>
              <a:rPr lang="en-US" sz="2000" dirty="0" smtClean="0"/>
              <a:t>and squeeze</a:t>
            </a:r>
          </a:p>
          <a:p>
            <a:pPr lvl="1"/>
            <a:r>
              <a:rPr lang="en-US" sz="2000" dirty="0" smtClean="0"/>
              <a:t>beta</a:t>
            </a:r>
            <a:r>
              <a:rPr lang="en-US" sz="2000" dirty="0" smtClean="0"/>
              <a:t>* </a:t>
            </a:r>
            <a:r>
              <a:rPr lang="en-US" sz="2000" dirty="0" err="1" smtClean="0"/>
              <a:t>levelling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10668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Keep it simple </a:t>
            </a:r>
            <a:r>
              <a:rPr lang="en-US" sz="3600" b="1" u="sng" dirty="0" smtClean="0">
                <a:solidFill>
                  <a:srgbClr val="FF0000"/>
                </a:solidFill>
              </a:rPr>
              <a:t>to start with</a:t>
            </a:r>
            <a:endParaRPr lang="en-US" sz="3600" b="1" u="sng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10200" y="5105400"/>
            <a:ext cx="3642411" cy="1569660"/>
          </a:xfrm>
          <a:prstGeom prst="rect">
            <a:avLst/>
          </a:prstGeom>
          <a:noFill/>
          <a:ln w="34925">
            <a:solidFill>
              <a:srgbClr val="FFCC6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First: safety</a:t>
            </a:r>
          </a:p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Second: qualit</a:t>
            </a:r>
            <a:r>
              <a:rPr lang="en-U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</a:t>
            </a:r>
          </a:p>
          <a:p>
            <a:pPr algn="ctr"/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Third: schedule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20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commissioning</a:t>
            </a:r>
            <a:endParaRPr lang="en-US" dirty="0"/>
          </a:p>
        </p:txBody>
      </p:sp>
      <p:pic>
        <p:nvPicPr>
          <p:cNvPr id="7" name="Picture 6" descr="comm-20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66800"/>
            <a:ext cx="2320210" cy="4254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62200" y="4801508"/>
            <a:ext cx="2895600" cy="1905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1F497D"/>
                </a:solidFill>
              </a:rPr>
              <a:t>System commissioning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Transverse damper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RF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Beam instrumentation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Feedbacks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Injection, beam dumps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15000" y="5047972"/>
            <a:ext cx="3352800" cy="1447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1F497D"/>
                </a:solidFill>
              </a:rPr>
              <a:t>Beam based measurements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Optics meas. &amp; correction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Magnet model  meas. &amp; correction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1F497D"/>
                </a:solidFill>
              </a:rPr>
              <a:t>Aperture measurements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1" name="Or 10"/>
          <p:cNvSpPr/>
          <p:nvPr/>
        </p:nvSpPr>
        <p:spPr>
          <a:xfrm>
            <a:off x="5334000" y="5581372"/>
            <a:ext cx="304800" cy="304800"/>
          </a:xfrm>
          <a:prstGeom prst="flowChartOr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Screen Shot 2014-09-18 at 5.0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066800"/>
            <a:ext cx="553778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1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ns ramp-up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tep through something like:</a:t>
            </a:r>
            <a:endParaRPr lang="en-US" dirty="0"/>
          </a:p>
          <a:p>
            <a:pPr lvl="1"/>
            <a:r>
              <a:rPr lang="en-US" dirty="0"/>
              <a:t>50, 100, 200, 400, 700, 900, 1200, 1380 bunches</a:t>
            </a:r>
          </a:p>
          <a:p>
            <a:r>
              <a:rPr lang="en-US" dirty="0"/>
              <a:t>One step every ~3 days ( no issues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dirty="0"/>
              <a:t>we do not encounter show stoppers, we should be able to reach ~1000b regime </a:t>
            </a:r>
            <a:r>
              <a:rPr lang="en-US" dirty="0" smtClean="0"/>
              <a:t>which is </a:t>
            </a:r>
            <a:r>
              <a:rPr lang="en-US" dirty="0"/>
              <a:t>a reasonable target.</a:t>
            </a:r>
          </a:p>
          <a:p>
            <a:r>
              <a:rPr lang="en-US" dirty="0" smtClean="0"/>
              <a:t>The </a:t>
            </a:r>
            <a:r>
              <a:rPr lang="en-US" dirty="0"/>
              <a:t>current plan is to stick to similar bunch intensities than for 25 ns beams (~1.210</a:t>
            </a:r>
            <a:r>
              <a:rPr lang="en-US" baseline="30000" dirty="0"/>
              <a:t>11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5626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</a:t>
            </a:r>
            <a:r>
              <a:rPr lang="en-US" sz="2400" dirty="0" smtClean="0">
                <a:solidFill>
                  <a:srgbClr val="FF0000"/>
                </a:solidFill>
              </a:rPr>
              <a:t>amp-</a:t>
            </a:r>
            <a:r>
              <a:rPr lang="en-US" sz="2400" dirty="0" smtClean="0">
                <a:solidFill>
                  <a:srgbClr val="FF0000"/>
                </a:solidFill>
              </a:rPr>
              <a:t>up took all </a:t>
            </a:r>
            <a:r>
              <a:rPr lang="en-US" sz="2400" dirty="0" smtClean="0">
                <a:solidFill>
                  <a:srgbClr val="FF0000"/>
                </a:solidFill>
              </a:rPr>
              <a:t>year in 2010, 4 months in 2011, 2 weeks in </a:t>
            </a:r>
            <a:r>
              <a:rPr lang="en-US" sz="2400" dirty="0" smtClean="0">
                <a:solidFill>
                  <a:srgbClr val="FF0000"/>
                </a:solidFill>
              </a:rPr>
              <a:t>2012</a:t>
            </a:r>
          </a:p>
          <a:p>
            <a:r>
              <a:rPr lang="en-US" sz="2400" dirty="0">
                <a:solidFill>
                  <a:srgbClr val="FF0000"/>
                </a:solidFill>
              </a:rPr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		3 weeks on the 2014 schedule…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7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Q1/Q2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23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40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2015 Q3/Q4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1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5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version 4.1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111147"/>
              </p:ext>
            </p:extLst>
          </p:nvPr>
        </p:nvGraphicFramePr>
        <p:xfrm>
          <a:off x="533400" y="971705"/>
          <a:ext cx="8077200" cy="5735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8782"/>
                <a:gridCol w="18784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Phase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Initial Commissioning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56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Scrubbing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Early special</a:t>
                      </a:r>
                      <a:r>
                        <a:rPr lang="en-US" sz="1800" baseline="0" dirty="0" smtClean="0"/>
                        <a:t> physics run (</a:t>
                      </a:r>
                      <a:r>
                        <a:rPr lang="en-US" sz="1800" dirty="0" err="1" smtClean="0"/>
                        <a:t>LHCf</a:t>
                      </a:r>
                      <a:r>
                        <a:rPr lang="en-US" sz="1800" dirty="0" smtClean="0"/>
                        <a:t>/</a:t>
                      </a:r>
                      <a:r>
                        <a:rPr lang="en-US" sz="1800" dirty="0" err="1" smtClean="0"/>
                        <a:t>VdM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5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Proton physics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</a:rPr>
                        <a:t> 50 ns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7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</a:rPr>
                        <a:t> + 21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Proton physics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25 ns – phase 1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44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Change in beta*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5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Proton physics phase 2 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</a:rPr>
                        <a:t>(including ramp-up)</a:t>
                      </a:r>
                      <a:endParaRPr lang="en-US" sz="1800" b="1" dirty="0" smtClean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008000"/>
                          </a:solidFill>
                        </a:rPr>
                        <a:t>46</a:t>
                      </a:r>
                      <a:endParaRPr lang="en-US" sz="1800" b="1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Special physics</a:t>
                      </a:r>
                      <a:r>
                        <a:rPr lang="en-US" sz="1800" baseline="0" dirty="0" smtClean="0"/>
                        <a:t> runs (</a:t>
                      </a:r>
                      <a:r>
                        <a:rPr lang="en-US" sz="1800" dirty="0" smtClean="0"/>
                        <a:t>TOTEM/</a:t>
                      </a:r>
                      <a:r>
                        <a:rPr lang="en-US" sz="1800" dirty="0" err="1" smtClean="0"/>
                        <a:t>VdM</a:t>
                      </a:r>
                      <a:r>
                        <a:rPr lang="en-US" sz="1800" dirty="0" smtClean="0"/>
                        <a:t>) 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Note: TOTEM request</a:t>
                      </a:r>
                      <a:r>
                        <a:rPr lang="en-US" sz="1800" baseline="0" dirty="0" smtClean="0"/>
                        <a:t> ~2 weeks not included</a:t>
                      </a:r>
                    </a:p>
                    <a:p>
                      <a:r>
                        <a:rPr lang="en-US" sz="1800" baseline="0" dirty="0" smtClean="0"/>
                        <a:t>Intermediate energy run - to be scheduled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7 </a:t>
                      </a:r>
                      <a:endParaRPr lang="en-US" sz="18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Machine</a:t>
                      </a:r>
                      <a:r>
                        <a:rPr lang="en-US" sz="1800" baseline="0" dirty="0" smtClean="0"/>
                        <a:t> development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19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Technical stops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Technical stop recovery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Ion setup/Ion</a:t>
                      </a:r>
                      <a:r>
                        <a:rPr lang="en-US" sz="1800" baseline="0" dirty="0" smtClean="0"/>
                        <a:t> run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  + 24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280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</a:rPr>
                        <a:t> (40 weeks)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8990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353084"/>
              </p:ext>
            </p:extLst>
          </p:nvPr>
        </p:nvGraphicFramePr>
        <p:xfrm>
          <a:off x="228600" y="3200400"/>
          <a:ext cx="8534400" cy="188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8358"/>
                <a:gridCol w="778042"/>
                <a:gridCol w="685800"/>
                <a:gridCol w="990600"/>
                <a:gridCol w="882316"/>
                <a:gridCol w="1098884"/>
                <a:gridCol w="1143000"/>
                <a:gridCol w="1143000"/>
                <a:gridCol w="914400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Nc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Beta*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ppb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EmitN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1"/>
                          </a:solidFill>
                        </a:rPr>
                        <a:t>Lumi</a:t>
                      </a:r>
                      <a:endParaRPr lang="en-US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20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Days</a:t>
                      </a:r>
                      <a:br>
                        <a:rPr lang="en-US" sz="2000" dirty="0" smtClean="0"/>
                      </a:br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approx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Int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lumi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4.6e33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~1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27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80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7.4</a:t>
                      </a:r>
                      <a:r>
                        <a:rPr lang="en-US" sz="2000" baseline="0" dirty="0" smtClean="0"/>
                        <a:t>e33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5.1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22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2015.2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2496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1.3e34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46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9.2 fb</a:t>
                      </a:r>
                      <a:r>
                        <a:rPr lang="en-US" sz="2000" baseline="30000" dirty="0" smtClean="0"/>
                        <a:t>-1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39</a:t>
                      </a:r>
                      <a:endParaRPr lang="en-US" sz="2000" baseline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 performance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1371600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beta* to start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Conservative bunch population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Reasonable emittance into collisions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Assume same machine availability as 2012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5791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Usual caveats apply – 10 to </a:t>
            </a:r>
            <a:r>
              <a:rPr lang="en-GB" sz="2400" b="1" dirty="0" smtClean="0">
                <a:solidFill>
                  <a:srgbClr val="FF0000"/>
                </a:solidFill>
              </a:rPr>
              <a:t>15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fb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GB" sz="2400" b="1" dirty="0" smtClean="0">
                <a:solidFill>
                  <a:srgbClr val="FF0000"/>
                </a:solidFill>
              </a:rPr>
              <a:t> for the year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7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198" y="159296"/>
            <a:ext cx="2880319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Jeremie Fleuret\Downloads\SAM_10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526" y="159296"/>
            <a:ext cx="2880319" cy="216024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2856" y="177298"/>
            <a:ext cx="2856317" cy="214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onnecteur droit avec flèche 15"/>
          <p:cNvCxnSpPr/>
          <p:nvPr/>
        </p:nvCxnSpPr>
        <p:spPr>
          <a:xfrm>
            <a:off x="2878493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5"/>
          <p:cNvSpPr txBox="1"/>
          <p:nvPr/>
        </p:nvSpPr>
        <p:spPr>
          <a:xfrm>
            <a:off x="358213" y="184741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</a:rPr>
              <a:t>      « Old </a:t>
            </a:r>
            <a:r>
              <a:rPr lang="fr-FR" sz="2000" b="1" dirty="0" err="1" smtClean="0">
                <a:solidFill>
                  <a:schemeClr val="bg1"/>
                </a:solidFill>
              </a:rPr>
              <a:t>Splice</a:t>
            </a:r>
            <a:r>
              <a:rPr lang="fr-FR" sz="2000" b="1" dirty="0" smtClean="0">
                <a:solidFill>
                  <a:schemeClr val="bg1"/>
                </a:solidFill>
              </a:rPr>
              <a:t> »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</a:rPr>
              <a:t>                    « Machined Splice »              « Consolidated Splice »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C:\Users\Jeremie Fleuret\Desktop\Nouveau dossier\SAM_1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895600"/>
            <a:ext cx="3360373" cy="2520280"/>
          </a:xfrm>
          <a:prstGeom prst="rect">
            <a:avLst/>
          </a:prstGeom>
          <a:noFill/>
        </p:spPr>
      </p:pic>
      <p:cxnSp>
        <p:nvCxnSpPr>
          <p:cNvPr id="13" name="Connecteur droit avec flèche 24"/>
          <p:cNvCxnSpPr/>
          <p:nvPr/>
        </p:nvCxnSpPr>
        <p:spPr>
          <a:xfrm>
            <a:off x="5830821" y="1815480"/>
            <a:ext cx="576064" cy="0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7"/>
          <p:cNvCxnSpPr/>
          <p:nvPr/>
        </p:nvCxnSpPr>
        <p:spPr>
          <a:xfrm>
            <a:off x="7414997" y="2319536"/>
            <a:ext cx="0" cy="576064"/>
          </a:xfrm>
          <a:prstGeom prst="straightConnector1">
            <a:avLst/>
          </a:prstGeom>
          <a:ln w="1016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29"/>
          <p:cNvSpPr txBox="1"/>
          <p:nvPr/>
        </p:nvSpPr>
        <p:spPr>
          <a:xfrm>
            <a:off x="6118853" y="541588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« Insulation box »</a:t>
            </a:r>
            <a:endParaRPr lang="en-GB" sz="2000" dirty="0" smtClean="0"/>
          </a:p>
        </p:txBody>
      </p:sp>
      <p:grpSp>
        <p:nvGrpSpPr>
          <p:cNvPr id="20" name="Group 19"/>
          <p:cNvGrpSpPr/>
          <p:nvPr/>
        </p:nvGrpSpPr>
        <p:grpSpPr>
          <a:xfrm>
            <a:off x="142189" y="2463552"/>
            <a:ext cx="4680520" cy="2551058"/>
            <a:chOff x="142189" y="2463552"/>
            <a:chExt cx="4680520" cy="2551058"/>
          </a:xfrm>
        </p:grpSpPr>
        <p:grpSp>
          <p:nvGrpSpPr>
            <p:cNvPr id="19" name="Group 18"/>
            <p:cNvGrpSpPr/>
            <p:nvPr/>
          </p:nvGrpSpPr>
          <p:grpSpPr>
            <a:xfrm>
              <a:off x="142189" y="2463552"/>
              <a:ext cx="4680520" cy="2551058"/>
              <a:chOff x="142189" y="2463552"/>
              <a:chExt cx="4680520" cy="2551058"/>
            </a:xfrm>
          </p:grpSpPr>
          <p:pic>
            <p:nvPicPr>
              <p:cNvPr id="3" name="Picture 3" descr="C:\Users\Jeremie Fleuret\Downloads\SAM_1235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197" y="2967608"/>
                <a:ext cx="2208246" cy="1656184"/>
              </a:xfrm>
              <a:prstGeom prst="rect">
                <a:avLst/>
              </a:prstGeom>
              <a:noFill/>
            </p:spPr>
          </p:pic>
          <p:pic>
            <p:nvPicPr>
              <p:cNvPr id="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542455" y="2967608"/>
                <a:ext cx="2208246" cy="16561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Connecteur droit avec flèche 18"/>
              <p:cNvCxnSpPr/>
              <p:nvPr/>
            </p:nvCxnSpPr>
            <p:spPr>
              <a:xfrm>
                <a:off x="1342323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cteur droit avec flèche 22"/>
              <p:cNvCxnSpPr/>
              <p:nvPr/>
            </p:nvCxnSpPr>
            <p:spPr>
              <a:xfrm flipV="1">
                <a:off x="3814597" y="2463552"/>
                <a:ext cx="0" cy="36004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stealth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ZoneTexte 26"/>
              <p:cNvSpPr txBox="1"/>
              <p:nvPr/>
            </p:nvSpPr>
            <p:spPr>
              <a:xfrm>
                <a:off x="142189" y="4614500"/>
                <a:ext cx="468052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000" dirty="0" smtClean="0"/>
                  <a:t>          « Cables »	           	« New Splice »</a:t>
                </a:r>
                <a:endParaRPr lang="en-GB" sz="2000" dirty="0"/>
              </a:p>
            </p:txBody>
          </p:sp>
        </p:grpSp>
        <p:cxnSp>
          <p:nvCxnSpPr>
            <p:cNvPr id="16" name="Connecteur droit avec flèche 21"/>
            <p:cNvCxnSpPr/>
            <p:nvPr/>
          </p:nvCxnSpPr>
          <p:spPr>
            <a:xfrm>
              <a:off x="2158413" y="4335760"/>
              <a:ext cx="576064" cy="0"/>
            </a:xfrm>
            <a:prstGeom prst="straightConnector1">
              <a:avLst/>
            </a:prstGeom>
            <a:ln w="101600">
              <a:solidFill>
                <a:srgbClr val="FF000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26898" y="5257800"/>
            <a:ext cx="6678702" cy="16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Total interconnects in the LHC: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1,695 (10,170 high current splices)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splices redone: ~3,000 (~ 30%)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Number of shunts  applied: &gt; 27,000</a:t>
            </a:r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715000" y="6324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And a lot more besides…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0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performance 2015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247756"/>
              </p:ext>
            </p:extLst>
          </p:nvPr>
        </p:nvGraphicFramePr>
        <p:xfrm>
          <a:off x="1295400" y="1295400"/>
          <a:ext cx="6172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554"/>
                <a:gridCol w="799716"/>
                <a:gridCol w="949569"/>
                <a:gridCol w="949569"/>
                <a:gridCol w="949569"/>
                <a:gridCol w="1345223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Nc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beta*</a:t>
                      </a:r>
                      <a:br>
                        <a:rPr lang="en-US" sz="1600" dirty="0" smtClean="0"/>
                      </a:br>
                      <a:r>
                        <a:rPr lang="en-US" sz="1600" dirty="0" smtClean="0"/>
                        <a:t>[cm]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ppb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EmitN</a:t>
                      </a:r>
                      <a:endParaRPr lang="en-US" sz="1800" dirty="0" smtClean="0"/>
                    </a:p>
                    <a:p>
                      <a:pPr algn="ctr"/>
                      <a:r>
                        <a:rPr lang="en-US" sz="1800" dirty="0" smtClean="0"/>
                        <a:t>[um]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Virtual</a:t>
                      </a:r>
                      <a:r>
                        <a:rPr lang="en-US" sz="18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chemeClr val="bg1"/>
                          </a:solidFill>
                        </a:rPr>
                        <a:t>l</a:t>
                      </a:r>
                      <a:r>
                        <a:rPr lang="en-US" sz="1800" dirty="0" err="1" smtClean="0">
                          <a:solidFill>
                            <a:schemeClr val="bg1"/>
                          </a:solidFill>
                        </a:rPr>
                        <a:t>umi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1260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1.2e33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2300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300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1.1e11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1.9e33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3x(8b+4e)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1870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300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1.1e11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2.5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1.5e33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6725972"/>
              </p:ext>
            </p:extLst>
          </p:nvPr>
        </p:nvGraphicFramePr>
        <p:xfrm>
          <a:off x="1295400" y="3657600"/>
          <a:ext cx="61722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654"/>
                <a:gridCol w="1459479"/>
                <a:gridCol w="1116072"/>
                <a:gridCol w="1232584"/>
                <a:gridCol w="1085411"/>
              </a:tblGrid>
              <a:tr h="370840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 smtClean="0">
                          <a:solidFill>
                            <a:srgbClr val="FFFF00"/>
                          </a:solidFill>
                        </a:rPr>
                        <a:t>Levelled</a:t>
                      </a:r>
                      <a:r>
                        <a:rPr lang="en-US" sz="1800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1800" baseline="0" dirty="0" err="1" smtClean="0">
                          <a:solidFill>
                            <a:srgbClr val="FFFF00"/>
                          </a:solidFill>
                        </a:rPr>
                        <a:t>l</a:t>
                      </a:r>
                      <a:r>
                        <a:rPr lang="en-US" sz="1800" dirty="0" err="1" smtClean="0">
                          <a:solidFill>
                            <a:srgbClr val="FFFF00"/>
                          </a:solidFill>
                        </a:rPr>
                        <a:t>umi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800" dirty="0" smtClean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-2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en-US" sz="1800" baseline="30000" dirty="0" smtClean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]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Days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(</a:t>
                      </a:r>
                      <a:r>
                        <a:rPr lang="en-US" sz="1800" dirty="0" err="1" smtClean="0"/>
                        <a:t>approx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Int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lumi</a:t>
                      </a:r>
                      <a:endParaRPr lang="en-US" sz="1800" baseline="0" dirty="0" smtClean="0"/>
                    </a:p>
                    <a:p>
                      <a:pPr algn="ctr"/>
                      <a:r>
                        <a:rPr lang="en-US" sz="1800" baseline="0" dirty="0" smtClean="0"/>
                        <a:t>fb</a:t>
                      </a:r>
                      <a:r>
                        <a:rPr lang="en-US" sz="1800" baseline="30000" dirty="0" smtClean="0"/>
                        <a:t>-1</a:t>
                      </a:r>
                      <a:endParaRPr lang="en-US" sz="18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Pileup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4e32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0.1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2.0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50 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2.2e32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0.06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25</a:t>
                      </a:r>
                      <a:r>
                        <a:rPr lang="en-US" sz="2000" baseline="0" dirty="0" smtClean="0"/>
                        <a:t> ns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4e32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0.9</a:t>
                      </a:r>
                      <a:endParaRPr lang="en-US" sz="20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/>
                        <a:t>1.1</a:t>
                      </a:r>
                      <a:endParaRPr lang="en-US" sz="2000" baseline="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3x(8b+4e)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4e32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8000"/>
                          </a:solidFill>
                        </a:rPr>
                        <a:t>90 </a:t>
                      </a:r>
                      <a:endParaRPr lang="en-US" sz="20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0.9</a:t>
                      </a:r>
                      <a:endParaRPr lang="en-US" sz="2000" baseline="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 smtClean="0">
                          <a:solidFill>
                            <a:srgbClr val="008000"/>
                          </a:solidFill>
                        </a:rPr>
                        <a:t>1.3</a:t>
                      </a:r>
                      <a:endParaRPr lang="en-US" sz="2000" baseline="0" dirty="0">
                        <a:solidFill>
                          <a:srgbClr val="008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57400" y="61722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Assume 30</a:t>
            </a:r>
            <a:r>
              <a:rPr lang="en-US" dirty="0" smtClean="0"/>
              <a:t>% physics efficiency (~36% in 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43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year plan</a:t>
            </a:r>
            <a:endParaRPr lang="en-US" dirty="0"/>
          </a:p>
        </p:txBody>
      </p:sp>
      <p:pic>
        <p:nvPicPr>
          <p:cNvPr id="3" name="Picture 2" descr="Screen Shot 2014-08-07 at 7.37.2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" y="3581400"/>
            <a:ext cx="9144000" cy="163260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8517" y="2514600"/>
            <a:ext cx="7608915" cy="1062273"/>
            <a:chOff x="564917" y="2979292"/>
            <a:chExt cx="7608915" cy="1062273"/>
          </a:xfrm>
        </p:grpSpPr>
        <p:sp>
          <p:nvSpPr>
            <p:cNvPr id="8" name="TextBox 7"/>
            <p:cNvSpPr txBox="1"/>
            <p:nvPr/>
          </p:nvSpPr>
          <p:spPr>
            <a:xfrm>
              <a:off x="5122912" y="2979292"/>
              <a:ext cx="3050920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3</a:t>
              </a:r>
              <a:r>
                <a:rPr lang="en-GB" dirty="0" smtClean="0">
                  <a:solidFill>
                    <a:srgbClr val="1F497D"/>
                  </a:solidFill>
                </a:rPr>
                <a:t>: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~2x10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9" name="Right Brace 8"/>
            <p:cNvSpPr/>
            <p:nvPr/>
          </p:nvSpPr>
          <p:spPr>
            <a:xfrm rot="16200000">
              <a:off x="6513028" y="2478042"/>
              <a:ext cx="358215" cy="2768002"/>
            </a:xfrm>
            <a:prstGeom prst="rightBrace">
              <a:avLst>
                <a:gd name="adj1" fmla="val 8333"/>
                <a:gd name="adj2" fmla="val 4804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987" y="2979292"/>
              <a:ext cx="3548777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Run </a:t>
              </a:r>
              <a:r>
                <a:rPr lang="en-GB" dirty="0">
                  <a:solidFill>
                    <a:srgbClr val="1F497D"/>
                  </a:solidFill>
                </a:rPr>
                <a:t>2</a:t>
              </a:r>
              <a:r>
                <a:rPr lang="en-GB" dirty="0" smtClean="0">
                  <a:solidFill>
                    <a:srgbClr val="1F497D"/>
                  </a:solidFill>
                </a:rPr>
                <a:t>: 13 to 14 </a:t>
              </a:r>
              <a:r>
                <a:rPr lang="en-GB" dirty="0" err="1" smtClean="0">
                  <a:solidFill>
                    <a:srgbClr val="1F497D"/>
                  </a:solidFill>
                </a:rPr>
                <a:t>TeV</a:t>
              </a:r>
              <a:r>
                <a:rPr lang="en-GB" dirty="0" smtClean="0">
                  <a:solidFill>
                    <a:srgbClr val="1F497D"/>
                  </a:solidFill>
                </a:rPr>
                <a:t> </a:t>
              </a:r>
              <a:r>
                <a:rPr lang="en-GB" dirty="0" err="1" smtClean="0">
                  <a:solidFill>
                    <a:srgbClr val="1F497D"/>
                  </a:solidFill>
                </a:rPr>
                <a:t>c.m</a:t>
              </a:r>
              <a:r>
                <a:rPr lang="en-GB" dirty="0" smtClean="0">
                  <a:solidFill>
                    <a:srgbClr val="1F497D"/>
                  </a:solidFill>
                </a:rPr>
                <a:t>. with peak luminosity of ~1.7x10</a:t>
              </a:r>
              <a:r>
                <a:rPr lang="en-GB" baseline="30000" dirty="0" smtClean="0">
                  <a:solidFill>
                    <a:srgbClr val="1F497D"/>
                  </a:solidFill>
                </a:rPr>
                <a:t>34</a:t>
              </a:r>
              <a:r>
                <a:rPr lang="en-GB" dirty="0" smtClean="0">
                  <a:solidFill>
                    <a:srgbClr val="1F497D"/>
                  </a:solidFill>
                </a:rPr>
                <a:t> cm</a:t>
              </a:r>
              <a:r>
                <a:rPr lang="en-GB" baseline="30000" dirty="0">
                  <a:solidFill>
                    <a:srgbClr val="1F497D"/>
                  </a:solidFill>
                </a:rPr>
                <a:t>-2</a:t>
              </a:r>
              <a:r>
                <a:rPr lang="en-GB" dirty="0">
                  <a:solidFill>
                    <a:srgbClr val="1F497D"/>
                  </a:solidFill>
                </a:rPr>
                <a:t> s</a:t>
              </a:r>
              <a:r>
                <a:rPr lang="en-GB" baseline="30000" dirty="0">
                  <a:solidFill>
                    <a:srgbClr val="1F497D"/>
                  </a:solidFill>
                </a:rPr>
                <a:t>-1 </a:t>
              </a:r>
              <a:r>
                <a:rPr lang="en-GB" dirty="0" smtClean="0">
                  <a:solidFill>
                    <a:srgbClr val="1F497D"/>
                  </a:solidFill>
                </a:rPr>
                <a:t>  </a:t>
              </a:r>
              <a:endParaRPr lang="en-GB" dirty="0">
                <a:solidFill>
                  <a:srgbClr val="1F497D"/>
                </a:solidFill>
              </a:endParaRPr>
            </a:p>
          </p:txBody>
        </p:sp>
        <p:sp>
          <p:nvSpPr>
            <p:cNvPr id="11" name="Right Brace 10"/>
            <p:cNvSpPr/>
            <p:nvPr/>
          </p:nvSpPr>
          <p:spPr>
            <a:xfrm rot="16200000">
              <a:off x="1932423" y="2315844"/>
              <a:ext cx="358215" cy="3093227"/>
            </a:xfrm>
            <a:prstGeom prst="rightBrace">
              <a:avLst>
                <a:gd name="adj1" fmla="val 8333"/>
                <a:gd name="adj2" fmla="val 57738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1087" y="972736"/>
            <a:ext cx="845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Long years – 13 weeks Christmas stop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Interspersed with long shutdown every 3 to 4 years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Ions very much part of the plan</a:t>
            </a:r>
            <a:endParaRPr lang="en-US" sz="2800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38200" y="4572000"/>
            <a:ext cx="7970931" cy="2066330"/>
            <a:chOff x="838200" y="4572000"/>
            <a:chExt cx="7970931" cy="2066330"/>
          </a:xfrm>
        </p:grpSpPr>
        <p:sp>
          <p:nvSpPr>
            <p:cNvPr id="4" name="TextBox 3"/>
            <p:cNvSpPr txBox="1"/>
            <p:nvPr/>
          </p:nvSpPr>
          <p:spPr>
            <a:xfrm>
              <a:off x="3352800" y="5715000"/>
              <a:ext cx="2295222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LS2: 18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Connection of LINAC4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LHC Injectors Upgrade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38200" y="5715000"/>
              <a:ext cx="2182125" cy="923330"/>
            </a:xfrm>
            <a:prstGeom prst="rect">
              <a:avLst/>
            </a:prstGeom>
            <a:solidFill>
              <a:srgbClr val="C6D9F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EYETS ~5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  <a:effectLst/>
                </a:rPr>
                <a:t>Extended year end technical stop </a:t>
              </a:r>
              <a:r>
                <a:rPr lang="en-GB" dirty="0" smtClean="0">
                  <a:solidFill>
                    <a:srgbClr val="1F497D"/>
                  </a:solidFill>
                </a:rPr>
                <a:t>(CMS)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53200" y="5867400"/>
              <a:ext cx="2255931" cy="646331"/>
            </a:xfrm>
            <a:prstGeom prst="rect">
              <a:avLst/>
            </a:prstGeom>
            <a:solidFill>
              <a:srgbClr val="C6D9F1"/>
            </a:solidFill>
            <a:ln>
              <a:solidFill>
                <a:srgbClr val="1F497D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1F497D"/>
                  </a:solidFill>
                  <a:effectLst/>
                </a:rPr>
                <a:t>LS3: 30 months</a:t>
              </a:r>
            </a:p>
            <a:p>
              <a:pPr algn="ctr"/>
              <a:r>
                <a:rPr lang="en-GB" dirty="0" smtClean="0">
                  <a:solidFill>
                    <a:srgbClr val="1F497D"/>
                  </a:solidFill>
                </a:rPr>
                <a:t>High Luminosity LHC</a:t>
              </a:r>
              <a:endParaRPr lang="en-GB" dirty="0" smtClean="0">
                <a:solidFill>
                  <a:srgbClr val="1F497D"/>
                </a:solidFill>
                <a:effectLst/>
              </a:endParaRPr>
            </a:p>
          </p:txBody>
        </p:sp>
        <p:cxnSp>
          <p:nvCxnSpPr>
            <p:cNvPr id="13" name="Straight Arrow Connector 12"/>
            <p:cNvCxnSpPr>
              <a:stCxn id="5" idx="0"/>
            </p:cNvCxnSpPr>
            <p:nvPr/>
          </p:nvCxnSpPr>
          <p:spPr>
            <a:xfrm flipV="1">
              <a:off x="1929263" y="4648200"/>
              <a:ext cx="204337" cy="10668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4" idx="0"/>
            </p:cNvCxnSpPr>
            <p:nvPr/>
          </p:nvCxnSpPr>
          <p:spPr>
            <a:xfrm flipH="1" flipV="1">
              <a:off x="4343400" y="4724400"/>
              <a:ext cx="157011" cy="990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6" idx="0"/>
            </p:cNvCxnSpPr>
            <p:nvPr/>
          </p:nvCxnSpPr>
          <p:spPr>
            <a:xfrm flipV="1">
              <a:off x="7681166" y="4572000"/>
              <a:ext cx="624634" cy="1295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6299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LS1 went well – re-start looks OK so far</a:t>
            </a:r>
          </a:p>
          <a:p>
            <a:r>
              <a:rPr lang="en-US" dirty="0" smtClean="0"/>
              <a:t>Goal </a:t>
            </a:r>
            <a:r>
              <a:rPr lang="en-US" dirty="0" smtClean="0"/>
              <a:t>is 25 ns at 6.5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Scrubbing++ required – even then electron cloud could remain an issue</a:t>
            </a:r>
          </a:p>
          <a:p>
            <a:r>
              <a:rPr lang="en-US" dirty="0"/>
              <a:t>LHC has been pulled apart and put back </a:t>
            </a:r>
            <a:r>
              <a:rPr lang="en-US" dirty="0" smtClean="0"/>
              <a:t>together plus major system upgrades</a:t>
            </a:r>
            <a:endParaRPr lang="en-US" dirty="0"/>
          </a:p>
          <a:p>
            <a:r>
              <a:rPr lang="en-US" dirty="0" smtClean="0"/>
              <a:t>“New machine</a:t>
            </a:r>
            <a:r>
              <a:rPr lang="en-US" dirty="0" smtClean="0"/>
              <a:t>”, lot of stuff to sort out but </a:t>
            </a:r>
            <a:r>
              <a:rPr lang="en-US" dirty="0" smtClean="0"/>
              <a:t>a lot of Run 1 experience </a:t>
            </a:r>
          </a:p>
          <a:p>
            <a:r>
              <a:rPr lang="en-US" dirty="0" smtClean="0"/>
              <a:t>Non-aggressive parameter choice/strategy to start </a:t>
            </a:r>
            <a:r>
              <a:rPr lang="en-US" dirty="0" smtClean="0"/>
              <a:t>with, aim - </a:t>
            </a:r>
            <a:r>
              <a:rPr lang="en-US" dirty="0" smtClean="0"/>
              <a:t>re-establish stable </a:t>
            </a:r>
            <a:r>
              <a:rPr lang="en-US" dirty="0" smtClean="0"/>
              <a:t>operation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62484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GPD luminosity goal:</a:t>
            </a:r>
            <a:r>
              <a:rPr lang="en-GB" sz="2400" b="1" dirty="0" smtClean="0">
                <a:solidFill>
                  <a:srgbClr val="FF0000"/>
                </a:solidFill>
              </a:rPr>
              <a:t> 10 </a:t>
            </a:r>
            <a:r>
              <a:rPr lang="en-GB" sz="2400" b="1" dirty="0" smtClean="0">
                <a:solidFill>
                  <a:srgbClr val="FF0000"/>
                </a:solidFill>
              </a:rPr>
              <a:t>to </a:t>
            </a:r>
            <a:r>
              <a:rPr lang="en-GB" sz="2400" b="1" dirty="0" smtClean="0">
                <a:solidFill>
                  <a:srgbClr val="FF0000"/>
                </a:solidFill>
              </a:rPr>
              <a:t>15</a:t>
            </a:r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</a:rPr>
              <a:t>fb</a:t>
            </a:r>
            <a:r>
              <a:rPr lang="en-GB" sz="2400" b="1" baseline="30000" dirty="0" smtClean="0">
                <a:solidFill>
                  <a:srgbClr val="FF0000"/>
                </a:solidFill>
              </a:rPr>
              <a:t>-1</a:t>
            </a:r>
            <a:r>
              <a:rPr lang="en-GB" sz="2400" b="1" dirty="0" smtClean="0">
                <a:solidFill>
                  <a:srgbClr val="FF0000"/>
                </a:solidFill>
              </a:rPr>
              <a:t> for the year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2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845" y="3272560"/>
            <a:ext cx="4754155" cy="363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-32728" y="3274977"/>
            <a:ext cx="4513666" cy="3581400"/>
            <a:chOff x="59839" y="1793092"/>
            <a:chExt cx="5621894" cy="4216421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39" y="1793092"/>
              <a:ext cx="5621894" cy="4216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flipH="1">
              <a:off x="88687" y="5211938"/>
              <a:ext cx="5593046" cy="79656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Collaborations with NTUA (Athens), WUT (Wroclaw) and support of </a:t>
              </a:r>
              <a:r>
                <a:rPr lang="en-GB" dirty="0" smtClean="0">
                  <a:solidFill>
                    <a:srgbClr val="FFFF00"/>
                  </a:solidFill>
                </a:rPr>
                <a:t>DUBNA</a:t>
              </a:r>
              <a:endParaRPr lang="en-GB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1000" y="1371600"/>
            <a:ext cx="65582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Monumental effort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Over 350 persons involved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Including preparation: ~1,000,000 working hours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No serious </a:t>
            </a:r>
            <a:r>
              <a:rPr lang="en-US" sz="2400" dirty="0" smtClean="0"/>
              <a:t>accidents!</a:t>
            </a:r>
            <a:endParaRPr lang="en-US" sz="240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Superconducting Magnets and Circuits Consolidation (SMACC)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235222" y="2895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Jean-Philippe Tock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04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6" y="134938"/>
            <a:ext cx="6657975" cy="6591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858000" y="16298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Version </a:t>
            </a:r>
            <a:r>
              <a:rPr lang="en-GB" dirty="0" smtClean="0"/>
              <a:t>4.1</a:t>
            </a:r>
            <a:endParaRPr lang="en-GB" dirty="0" smtClean="0"/>
          </a:p>
          <a:p>
            <a:r>
              <a:rPr lang="en-GB" dirty="0" smtClean="0"/>
              <a:t>c/o </a:t>
            </a:r>
            <a:r>
              <a:rPr lang="en-GB" dirty="0" err="1" smtClean="0"/>
              <a:t>Marzia</a:t>
            </a:r>
            <a:r>
              <a:rPr lang="en-GB" dirty="0" smtClean="0"/>
              <a:t> </a:t>
            </a:r>
            <a:r>
              <a:rPr lang="en-GB" dirty="0" err="1" smtClean="0"/>
              <a:t>Bernardini</a:t>
            </a:r>
            <a:r>
              <a:rPr lang="en-GB" dirty="0" smtClean="0"/>
              <a:t> &amp; Katy </a:t>
            </a:r>
            <a:r>
              <a:rPr lang="en-GB" dirty="0" err="1" smtClean="0"/>
              <a:t>Foraz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251704" y="5934670"/>
            <a:ext cx="38862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Access system tests: 8/9 Nov.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DSO tests: 15/16 Nov.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Transfer line tests: 22/23 Nov.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57200" y="2167932"/>
            <a:ext cx="7010400" cy="0"/>
          </a:xfrm>
          <a:prstGeom prst="straightConnector1">
            <a:avLst/>
          </a:prstGeom>
          <a:ln w="412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31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itle 18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CSCM (Copper Stabilizer Continuity Measurement)</a:t>
            </a:r>
            <a:endParaRPr lang="en-US" dirty="0"/>
          </a:p>
        </p:txBody>
      </p:sp>
      <p:sp>
        <p:nvSpPr>
          <p:cNvPr id="191" name="Content Placeholder 190"/>
          <p:cNvSpPr>
            <a:spLocks noGrp="1"/>
          </p:cNvSpPr>
          <p:nvPr>
            <p:ph idx="1"/>
          </p:nvPr>
        </p:nvSpPr>
        <p:spPr>
          <a:xfrm>
            <a:off x="1276721" y="2637378"/>
            <a:ext cx="7848600" cy="2667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Connect the two 6 kA/200 V power converters in series</a:t>
            </a:r>
          </a:p>
          <a:p>
            <a:r>
              <a:rPr lang="en-US" dirty="0" smtClean="0"/>
              <a:t>Stabilize the sector 20 K so the magnets and bus are not superconducting.</a:t>
            </a:r>
          </a:p>
          <a:p>
            <a:r>
              <a:rPr lang="en-US" dirty="0" smtClean="0"/>
              <a:t>Apply a current of a few 100 A to open the bypass diodes</a:t>
            </a:r>
          </a:p>
          <a:p>
            <a:r>
              <a:rPr lang="en-US" dirty="0" smtClean="0"/>
              <a:t>Apply a current pulse of 6.5 </a:t>
            </a:r>
            <a:r>
              <a:rPr lang="en-US" dirty="0" err="1" smtClean="0"/>
              <a:t>TeV</a:t>
            </a:r>
            <a:r>
              <a:rPr lang="en-US" dirty="0" smtClean="0"/>
              <a:t> equivalent and watch carefully</a:t>
            </a:r>
            <a:endParaRPr lang="en-US" dirty="0"/>
          </a:p>
        </p:txBody>
      </p:sp>
      <p:grpSp>
        <p:nvGrpSpPr>
          <p:cNvPr id="3" name="Group 190"/>
          <p:cNvGrpSpPr>
            <a:grpSpLocks/>
          </p:cNvGrpSpPr>
          <p:nvPr/>
        </p:nvGrpSpPr>
        <p:grpSpPr bwMode="auto">
          <a:xfrm>
            <a:off x="58795" y="3657600"/>
            <a:ext cx="9144000" cy="2743200"/>
            <a:chOff x="107504" y="548679"/>
            <a:chExt cx="8928992" cy="2448273"/>
          </a:xfrm>
        </p:grpSpPr>
        <p:sp>
          <p:nvSpPr>
            <p:cNvPr id="4" name="Rectangle 3"/>
            <p:cNvSpPr/>
            <p:nvPr/>
          </p:nvSpPr>
          <p:spPr>
            <a:xfrm>
              <a:off x="1187421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81173" y="1990699"/>
              <a:ext cx="934254" cy="100625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076799" y="2205255"/>
              <a:ext cx="575956" cy="79169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35372" y="2205255"/>
              <a:ext cx="1009597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15289" y="2205255"/>
              <a:ext cx="1007923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96881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24749" y="2205255"/>
              <a:ext cx="1006249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04667" y="2205255"/>
              <a:ext cx="100624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84584" y="2205255"/>
              <a:ext cx="1009598" cy="7916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771300" y="2348293"/>
              <a:ext cx="208951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Isosceles Triangle 13"/>
            <p:cNvSpPr/>
            <p:nvPr/>
          </p:nvSpPr>
          <p:spPr>
            <a:xfrm>
              <a:off x="3635234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3635234" y="270755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221"/>
            <p:cNvGrpSpPr>
              <a:grpSpLocks/>
            </p:cNvGrpSpPr>
            <p:nvPr/>
          </p:nvGrpSpPr>
          <p:grpSpPr bwMode="auto">
            <a:xfrm>
              <a:off x="2987824" y="2853913"/>
              <a:ext cx="735621" cy="143039"/>
              <a:chOff x="3779912" y="1989817"/>
              <a:chExt cx="735621" cy="143039"/>
            </a:xfrm>
          </p:grpSpPr>
          <p:sp>
            <p:nvSpPr>
              <p:cNvPr id="182" name="Arc 181"/>
              <p:cNvSpPr/>
              <p:nvPr/>
            </p:nvSpPr>
            <p:spPr>
              <a:xfrm>
                <a:off x="4229756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3" name="Arc 182"/>
              <p:cNvSpPr/>
              <p:nvPr/>
            </p:nvSpPr>
            <p:spPr>
              <a:xfrm flipH="1">
                <a:off x="4213013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4" name="Straight Connector 183"/>
              <p:cNvCxnSpPr/>
              <p:nvPr/>
            </p:nvCxnSpPr>
            <p:spPr>
              <a:xfrm rot="10800000">
                <a:off x="4357002" y="2063000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Arc 184"/>
              <p:cNvSpPr/>
              <p:nvPr/>
            </p:nvSpPr>
            <p:spPr>
              <a:xfrm>
                <a:off x="4084093" y="1989818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6" name="Arc 185"/>
              <p:cNvSpPr/>
              <p:nvPr/>
            </p:nvSpPr>
            <p:spPr>
              <a:xfrm flipH="1">
                <a:off x="4069024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7" name="Arc 186"/>
              <p:cNvSpPr/>
              <p:nvPr/>
            </p:nvSpPr>
            <p:spPr>
              <a:xfrm>
                <a:off x="39417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8" name="Arc 187"/>
              <p:cNvSpPr/>
              <p:nvPr/>
            </p:nvSpPr>
            <p:spPr>
              <a:xfrm flipH="1">
                <a:off x="3925035" y="1989818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9" name="Straight Connector 188"/>
              <p:cNvCxnSpPr/>
              <p:nvPr/>
            </p:nvCxnSpPr>
            <p:spPr>
              <a:xfrm rot="10800000">
                <a:off x="3779372" y="2063000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222"/>
            <p:cNvGrpSpPr>
              <a:grpSpLocks/>
            </p:cNvGrpSpPr>
            <p:nvPr/>
          </p:nvGrpSpPr>
          <p:grpSpPr bwMode="auto">
            <a:xfrm>
              <a:off x="2987824" y="2493202"/>
              <a:ext cx="735621" cy="143039"/>
              <a:chOff x="3779912" y="1989146"/>
              <a:chExt cx="735621" cy="143039"/>
            </a:xfrm>
          </p:grpSpPr>
          <p:sp>
            <p:nvSpPr>
              <p:cNvPr id="174" name="Arc 173"/>
              <p:cNvSpPr/>
              <p:nvPr/>
            </p:nvSpPr>
            <p:spPr>
              <a:xfrm>
                <a:off x="4229756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5" name="Arc 174"/>
              <p:cNvSpPr/>
              <p:nvPr/>
            </p:nvSpPr>
            <p:spPr>
              <a:xfrm flipH="1">
                <a:off x="4213013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6" name="Straight Connector 175"/>
              <p:cNvCxnSpPr/>
              <p:nvPr/>
            </p:nvCxnSpPr>
            <p:spPr>
              <a:xfrm rot="10800000">
                <a:off x="4357002" y="2062121"/>
                <a:ext cx="159058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Arc 176"/>
              <p:cNvSpPr/>
              <p:nvPr/>
            </p:nvSpPr>
            <p:spPr>
              <a:xfrm>
                <a:off x="4084093" y="1988939"/>
                <a:ext cx="128920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Arc 177"/>
              <p:cNvSpPr/>
              <p:nvPr/>
            </p:nvSpPr>
            <p:spPr>
              <a:xfrm flipH="1">
                <a:off x="4069024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Arc 178"/>
              <p:cNvSpPr/>
              <p:nvPr/>
            </p:nvSpPr>
            <p:spPr>
              <a:xfrm>
                <a:off x="39417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Arc 179"/>
              <p:cNvSpPr/>
              <p:nvPr/>
            </p:nvSpPr>
            <p:spPr>
              <a:xfrm flipH="1">
                <a:off x="3925035" y="1988939"/>
                <a:ext cx="159058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 rot="10800000">
                <a:off x="3779372" y="2062121"/>
                <a:ext cx="145663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 rot="5400000">
              <a:off x="3530106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2810161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3708903" y="2566176"/>
              <a:ext cx="7032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>
              <a:off x="3708903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634522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529394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/>
            <p:cNvSpPr/>
            <p:nvPr/>
          </p:nvSpPr>
          <p:spPr>
            <a:xfrm flipV="1">
              <a:off x="2556991" y="2707550"/>
              <a:ext cx="143989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0800000">
              <a:off x="2556991" y="2780732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48"/>
            <p:cNvGrpSpPr>
              <a:grpSpLocks/>
            </p:cNvGrpSpPr>
            <p:nvPr/>
          </p:nvGrpSpPr>
          <p:grpSpPr bwMode="auto">
            <a:xfrm>
              <a:off x="1908221" y="2853913"/>
              <a:ext cx="719045" cy="143039"/>
              <a:chOff x="3780429" y="1989817"/>
              <a:chExt cx="719045" cy="143039"/>
            </a:xfrm>
          </p:grpSpPr>
          <p:sp>
            <p:nvSpPr>
              <p:cNvPr id="166" name="Arc 165"/>
              <p:cNvSpPr/>
              <p:nvPr/>
            </p:nvSpPr>
            <p:spPr>
              <a:xfrm>
                <a:off x="4228283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7" name="Arc 166"/>
              <p:cNvSpPr/>
              <p:nvPr/>
            </p:nvSpPr>
            <p:spPr>
              <a:xfrm flipH="1">
                <a:off x="4211540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8" name="Straight Connector 167"/>
              <p:cNvCxnSpPr/>
              <p:nvPr/>
            </p:nvCxnSpPr>
            <p:spPr>
              <a:xfrm rot="10800000">
                <a:off x="4357204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9" name="Arc 168"/>
              <p:cNvSpPr/>
              <p:nvPr/>
            </p:nvSpPr>
            <p:spPr>
              <a:xfrm>
                <a:off x="408429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Arc 169"/>
              <p:cNvSpPr/>
              <p:nvPr/>
            </p:nvSpPr>
            <p:spPr>
              <a:xfrm flipH="1">
                <a:off x="4069226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1" name="Arc 170"/>
              <p:cNvSpPr/>
              <p:nvPr/>
            </p:nvSpPr>
            <p:spPr>
              <a:xfrm>
                <a:off x="3940305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2" name="Arc 171"/>
              <p:cNvSpPr/>
              <p:nvPr/>
            </p:nvSpPr>
            <p:spPr>
              <a:xfrm flipH="1">
                <a:off x="3923563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3" name="Straight Connector 172"/>
              <p:cNvCxnSpPr/>
              <p:nvPr/>
            </p:nvCxnSpPr>
            <p:spPr>
              <a:xfrm rot="10800000">
                <a:off x="37812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49"/>
            <p:cNvGrpSpPr>
              <a:grpSpLocks/>
            </p:cNvGrpSpPr>
            <p:nvPr/>
          </p:nvGrpSpPr>
          <p:grpSpPr bwMode="auto">
            <a:xfrm>
              <a:off x="1908221" y="2493202"/>
              <a:ext cx="719045" cy="143039"/>
              <a:chOff x="3780429" y="1989146"/>
              <a:chExt cx="719045" cy="143039"/>
            </a:xfrm>
          </p:grpSpPr>
          <p:sp>
            <p:nvSpPr>
              <p:cNvPr id="158" name="Arc 157"/>
              <p:cNvSpPr/>
              <p:nvPr/>
            </p:nvSpPr>
            <p:spPr>
              <a:xfrm>
                <a:off x="4228283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Arc 158"/>
              <p:cNvSpPr/>
              <p:nvPr/>
            </p:nvSpPr>
            <p:spPr>
              <a:xfrm flipH="1">
                <a:off x="4211540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 rot="10800000">
                <a:off x="4357204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Arc 160"/>
              <p:cNvSpPr/>
              <p:nvPr/>
            </p:nvSpPr>
            <p:spPr>
              <a:xfrm>
                <a:off x="408429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2" name="Arc 161"/>
              <p:cNvSpPr/>
              <p:nvPr/>
            </p:nvSpPr>
            <p:spPr>
              <a:xfrm flipH="1">
                <a:off x="4069226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3" name="Arc 162"/>
              <p:cNvSpPr/>
              <p:nvPr/>
            </p:nvSpPr>
            <p:spPr>
              <a:xfrm>
                <a:off x="3940305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4" name="Arc 163"/>
              <p:cNvSpPr/>
              <p:nvPr/>
            </p:nvSpPr>
            <p:spPr>
              <a:xfrm flipH="1">
                <a:off x="3923563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5" name="Straight Connector 164"/>
              <p:cNvCxnSpPr/>
              <p:nvPr/>
            </p:nvCxnSpPr>
            <p:spPr>
              <a:xfrm rot="10800000">
                <a:off x="37812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 rot="5400000">
              <a:off x="244851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173024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2627311" y="2566176"/>
              <a:ext cx="7366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>
              <a:off x="262731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2592038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48356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932810" y="2348293"/>
              <a:ext cx="273579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487" y="2348293"/>
              <a:ext cx="237749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42270" y="2348293"/>
              <a:ext cx="129422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253167" y="1844335"/>
              <a:ext cx="142315" cy="21455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" name="Straight Connector 37"/>
            <p:cNvCxnSpPr>
              <a:stCxn id="37" idx="2"/>
            </p:cNvCxnSpPr>
            <p:nvPr/>
          </p:nvCxnSpPr>
          <p:spPr>
            <a:xfrm rot="5400000">
              <a:off x="178786" y="2203593"/>
              <a:ext cx="28940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660678" y="2276775"/>
              <a:ext cx="2087840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852892" y="2276775"/>
              <a:ext cx="2737466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9471" y="2276775"/>
              <a:ext cx="323975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430529" y="2167833"/>
              <a:ext cx="2178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469151" y="1844335"/>
              <a:ext cx="142314" cy="214556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" name="Isosceles Triangle 43"/>
            <p:cNvSpPr/>
            <p:nvPr/>
          </p:nvSpPr>
          <p:spPr>
            <a:xfrm flipV="1">
              <a:off x="4715152" y="2707550"/>
              <a:ext cx="145663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10800000">
              <a:off x="4715152" y="2780732"/>
              <a:ext cx="14566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248"/>
            <p:cNvGrpSpPr>
              <a:grpSpLocks/>
            </p:cNvGrpSpPr>
            <p:nvPr/>
          </p:nvGrpSpPr>
          <p:grpSpPr bwMode="auto">
            <a:xfrm>
              <a:off x="4067426" y="2853913"/>
              <a:ext cx="721116" cy="143039"/>
              <a:chOff x="3779394" y="1989817"/>
              <a:chExt cx="721116" cy="143039"/>
            </a:xfrm>
          </p:grpSpPr>
          <p:sp>
            <p:nvSpPr>
              <p:cNvPr id="150" name="Arc 149"/>
              <p:cNvSpPr/>
              <p:nvPr/>
            </p:nvSpPr>
            <p:spPr>
              <a:xfrm>
                <a:off x="4229554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1" name="Arc 150"/>
              <p:cNvSpPr/>
              <p:nvPr/>
            </p:nvSpPr>
            <p:spPr>
              <a:xfrm flipH="1">
                <a:off x="4212811" y="1989818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2" name="Straight Connector 151"/>
              <p:cNvCxnSpPr/>
              <p:nvPr/>
            </p:nvCxnSpPr>
            <p:spPr>
              <a:xfrm rot="10800000">
                <a:off x="4356800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Arc 152"/>
              <p:cNvSpPr/>
              <p:nvPr/>
            </p:nvSpPr>
            <p:spPr>
              <a:xfrm>
                <a:off x="4083890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4" name="Arc 153"/>
              <p:cNvSpPr/>
              <p:nvPr/>
            </p:nvSpPr>
            <p:spPr>
              <a:xfrm flipH="1">
                <a:off x="4067147" y="1989818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5" name="Arc 154"/>
              <p:cNvSpPr/>
              <p:nvPr/>
            </p:nvSpPr>
            <p:spPr>
              <a:xfrm>
                <a:off x="3941576" y="1989818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Arc 155"/>
              <p:cNvSpPr/>
              <p:nvPr/>
            </p:nvSpPr>
            <p:spPr>
              <a:xfrm flipH="1">
                <a:off x="3923158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7" name="Straight Connector 156"/>
              <p:cNvCxnSpPr/>
              <p:nvPr/>
            </p:nvCxnSpPr>
            <p:spPr>
              <a:xfrm rot="10800000">
                <a:off x="3779169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249"/>
            <p:cNvGrpSpPr>
              <a:grpSpLocks/>
            </p:cNvGrpSpPr>
            <p:nvPr/>
          </p:nvGrpSpPr>
          <p:grpSpPr bwMode="auto">
            <a:xfrm>
              <a:off x="4067426" y="2493202"/>
              <a:ext cx="721116" cy="143039"/>
              <a:chOff x="3779394" y="1989146"/>
              <a:chExt cx="721116" cy="143039"/>
            </a:xfrm>
          </p:grpSpPr>
          <p:sp>
            <p:nvSpPr>
              <p:cNvPr id="142" name="Arc 141"/>
              <p:cNvSpPr/>
              <p:nvPr/>
            </p:nvSpPr>
            <p:spPr>
              <a:xfrm>
                <a:off x="4229554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3" name="Arc 142"/>
              <p:cNvSpPr/>
              <p:nvPr/>
            </p:nvSpPr>
            <p:spPr>
              <a:xfrm flipH="1">
                <a:off x="4212811" y="1988939"/>
                <a:ext cx="16240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4" name="Straight Connector 143"/>
              <p:cNvCxnSpPr/>
              <p:nvPr/>
            </p:nvCxnSpPr>
            <p:spPr>
              <a:xfrm rot="10800000">
                <a:off x="4356800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Arc 144"/>
              <p:cNvSpPr/>
              <p:nvPr/>
            </p:nvSpPr>
            <p:spPr>
              <a:xfrm>
                <a:off x="4083890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Arc 145"/>
              <p:cNvSpPr/>
              <p:nvPr/>
            </p:nvSpPr>
            <p:spPr>
              <a:xfrm flipH="1">
                <a:off x="4067147" y="1988939"/>
                <a:ext cx="16240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7" name="Arc 146"/>
              <p:cNvSpPr/>
              <p:nvPr/>
            </p:nvSpPr>
            <p:spPr>
              <a:xfrm>
                <a:off x="3941576" y="1988939"/>
                <a:ext cx="12557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Arc 147"/>
              <p:cNvSpPr/>
              <p:nvPr/>
            </p:nvSpPr>
            <p:spPr>
              <a:xfrm flipH="1">
                <a:off x="3923158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9" name="Straight Connector 148"/>
              <p:cNvCxnSpPr/>
              <p:nvPr/>
            </p:nvCxnSpPr>
            <p:spPr>
              <a:xfrm rot="10800000">
                <a:off x="3779169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/>
            <p:cNvCxnSpPr/>
            <p:nvPr/>
          </p:nvCxnSpPr>
          <p:spPr>
            <a:xfrm rot="5400000">
              <a:off x="4610024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3888404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0800000">
              <a:off x="4788821" y="2566176"/>
              <a:ext cx="719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>
              <a:off x="4788821" y="2923770"/>
              <a:ext cx="143989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4751873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64507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Isosceles Triangle 53"/>
            <p:cNvSpPr/>
            <p:nvPr/>
          </p:nvSpPr>
          <p:spPr>
            <a:xfrm flipV="1">
              <a:off x="7522937" y="2707550"/>
              <a:ext cx="14566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0800000">
              <a:off x="7522937" y="2780732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248"/>
            <p:cNvGrpSpPr>
              <a:grpSpLocks/>
            </p:cNvGrpSpPr>
            <p:nvPr/>
          </p:nvGrpSpPr>
          <p:grpSpPr bwMode="auto">
            <a:xfrm>
              <a:off x="6877292" y="2853913"/>
              <a:ext cx="719046" cy="143039"/>
              <a:chOff x="3780948" y="1989817"/>
              <a:chExt cx="719046" cy="143039"/>
            </a:xfrm>
          </p:grpSpPr>
          <p:sp>
            <p:nvSpPr>
              <p:cNvPr id="134" name="Arc 133"/>
              <p:cNvSpPr/>
              <p:nvPr/>
            </p:nvSpPr>
            <p:spPr>
              <a:xfrm>
                <a:off x="4229027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5" name="Arc 134"/>
              <p:cNvSpPr/>
              <p:nvPr/>
            </p:nvSpPr>
            <p:spPr>
              <a:xfrm flipH="1">
                <a:off x="4212284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6" name="Straight Connector 135"/>
              <p:cNvCxnSpPr/>
              <p:nvPr/>
            </p:nvCxnSpPr>
            <p:spPr>
              <a:xfrm rot="10800000">
                <a:off x="4357948" y="2063000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7" name="Arc 136"/>
              <p:cNvSpPr/>
              <p:nvPr/>
            </p:nvSpPr>
            <p:spPr>
              <a:xfrm>
                <a:off x="4085038" y="1989818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8" name="Arc 137"/>
              <p:cNvSpPr/>
              <p:nvPr/>
            </p:nvSpPr>
            <p:spPr>
              <a:xfrm flipH="1">
                <a:off x="4069970" y="1989818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9" name="Arc 138"/>
              <p:cNvSpPr/>
              <p:nvPr/>
            </p:nvSpPr>
            <p:spPr>
              <a:xfrm>
                <a:off x="3941049" y="1989818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0" name="Arc 139"/>
              <p:cNvSpPr/>
              <p:nvPr/>
            </p:nvSpPr>
            <p:spPr>
              <a:xfrm flipH="1">
                <a:off x="3924306" y="1989818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 rot="10800000">
                <a:off x="3780317" y="2063000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249"/>
            <p:cNvGrpSpPr>
              <a:grpSpLocks/>
            </p:cNvGrpSpPr>
            <p:nvPr/>
          </p:nvGrpSpPr>
          <p:grpSpPr bwMode="auto">
            <a:xfrm>
              <a:off x="6877292" y="2493202"/>
              <a:ext cx="719046" cy="143039"/>
              <a:chOff x="3780948" y="1989146"/>
              <a:chExt cx="719046" cy="143039"/>
            </a:xfrm>
          </p:grpSpPr>
          <p:sp>
            <p:nvSpPr>
              <p:cNvPr id="126" name="Arc 125"/>
              <p:cNvSpPr/>
              <p:nvPr/>
            </p:nvSpPr>
            <p:spPr>
              <a:xfrm>
                <a:off x="4229027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7" name="Arc 126"/>
              <p:cNvSpPr/>
              <p:nvPr/>
            </p:nvSpPr>
            <p:spPr>
              <a:xfrm flipH="1">
                <a:off x="4212284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8" name="Straight Connector 127"/>
              <p:cNvCxnSpPr/>
              <p:nvPr/>
            </p:nvCxnSpPr>
            <p:spPr>
              <a:xfrm rot="10800000">
                <a:off x="4357948" y="2062121"/>
                <a:ext cx="142314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Arc 128"/>
              <p:cNvSpPr/>
              <p:nvPr/>
            </p:nvSpPr>
            <p:spPr>
              <a:xfrm>
                <a:off x="4085038" y="1988939"/>
                <a:ext cx="127246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0" name="Arc 129"/>
              <p:cNvSpPr/>
              <p:nvPr/>
            </p:nvSpPr>
            <p:spPr>
              <a:xfrm flipH="1">
                <a:off x="4069970" y="1988939"/>
                <a:ext cx="159057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1" name="Arc 130"/>
              <p:cNvSpPr/>
              <p:nvPr/>
            </p:nvSpPr>
            <p:spPr>
              <a:xfrm>
                <a:off x="3941049" y="1988939"/>
                <a:ext cx="128921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32" name="Arc 131"/>
              <p:cNvSpPr/>
              <p:nvPr/>
            </p:nvSpPr>
            <p:spPr>
              <a:xfrm flipH="1">
                <a:off x="3924306" y="1988939"/>
                <a:ext cx="160732" cy="143038"/>
              </a:xfrm>
              <a:prstGeom prst="arc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 rot="10800000">
                <a:off x="3780317" y="2062121"/>
                <a:ext cx="143989" cy="0"/>
              </a:xfrm>
              <a:prstGeom prst="line">
                <a:avLst/>
              </a:prstGeom>
              <a:ln w="127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/>
            <p:cNvCxnSpPr/>
            <p:nvPr/>
          </p:nvCxnSpPr>
          <p:spPr>
            <a:xfrm rot="5400000">
              <a:off x="7417809" y="2744973"/>
              <a:ext cx="3575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6699539" y="2744973"/>
              <a:ext cx="357594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0800000">
              <a:off x="7596606" y="2566176"/>
              <a:ext cx="7199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0800000">
              <a:off x="7596606" y="2923770"/>
              <a:ext cx="1456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7559659" y="2457235"/>
              <a:ext cx="2178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7454531" y="2636032"/>
              <a:ext cx="57547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Isosceles Triangle 63"/>
            <p:cNvSpPr/>
            <p:nvPr/>
          </p:nvSpPr>
          <p:spPr>
            <a:xfrm>
              <a:off x="6443020" y="2707550"/>
              <a:ext cx="147338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5" name="Straight Connector 64"/>
            <p:cNvCxnSpPr/>
            <p:nvPr/>
          </p:nvCxnSpPr>
          <p:spPr>
            <a:xfrm rot="10800000">
              <a:off x="6443020" y="2707550"/>
              <a:ext cx="147338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463"/>
            <p:cNvGrpSpPr>
              <a:grpSpLocks/>
            </p:cNvGrpSpPr>
            <p:nvPr/>
          </p:nvGrpSpPr>
          <p:grpSpPr bwMode="auto">
            <a:xfrm>
              <a:off x="5795618" y="2853913"/>
              <a:ext cx="721116" cy="143039"/>
              <a:chOff x="3779394" y="1989817"/>
              <a:chExt cx="721116" cy="143039"/>
            </a:xfrm>
          </p:grpSpPr>
          <p:sp>
            <p:nvSpPr>
              <p:cNvPr id="118" name="Arc 117"/>
              <p:cNvSpPr/>
              <p:nvPr/>
            </p:nvSpPr>
            <p:spPr>
              <a:xfrm>
                <a:off x="4229230" y="1989818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9" name="Arc 118"/>
              <p:cNvSpPr/>
              <p:nvPr/>
            </p:nvSpPr>
            <p:spPr>
              <a:xfrm flipH="1">
                <a:off x="4212488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0" name="Straight Connector 119"/>
              <p:cNvCxnSpPr/>
              <p:nvPr/>
            </p:nvCxnSpPr>
            <p:spPr>
              <a:xfrm rot="10800000">
                <a:off x="4354802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Arc 120"/>
              <p:cNvSpPr/>
              <p:nvPr/>
            </p:nvSpPr>
            <p:spPr>
              <a:xfrm>
                <a:off x="4083567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2" name="Arc 121"/>
              <p:cNvSpPr/>
              <p:nvPr/>
            </p:nvSpPr>
            <p:spPr>
              <a:xfrm flipH="1">
                <a:off x="4066824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3" name="Arc 122"/>
              <p:cNvSpPr/>
              <p:nvPr/>
            </p:nvSpPr>
            <p:spPr>
              <a:xfrm>
                <a:off x="3939578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24" name="Arc 123"/>
              <p:cNvSpPr/>
              <p:nvPr/>
            </p:nvSpPr>
            <p:spPr>
              <a:xfrm flipH="1">
                <a:off x="3924509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25" name="Straight Connector 124"/>
              <p:cNvCxnSpPr/>
              <p:nvPr/>
            </p:nvCxnSpPr>
            <p:spPr>
              <a:xfrm rot="10800000">
                <a:off x="3778846" y="2063000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464"/>
            <p:cNvGrpSpPr>
              <a:grpSpLocks/>
            </p:cNvGrpSpPr>
            <p:nvPr/>
          </p:nvGrpSpPr>
          <p:grpSpPr bwMode="auto">
            <a:xfrm>
              <a:off x="5795618" y="2493202"/>
              <a:ext cx="721116" cy="143039"/>
              <a:chOff x="3779394" y="1989146"/>
              <a:chExt cx="721116" cy="143039"/>
            </a:xfrm>
          </p:grpSpPr>
          <p:sp>
            <p:nvSpPr>
              <p:cNvPr id="110" name="Arc 109"/>
              <p:cNvSpPr/>
              <p:nvPr/>
            </p:nvSpPr>
            <p:spPr>
              <a:xfrm>
                <a:off x="4229230" y="1988939"/>
                <a:ext cx="12557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1" name="Arc 110"/>
              <p:cNvSpPr/>
              <p:nvPr/>
            </p:nvSpPr>
            <p:spPr>
              <a:xfrm flipH="1">
                <a:off x="4212488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2" name="Straight Connector 111"/>
              <p:cNvCxnSpPr/>
              <p:nvPr/>
            </p:nvCxnSpPr>
            <p:spPr>
              <a:xfrm rot="10800000">
                <a:off x="4354802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Arc 112"/>
              <p:cNvSpPr/>
              <p:nvPr/>
            </p:nvSpPr>
            <p:spPr>
              <a:xfrm>
                <a:off x="4083567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4" name="Arc 113"/>
              <p:cNvSpPr/>
              <p:nvPr/>
            </p:nvSpPr>
            <p:spPr>
              <a:xfrm flipH="1">
                <a:off x="4066824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5" name="Arc 114"/>
              <p:cNvSpPr/>
              <p:nvPr/>
            </p:nvSpPr>
            <p:spPr>
              <a:xfrm>
                <a:off x="3939578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16" name="Arc 115"/>
              <p:cNvSpPr/>
              <p:nvPr/>
            </p:nvSpPr>
            <p:spPr>
              <a:xfrm flipH="1">
                <a:off x="3924509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rot="10800000">
                <a:off x="3778846" y="2062121"/>
                <a:ext cx="14566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8" name="Straight Connector 67"/>
            <p:cNvCxnSpPr/>
            <p:nvPr/>
          </p:nvCxnSpPr>
          <p:spPr>
            <a:xfrm rot="5400000">
              <a:off x="633789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5617947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10800000">
              <a:off x="651668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0800000">
              <a:off x="6516689" y="2923770"/>
              <a:ext cx="14398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6445656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>
              <a:off x="6337180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Isosceles Triangle 73"/>
            <p:cNvSpPr/>
            <p:nvPr/>
          </p:nvSpPr>
          <p:spPr>
            <a:xfrm>
              <a:off x="8606204" y="2707550"/>
              <a:ext cx="142314" cy="73182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75" name="Straight Connector 74"/>
            <p:cNvCxnSpPr/>
            <p:nvPr/>
          </p:nvCxnSpPr>
          <p:spPr>
            <a:xfrm rot="10800000">
              <a:off x="8606204" y="2707550"/>
              <a:ext cx="14231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490"/>
            <p:cNvGrpSpPr>
              <a:grpSpLocks/>
            </p:cNvGrpSpPr>
            <p:nvPr/>
          </p:nvGrpSpPr>
          <p:grpSpPr bwMode="auto">
            <a:xfrm>
              <a:off x="7956894" y="2853913"/>
              <a:ext cx="719043" cy="143039"/>
              <a:chOff x="3780430" y="1989817"/>
              <a:chExt cx="719043" cy="143039"/>
            </a:xfrm>
          </p:grpSpPr>
          <p:sp>
            <p:nvSpPr>
              <p:cNvPr id="102" name="Arc 101"/>
              <p:cNvSpPr/>
              <p:nvPr/>
            </p:nvSpPr>
            <p:spPr>
              <a:xfrm>
                <a:off x="4227150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3" name="Arc 102"/>
              <p:cNvSpPr/>
              <p:nvPr/>
            </p:nvSpPr>
            <p:spPr>
              <a:xfrm flipH="1">
                <a:off x="4210407" y="1989818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rot="10800000">
                <a:off x="4356070" y="2063000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Arc 104"/>
              <p:cNvSpPr/>
              <p:nvPr/>
            </p:nvSpPr>
            <p:spPr>
              <a:xfrm>
                <a:off x="4083161" y="1989818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6" name="Arc 105"/>
              <p:cNvSpPr/>
              <p:nvPr/>
            </p:nvSpPr>
            <p:spPr>
              <a:xfrm flipH="1">
                <a:off x="4068093" y="1989818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7" name="Arc 106"/>
              <p:cNvSpPr/>
              <p:nvPr/>
            </p:nvSpPr>
            <p:spPr>
              <a:xfrm>
                <a:off x="3939172" y="1989818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8" name="Arc 107"/>
              <p:cNvSpPr/>
              <p:nvPr/>
            </p:nvSpPr>
            <p:spPr>
              <a:xfrm flipH="1">
                <a:off x="3922429" y="1989818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9" name="Straight Connector 108"/>
              <p:cNvCxnSpPr/>
              <p:nvPr/>
            </p:nvCxnSpPr>
            <p:spPr>
              <a:xfrm rot="10800000">
                <a:off x="3780115" y="2063000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491"/>
            <p:cNvGrpSpPr>
              <a:grpSpLocks/>
            </p:cNvGrpSpPr>
            <p:nvPr/>
          </p:nvGrpSpPr>
          <p:grpSpPr bwMode="auto">
            <a:xfrm>
              <a:off x="7956894" y="2493202"/>
              <a:ext cx="719043" cy="143039"/>
              <a:chOff x="3780430" y="1989146"/>
              <a:chExt cx="719043" cy="143039"/>
            </a:xfrm>
          </p:grpSpPr>
          <p:sp>
            <p:nvSpPr>
              <p:cNvPr id="94" name="Arc 93"/>
              <p:cNvSpPr/>
              <p:nvPr/>
            </p:nvSpPr>
            <p:spPr>
              <a:xfrm>
                <a:off x="4227150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5" name="Arc 94"/>
              <p:cNvSpPr/>
              <p:nvPr/>
            </p:nvSpPr>
            <p:spPr>
              <a:xfrm flipH="1">
                <a:off x="4210407" y="1988939"/>
                <a:ext cx="16240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96" name="Straight Connector 95"/>
              <p:cNvCxnSpPr/>
              <p:nvPr/>
            </p:nvCxnSpPr>
            <p:spPr>
              <a:xfrm rot="10800000">
                <a:off x="4356070" y="2062121"/>
                <a:ext cx="143989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Arc 96"/>
              <p:cNvSpPr/>
              <p:nvPr/>
            </p:nvSpPr>
            <p:spPr>
              <a:xfrm>
                <a:off x="4083161" y="1988939"/>
                <a:ext cx="127246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8" name="Arc 97"/>
              <p:cNvSpPr/>
              <p:nvPr/>
            </p:nvSpPr>
            <p:spPr>
              <a:xfrm flipH="1">
                <a:off x="4068093" y="1988939"/>
                <a:ext cx="159057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99" name="Arc 98"/>
              <p:cNvSpPr/>
              <p:nvPr/>
            </p:nvSpPr>
            <p:spPr>
              <a:xfrm>
                <a:off x="3939172" y="1988939"/>
                <a:ext cx="128921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00" name="Arc 99"/>
              <p:cNvSpPr/>
              <p:nvPr/>
            </p:nvSpPr>
            <p:spPr>
              <a:xfrm flipH="1">
                <a:off x="3922429" y="1988939"/>
                <a:ext cx="160732" cy="143038"/>
              </a:xfrm>
              <a:prstGeom prst="arc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 rot="10800000">
                <a:off x="3780115" y="2062121"/>
                <a:ext cx="142314" cy="0"/>
              </a:xfrm>
              <a:prstGeom prst="line">
                <a:avLst/>
              </a:prstGeom>
              <a:ln w="127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8" name="Straight Connector 77"/>
            <p:cNvCxnSpPr/>
            <p:nvPr/>
          </p:nvCxnSpPr>
          <p:spPr>
            <a:xfrm rot="5400000">
              <a:off x="8496052" y="2744973"/>
              <a:ext cx="35759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7777782" y="2744973"/>
              <a:ext cx="357594" cy="0"/>
            </a:xfrm>
            <a:prstGeom prst="lin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10800000">
              <a:off x="8674849" y="2566176"/>
              <a:ext cx="73669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0800000">
              <a:off x="8674849" y="2923770"/>
              <a:ext cx="145664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8603817" y="2421476"/>
              <a:ext cx="289402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8497015" y="2600273"/>
              <a:ext cx="646995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820513" y="2276775"/>
              <a:ext cx="215983" cy="0"/>
            </a:xfrm>
            <a:prstGeom prst="line">
              <a:avLst/>
            </a:prstGeom>
            <a:ln w="2857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68311" y="2493826"/>
              <a:ext cx="1006253" cy="0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107504" y="764900"/>
              <a:ext cx="431967" cy="432439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7" name="Straight Arrow Connector 86"/>
            <p:cNvCxnSpPr>
              <a:stCxn id="86" idx="0"/>
              <a:endCxn id="86" idx="4"/>
            </p:cNvCxnSpPr>
            <p:nvPr/>
          </p:nvCxnSpPr>
          <p:spPr>
            <a:xfrm rot="16200000" flipH="1">
              <a:off x="108937" y="981114"/>
              <a:ext cx="430776" cy="16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6" idx="4"/>
              <a:endCxn id="37" idx="0"/>
            </p:cNvCxnSpPr>
            <p:nvPr/>
          </p:nvCxnSpPr>
          <p:spPr>
            <a:xfrm rot="5400000">
              <a:off x="-11" y="1520837"/>
              <a:ext cx="64699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43" idx="0"/>
            </p:cNvCxnSpPr>
            <p:nvPr/>
          </p:nvCxnSpPr>
          <p:spPr>
            <a:xfrm rot="5400000" flipH="1" flipV="1">
              <a:off x="324082" y="1628948"/>
              <a:ext cx="43077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>
              <a:stCxn id="86" idx="0"/>
            </p:cNvCxnSpPr>
            <p:nvPr/>
          </p:nvCxnSpPr>
          <p:spPr>
            <a:xfrm rot="5400000" flipH="1" flipV="1">
              <a:off x="215377" y="656790"/>
              <a:ext cx="21622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323487" y="548680"/>
              <a:ext cx="3599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rot="5400000" flipH="1" flipV="1">
              <a:off x="251021" y="981119"/>
              <a:ext cx="86487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39471" y="1413559"/>
              <a:ext cx="14398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TextBox 191"/>
          <p:cNvSpPr txBox="1"/>
          <p:nvPr/>
        </p:nvSpPr>
        <p:spPr>
          <a:xfrm>
            <a:off x="533400" y="1219200"/>
            <a:ext cx="8458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Fully qualify magnet bypass</a:t>
            </a:r>
            <a:r>
              <a:rPr lang="en-US" sz="2400" dirty="0" smtClean="0">
                <a:solidFill>
                  <a:srgbClr val="FF0000"/>
                </a:solidFill>
              </a:rPr>
              <a:t> = copper stabilizer of the bus-bar + diode + diode leads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Bypass contains about 3500 connections/joints per sector!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93" name="Picture 192" descr="Screen Shot 2014-09-15 at 4.4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64" y="6561590"/>
            <a:ext cx="2908300" cy="2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4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Signals from 11.1 kA run</a:t>
            </a:r>
            <a:endParaRPr lang="en-US" dirty="0"/>
          </a:p>
        </p:txBody>
      </p:sp>
      <p:pic>
        <p:nvPicPr>
          <p:cNvPr id="3" name="Picture 2" descr="Screen Shot 2014-09-15 at 4.4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391366"/>
          </a:xfrm>
          <a:prstGeom prst="rect">
            <a:avLst/>
          </a:prstGeom>
        </p:spPr>
      </p:pic>
      <p:pic>
        <p:nvPicPr>
          <p:cNvPr id="4" name="Picture 3" descr="Screen Shot 2014-09-15 at 4.42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6598661"/>
            <a:ext cx="2908300" cy="25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0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Cool-down - status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42457"/>
              </p:ext>
            </p:extLst>
          </p:nvPr>
        </p:nvGraphicFramePr>
        <p:xfrm>
          <a:off x="990600" y="990600"/>
          <a:ext cx="7391400" cy="3169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71775"/>
                <a:gridCol w="2155825"/>
                <a:gridCol w="246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12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20 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ongoing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70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Sector 34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290</a:t>
                      </a:r>
                      <a:r>
                        <a:rPr lang="en-US" sz="2000" baseline="0" dirty="0" smtClean="0">
                          <a:solidFill>
                            <a:srgbClr val="FF6600"/>
                          </a:solidFill>
                        </a:rPr>
                        <a:t> K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Sector 45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6600"/>
                          </a:solidFill>
                        </a:rPr>
                        <a:t>290 K</a:t>
                      </a:r>
                      <a:endParaRPr lang="en-US" sz="2000" dirty="0">
                        <a:solidFill>
                          <a:srgbClr val="FF66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</a:t>
                      </a:r>
                      <a:r>
                        <a:rPr lang="en-US" sz="2000" baseline="0" dirty="0" smtClean="0">
                          <a:solidFill>
                            <a:srgbClr val="0000FF"/>
                          </a:solidFill>
                        </a:rPr>
                        <a:t> 56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18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Sector 67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1.9 K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CSCM 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OK – powering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 78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90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Sector 81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50 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CSCM OK</a:t>
                      </a:r>
                      <a:endParaRPr lang="en-US" sz="20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" y="4232533"/>
            <a:ext cx="9144000" cy="2601951"/>
          </a:xfrm>
          <a:prstGeom prst="rect">
            <a:avLst/>
          </a:prstGeom>
          <a:effectLst/>
        </p:spPr>
      </p:pic>
      <p:sp>
        <p:nvSpPr>
          <p:cNvPr id="6" name="TextBox 5"/>
          <p:cNvSpPr txBox="1"/>
          <p:nvPr/>
        </p:nvSpPr>
        <p:spPr>
          <a:xfrm>
            <a:off x="685800" y="450099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Sector 12 yesterday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43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Powering tests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magnet circuits taken to nominal current level one by one</a:t>
            </a:r>
          </a:p>
          <a:p>
            <a:pPr lvl="1"/>
            <a:r>
              <a:rPr lang="en-US" dirty="0" smtClean="0"/>
              <a:t>Rigorous checks of quench protection, energy extraction, interlocks, power converter…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Phase 1: one sector closed, low current levels, limited access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Phase 2: three sectors closed, nominal 6.5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>
                <a:solidFill>
                  <a:srgbClr val="FF0000"/>
                </a:solidFill>
              </a:rPr>
              <a:t> currents (11 kA in dipoles)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is when we will start to experience quenches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BTODD primary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6413592</TotalTime>
  <Words>1848</Words>
  <Application>Microsoft Macintosh PowerPoint</Application>
  <PresentationFormat>On-screen Show (4:3)</PresentationFormat>
  <Paragraphs>376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BTODD primary master</vt:lpstr>
      <vt:lpstr>Status of the LHC</vt:lpstr>
      <vt:lpstr>PowerPoint Presentation</vt:lpstr>
      <vt:lpstr>PowerPoint Presentation</vt:lpstr>
      <vt:lpstr>Superconducting Magnets and Circuits Consolidation (SMACC) </vt:lpstr>
      <vt:lpstr>PowerPoint Presentation</vt:lpstr>
      <vt:lpstr>CSCM (Copper Stabilizer Continuity Measurement)</vt:lpstr>
      <vt:lpstr>Signals from 11.1 kA run</vt:lpstr>
      <vt:lpstr>Cool-down - status</vt:lpstr>
      <vt:lpstr>Powering tests </vt:lpstr>
      <vt:lpstr>PowerPoint Presentation</vt:lpstr>
      <vt:lpstr>Beam from the injectors 2015</vt:lpstr>
      <vt:lpstr>PowerPoint Presentation</vt:lpstr>
      <vt:lpstr>LHC - 2015 </vt:lpstr>
      <vt:lpstr>Aperture limit on β*</vt:lpstr>
      <vt:lpstr>Beta* in IPs 1 and 5</vt:lpstr>
      <vt:lpstr>2015 – challenges 1/3</vt:lpstr>
      <vt:lpstr>2015 – challenges 2/3</vt:lpstr>
      <vt:lpstr>PowerPoint Presentation</vt:lpstr>
      <vt:lpstr>25 ns &amp; electron cloud</vt:lpstr>
      <vt:lpstr>Electron cloud 2015</vt:lpstr>
      <vt:lpstr>PowerPoint Presentation</vt:lpstr>
      <vt:lpstr>2015 commissioning strategy I</vt:lpstr>
      <vt:lpstr>Commissioning strategy II</vt:lpstr>
      <vt:lpstr>Initial commissioning</vt:lpstr>
      <vt:lpstr>50 ns ramp-up</vt:lpstr>
      <vt:lpstr>2015 Q1/Q2</vt:lpstr>
      <vt:lpstr>2015 Q3/Q4</vt:lpstr>
      <vt:lpstr>2015 version 4.1</vt:lpstr>
      <vt:lpstr>ATLAS and CMS performance</vt:lpstr>
      <vt:lpstr>LHCb performance 2015</vt:lpstr>
      <vt:lpstr>10 year plan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Mike LAMONT</cp:lastModifiedBy>
  <cp:revision>2521</cp:revision>
  <dcterms:created xsi:type="dcterms:W3CDTF">2011-01-18T19:25:28Z</dcterms:created>
  <dcterms:modified xsi:type="dcterms:W3CDTF">2014-09-29T06:10:21Z</dcterms:modified>
</cp:coreProperties>
</file>