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42"/>
  </p:notesMasterIdLst>
  <p:handoutMasterIdLst>
    <p:handoutMasterId r:id="rId43"/>
  </p:handoutMasterIdLst>
  <p:sldIdLst>
    <p:sldId id="1026" r:id="rId2"/>
    <p:sldId id="988" r:id="rId3"/>
    <p:sldId id="1109" r:id="rId4"/>
    <p:sldId id="1111" r:id="rId5"/>
    <p:sldId id="1113" r:id="rId6"/>
    <p:sldId id="1136" r:id="rId7"/>
    <p:sldId id="1137" r:id="rId8"/>
    <p:sldId id="1138" r:id="rId9"/>
    <p:sldId id="1139" r:id="rId10"/>
    <p:sldId id="1128" r:id="rId11"/>
    <p:sldId id="1134" r:id="rId12"/>
    <p:sldId id="1135" r:id="rId13"/>
    <p:sldId id="1070" r:id="rId14"/>
    <p:sldId id="1106" r:id="rId15"/>
    <p:sldId id="1029" r:id="rId16"/>
    <p:sldId id="1028" r:id="rId17"/>
    <p:sldId id="1108" r:id="rId18"/>
    <p:sldId id="1107" r:id="rId19"/>
    <p:sldId id="1023" r:id="rId20"/>
    <p:sldId id="1120" r:id="rId21"/>
    <p:sldId id="1031" r:id="rId22"/>
    <p:sldId id="1054" r:id="rId23"/>
    <p:sldId id="1057" r:id="rId24"/>
    <p:sldId id="1116" r:id="rId25"/>
    <p:sldId id="1062" r:id="rId26"/>
    <p:sldId id="1098" r:id="rId27"/>
    <p:sldId id="1101" r:id="rId28"/>
    <p:sldId id="1119" r:id="rId29"/>
    <p:sldId id="1100" r:id="rId30"/>
    <p:sldId id="1115" r:id="rId31"/>
    <p:sldId id="1071" r:id="rId32"/>
    <p:sldId id="1121" r:id="rId33"/>
    <p:sldId id="1122" r:id="rId34"/>
    <p:sldId id="1132" r:id="rId35"/>
    <p:sldId id="1123" r:id="rId36"/>
    <p:sldId id="1124" r:id="rId37"/>
    <p:sldId id="1131" r:id="rId38"/>
    <p:sldId id="1140" r:id="rId39"/>
    <p:sldId id="1079" r:id="rId40"/>
    <p:sldId id="1080" r:id="rId41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99FFCC"/>
    <a:srgbClr val="9FCAFF"/>
    <a:srgbClr val="DDDDDD"/>
    <a:srgbClr val="3399FF"/>
    <a:srgbClr val="FFCC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97" autoAdjust="0"/>
    <p:restoredTop sz="95238" autoAdjust="0"/>
  </p:normalViewPr>
  <p:slideViewPr>
    <p:cSldViewPr>
      <p:cViewPr>
        <p:scale>
          <a:sx n="110" d="100"/>
          <a:sy n="110" d="100"/>
        </p:scale>
        <p:origin x="-424" y="8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2/6/11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7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60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00825-E8F2-4E65-B082-91E5559B0E0C}" type="slidenum">
              <a:rPr lang="en-US"/>
              <a:pPr/>
              <a:t>21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7-1-2011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(n)QPS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395420" y="1268700"/>
            <a:ext cx="7056980" cy="6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LHC </a:t>
            </a:r>
            <a:r>
              <a:rPr lang="en-US" sz="4000" dirty="0">
                <a:solidFill>
                  <a:schemeClr val="bg1"/>
                </a:solidFill>
              </a:rPr>
              <a:t>status and plans for 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ubtitle 9"/>
          <p:cNvSpPr txBox="1">
            <a:spLocks/>
          </p:cNvSpPr>
          <p:nvPr/>
        </p:nvSpPr>
        <p:spPr>
          <a:xfrm>
            <a:off x="395420" y="1988800"/>
            <a:ext cx="3581400" cy="97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Mike Lamont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for the LHC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2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report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2010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 small </a:t>
            </a:r>
            <a:r>
              <a:rPr lang="en-US" dirty="0"/>
              <a:t>lattice nonlinearities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easurement </a:t>
            </a:r>
            <a:r>
              <a:rPr lang="en-US" dirty="0"/>
              <a:t>of maximum attainable beam-beam parameter a high priority in 2011 operation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tune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49467"/>
              </p:ext>
            </p:extLst>
          </p:nvPr>
        </p:nvGraphicFramePr>
        <p:xfrm>
          <a:off x="1187530" y="3645030"/>
          <a:ext cx="1893388" cy="108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774700" imgH="444500" progId="Equation.3">
                  <p:embed/>
                </p:oleObj>
              </mc:Choice>
              <mc:Fallback>
                <p:oleObj name="Equation" r:id="rId3" imgW="774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530" y="3645030"/>
                        <a:ext cx="1893388" cy="108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14463"/>
              </p:ext>
            </p:extLst>
          </p:nvPr>
        </p:nvGraphicFramePr>
        <p:xfrm>
          <a:off x="1187530" y="1628750"/>
          <a:ext cx="20478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838200" imgH="444500" progId="Equation.3">
                  <p:embed/>
                </p:oleObj>
              </mc:Choice>
              <mc:Fallback>
                <p:oleObj name="Equation" r:id="rId5" imgW="838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530" y="1628750"/>
                        <a:ext cx="2047875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foot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920" y="836640"/>
            <a:ext cx="4985960" cy="34373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7115118" y="2619350"/>
            <a:ext cx="1828801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364110" y="1628750"/>
            <a:ext cx="2514599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2350" y="4293120"/>
            <a:ext cx="194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Tatiana </a:t>
            </a:r>
            <a:r>
              <a:rPr lang="en-US" sz="1600" dirty="0" err="1" smtClean="0"/>
              <a:t>Pieloni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420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85800" y="85725"/>
            <a:ext cx="8229600" cy="52387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Beam-Beam: Bunch by bunch</a:t>
            </a: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7D"/>
                </a:solidFill>
              </a:rPr>
              <a:t>LHC status and plans</a:t>
            </a:r>
            <a:endParaRPr lang="en-US" sz="1200">
              <a:solidFill>
                <a:srgbClr val="00007D"/>
              </a:solidFill>
            </a:endParaRPr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62000"/>
            <a:ext cx="834390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Footer Placeholder 2"/>
          <p:cNvSpPr txBox="1">
            <a:spLocks/>
          </p:cNvSpPr>
          <p:nvPr/>
        </p:nvSpPr>
        <p:spPr bwMode="auto">
          <a:xfrm>
            <a:off x="6248400" y="0"/>
            <a:ext cx="289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7D"/>
                </a:solidFill>
              </a:rPr>
              <a:t>Fill 1409: 12.10.2010</a:t>
            </a:r>
          </a:p>
          <a:p>
            <a:pPr algn="l" eaLnBrk="1" hangingPunct="1"/>
            <a:r>
              <a:rPr lang="en-US" sz="1400" dirty="0">
                <a:solidFill>
                  <a:srgbClr val="00007D"/>
                </a:solidFill>
                <a:latin typeface="Symbol" charset="0"/>
                <a:cs typeface="Symbol" charset="0"/>
              </a:rPr>
              <a:t>e</a:t>
            </a:r>
            <a:r>
              <a:rPr lang="en-US" sz="1400" baseline="-25000" dirty="0">
                <a:solidFill>
                  <a:srgbClr val="00007D"/>
                </a:solidFill>
                <a:ea typeface="Symbol" charset="0"/>
                <a:cs typeface="Symbol" charset="0"/>
              </a:rPr>
              <a:t>n</a:t>
            </a:r>
            <a:r>
              <a:rPr lang="en-US" sz="1400" dirty="0">
                <a:solidFill>
                  <a:srgbClr val="00007D"/>
                </a:solidFill>
                <a:ea typeface="Symbol" charset="0"/>
                <a:cs typeface="Symbol" charset="0"/>
              </a:rPr>
              <a:t> = 1.6 </a:t>
            </a:r>
            <a:r>
              <a:rPr lang="en-US" sz="1400" dirty="0">
                <a:solidFill>
                  <a:srgbClr val="00007D"/>
                </a:solidFill>
                <a:latin typeface="Symbol" charset="0"/>
                <a:cs typeface="Symbol" charset="0"/>
              </a:rPr>
              <a:t>m</a:t>
            </a:r>
            <a:r>
              <a:rPr lang="en-US" sz="1400" dirty="0">
                <a:solidFill>
                  <a:srgbClr val="00007D"/>
                </a:solidFill>
                <a:ea typeface="Symbol" charset="0"/>
                <a:cs typeface="Symbol" charset="0"/>
              </a:rPr>
              <a:t>m; </a:t>
            </a:r>
            <a:r>
              <a:rPr lang="en-US" sz="1400" dirty="0" err="1">
                <a:solidFill>
                  <a:srgbClr val="00007D"/>
                </a:solidFill>
                <a:ea typeface="Symbol" charset="0"/>
                <a:cs typeface="Symbol" charset="0"/>
              </a:rPr>
              <a:t>N</a:t>
            </a:r>
            <a:r>
              <a:rPr lang="en-US" sz="1400" baseline="-25000" dirty="0" err="1">
                <a:solidFill>
                  <a:srgbClr val="00007D"/>
                </a:solidFill>
                <a:ea typeface="Symbol" charset="0"/>
                <a:cs typeface="Symbol" charset="0"/>
              </a:rPr>
              <a:t>b</a:t>
            </a:r>
            <a:r>
              <a:rPr lang="en-US" sz="1400" dirty="0">
                <a:solidFill>
                  <a:srgbClr val="00007D"/>
                </a:solidFill>
                <a:ea typeface="Symbol" charset="0"/>
                <a:cs typeface="Symbol" charset="0"/>
              </a:rPr>
              <a:t> = 10</a:t>
            </a:r>
            <a:r>
              <a:rPr lang="en-US" sz="1400" baseline="30000" dirty="0">
                <a:solidFill>
                  <a:srgbClr val="00007D"/>
                </a:solidFill>
                <a:ea typeface="Symbol" charset="0"/>
                <a:cs typeface="Symbol" charset="0"/>
              </a:rPr>
              <a:t>11</a:t>
            </a:r>
            <a:r>
              <a:rPr lang="en-US" sz="1400" dirty="0">
                <a:solidFill>
                  <a:srgbClr val="00007D"/>
                </a:solidFill>
                <a:ea typeface="Symbol" charset="0"/>
                <a:cs typeface="Symbol" charset="0"/>
              </a:rPr>
              <a:t>; 256 bunches</a:t>
            </a:r>
          </a:p>
          <a:p>
            <a:pPr algn="l" eaLnBrk="1" hangingPunct="1"/>
            <a:endParaRPr lang="en-US" sz="1800" dirty="0">
              <a:solidFill>
                <a:srgbClr val="00007D"/>
              </a:solidFill>
              <a:ea typeface="Symbol" charset="0"/>
              <a:cs typeface="Symbol" charset="0"/>
            </a:endParaRPr>
          </a:p>
          <a:p>
            <a:pPr algn="l" eaLnBrk="1" hangingPunct="1"/>
            <a:r>
              <a:rPr lang="en-US" sz="1400" dirty="0">
                <a:solidFill>
                  <a:srgbClr val="00007D"/>
                </a:solidFill>
                <a:cs typeface="Times New Roman" charset="0"/>
                <a:sym typeface="Wingdings" charset="0"/>
              </a:rPr>
              <a:t>	</a:t>
            </a:r>
            <a:r>
              <a:rPr lang="en-US" sz="1400" dirty="0">
                <a:solidFill>
                  <a:srgbClr val="FF0000"/>
                </a:solidFill>
                <a:cs typeface="Times New Roman" charset="0"/>
                <a:sym typeface="Wingdings" charset="0"/>
              </a:rPr>
              <a:t></a:t>
            </a:r>
            <a:r>
              <a:rPr lang="en-US" sz="1400" dirty="0">
                <a:solidFill>
                  <a:srgbClr val="FF0000"/>
                </a:solidFill>
                <a:latin typeface="Symbol" charset="0"/>
                <a:cs typeface="Symbol" charset="0"/>
                <a:sym typeface="Wingdings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Symbol" charset="0"/>
                <a:cs typeface="Symbol" charset="0"/>
              </a:rPr>
              <a:t>x</a:t>
            </a:r>
            <a:r>
              <a:rPr lang="en-US" sz="1400" dirty="0">
                <a:solidFill>
                  <a:srgbClr val="FF0000"/>
                </a:solidFill>
                <a:ea typeface="Symbol" charset="0"/>
                <a:cs typeface="Symbol" charset="0"/>
              </a:rPr>
              <a:t>  = 7.7 10</a:t>
            </a:r>
            <a:r>
              <a:rPr lang="en-US" sz="1400" baseline="30000" dirty="0">
                <a:solidFill>
                  <a:srgbClr val="FF0000"/>
                </a:solidFill>
                <a:ea typeface="Symbol" charset="0"/>
                <a:cs typeface="Symbol" charset="0"/>
              </a:rPr>
              <a:t>-3</a:t>
            </a:r>
          </a:p>
          <a:p>
            <a:pPr algn="l" eaLnBrk="1" hangingPunct="1"/>
            <a:endParaRPr lang="en-US" sz="1400" baseline="30000" dirty="0">
              <a:solidFill>
                <a:srgbClr val="FF0000"/>
              </a:solidFill>
              <a:ea typeface="Symbol" charset="0"/>
              <a:cs typeface="Symbol" charset="0"/>
            </a:endParaRPr>
          </a:p>
          <a:p>
            <a:pPr algn="l" eaLnBrk="1" hangingPunct="1"/>
            <a:endParaRPr lang="en-US" sz="1400" baseline="30000" dirty="0">
              <a:solidFill>
                <a:srgbClr val="FF0000"/>
              </a:solidFill>
              <a:ea typeface="Symbol" charset="0"/>
              <a:cs typeface="Symbol" charset="0"/>
            </a:endParaRPr>
          </a:p>
          <a:p>
            <a:pPr algn="l" eaLnBrk="1" hangingPunct="1"/>
            <a:r>
              <a:rPr lang="en-US" sz="1400" baseline="30000" dirty="0">
                <a:solidFill>
                  <a:srgbClr val="FF0000"/>
                </a:solidFill>
                <a:ea typeface="Symbol" charset="0"/>
                <a:cs typeface="Symbol" charset="0"/>
              </a:rPr>
              <a:t>	</a:t>
            </a:r>
            <a:r>
              <a:rPr lang="en-US" sz="1400" dirty="0">
                <a:solidFill>
                  <a:srgbClr val="660066"/>
                </a:solidFill>
                <a:ea typeface="Symbol" charset="0"/>
                <a:cs typeface="Symbol" charset="0"/>
              </a:rPr>
              <a:t>           </a:t>
            </a:r>
            <a:r>
              <a:rPr lang="en-US" sz="1400" dirty="0">
                <a:solidFill>
                  <a:srgbClr val="660066"/>
                </a:solidFill>
                <a:ea typeface="Symbol" charset="0"/>
                <a:cs typeface="Symbol" charset="0"/>
                <a:sym typeface="Wingdings" charset="0"/>
              </a:rPr>
              <a:t> </a:t>
            </a:r>
            <a:r>
              <a:rPr lang="en-US" sz="1400" dirty="0" err="1">
                <a:solidFill>
                  <a:srgbClr val="660066"/>
                </a:solidFill>
                <a:latin typeface="Symbol" charset="0"/>
                <a:cs typeface="Symbol" charset="0"/>
                <a:sym typeface="Wingdings" charset="0"/>
              </a:rPr>
              <a:t>D</a:t>
            </a:r>
            <a:r>
              <a:rPr lang="en-US" sz="1400" dirty="0" err="1">
                <a:solidFill>
                  <a:srgbClr val="660066"/>
                </a:solidFill>
                <a:cs typeface="Symbol" charset="0"/>
                <a:sym typeface="Wingdings" charset="0"/>
              </a:rPr>
              <a:t>Q</a:t>
            </a:r>
            <a:r>
              <a:rPr lang="en-US" sz="1400" baseline="-25000" dirty="0" err="1">
                <a:solidFill>
                  <a:srgbClr val="660066"/>
                </a:solidFill>
                <a:ea typeface="Symbol" charset="0"/>
                <a:cs typeface="Symbol" charset="0"/>
                <a:sym typeface="Wingdings" charset="0"/>
              </a:rPr>
              <a:t>tot</a:t>
            </a:r>
            <a:r>
              <a:rPr lang="en-US" sz="1400" dirty="0">
                <a:solidFill>
                  <a:srgbClr val="660066"/>
                </a:solidFill>
                <a:ea typeface="Symbol" charset="0"/>
                <a:cs typeface="Symbol" charset="0"/>
                <a:sym typeface="Wingdings" charset="0"/>
              </a:rPr>
              <a:t> = 0.023!!</a:t>
            </a:r>
            <a:endParaRPr lang="en-US" sz="1400" dirty="0">
              <a:solidFill>
                <a:srgbClr val="660066"/>
              </a:solidFill>
              <a:ea typeface="Symbol" charset="0"/>
              <a:cs typeface="Symbol" charset="0"/>
            </a:endParaRPr>
          </a:p>
        </p:txBody>
      </p:sp>
      <p:sp>
        <p:nvSpPr>
          <p:cNvPr id="69639" name="Footer Placeholder 2"/>
          <p:cNvSpPr txBox="1">
            <a:spLocks/>
          </p:cNvSpPr>
          <p:nvPr/>
        </p:nvSpPr>
        <p:spPr bwMode="auto">
          <a:xfrm>
            <a:off x="827480" y="1052670"/>
            <a:ext cx="2895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Fill lost during </a:t>
            </a:r>
            <a:r>
              <a:rPr lang="ja-JP" altLang="en-US" sz="1800">
                <a:solidFill>
                  <a:srgbClr val="FF0000"/>
                </a:solidFill>
              </a:rPr>
              <a:t>‘</a:t>
            </a:r>
            <a:r>
              <a:rPr lang="en-US" sz="1800">
                <a:solidFill>
                  <a:srgbClr val="FF0000"/>
                </a:solidFill>
              </a:rPr>
              <a:t>adjust</a:t>
            </a:r>
            <a:r>
              <a:rPr lang="ja-JP" altLang="en-US" sz="1800">
                <a:solidFill>
                  <a:srgbClr val="FF0000"/>
                </a:solidFill>
              </a:rPr>
              <a:t>’</a:t>
            </a:r>
            <a:r>
              <a:rPr lang="en-US" sz="180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r" eaLnBrk="1" hangingPunct="1"/>
            <a:fld id="{2AF2032E-6379-854C-8263-F58D7291345A}" type="slidenum">
              <a:rPr lang="en-US" sz="1500">
                <a:solidFill>
                  <a:srgbClr val="006633"/>
                </a:solidFill>
                <a:latin typeface="Comic Sans MS" charset="0"/>
              </a:rPr>
              <a:pPr algn="r" eaLnBrk="1" hangingPunct="1"/>
              <a:t>11</a:t>
            </a:fld>
            <a:endParaRPr lang="en-US" sz="1500" b="1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7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single beam before collisions ~200 - 300 hours</a:t>
            </a:r>
          </a:p>
          <a:p>
            <a:endParaRPr lang="en-US" dirty="0" smtClean="0"/>
          </a:p>
          <a:p>
            <a:r>
              <a:rPr lang="en-US" dirty="0" smtClean="0"/>
              <a:t>Luminosity lifetime ~15 - 20 hours</a:t>
            </a:r>
          </a:p>
          <a:p>
            <a:pPr lvl="1"/>
            <a:r>
              <a:rPr lang="en-US" dirty="0" smtClean="0"/>
              <a:t>Reasonably well given by emittance growth and intensity decay</a:t>
            </a:r>
          </a:p>
          <a:p>
            <a:pPr lvl="1"/>
            <a:r>
              <a:rPr lang="en-US" dirty="0"/>
              <a:t>Minimal drifts in overlap – beams very </a:t>
            </a:r>
            <a:r>
              <a:rPr lang="en-US" dirty="0" smtClean="0"/>
              <a:t>stable</a:t>
            </a:r>
          </a:p>
          <a:p>
            <a:pPr lvl="1"/>
            <a:endParaRPr lang="en-US" dirty="0"/>
          </a:p>
          <a:p>
            <a:r>
              <a:rPr lang="en-US" dirty="0" smtClean="0"/>
              <a:t> Intensity lifetime ~90 hours</a:t>
            </a:r>
          </a:p>
          <a:p>
            <a:pPr lvl="1"/>
            <a:r>
              <a:rPr lang="en-US" dirty="0" smtClean="0"/>
              <a:t>Luminosity burn, losses on collimators</a:t>
            </a:r>
          </a:p>
          <a:p>
            <a:pPr lvl="1"/>
            <a:endParaRPr lang="en-US" dirty="0"/>
          </a:p>
          <a:p>
            <a:r>
              <a:rPr lang="en-US" dirty="0" smtClean="0"/>
              <a:t>Emittance growth (x ~ 30 hours, y ~ 20 to 40 hours)</a:t>
            </a:r>
          </a:p>
          <a:p>
            <a:pPr lvl="1"/>
            <a:r>
              <a:rPr lang="en-US" dirty="0" smtClean="0"/>
              <a:t>IBS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something else – at least sometimes “the hump”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lifetime in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6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the identical magnetic machine as used for protons until the very last moment in the cycle:</a:t>
            </a:r>
          </a:p>
          <a:p>
            <a:pPr lvl="1"/>
            <a:r>
              <a:rPr lang="en-US" dirty="0" smtClean="0"/>
              <a:t>Same ramp, squeeze to 3.5 m.</a:t>
            </a:r>
          </a:p>
          <a:p>
            <a:pPr lvl="1"/>
            <a:r>
              <a:rPr lang="en-US" dirty="0" smtClean="0"/>
              <a:t>Kept separation and crossing angles the same </a:t>
            </a:r>
          </a:p>
          <a:p>
            <a:r>
              <a:rPr lang="en-US" dirty="0" smtClean="0"/>
              <a:t>Happily the BPMs gave similar </a:t>
            </a:r>
            <a:r>
              <a:rPr lang="en-US" dirty="0"/>
              <a:t>readings for low intensity </a:t>
            </a:r>
            <a:r>
              <a:rPr lang="en-US" dirty="0" smtClean="0"/>
              <a:t>ions as those of high intensity protons</a:t>
            </a:r>
          </a:p>
          <a:p>
            <a:pPr lvl="1"/>
            <a:r>
              <a:rPr lang="en-US" dirty="0" smtClean="0"/>
              <a:t>Same reference orbit more-or-less</a:t>
            </a:r>
          </a:p>
          <a:p>
            <a:pPr lvl="1"/>
            <a:r>
              <a:rPr lang="en-US" dirty="0" smtClean="0"/>
              <a:t>Same collimator settings through ramp and squeeze</a:t>
            </a:r>
            <a:endParaRPr lang="en-US" dirty="0"/>
          </a:p>
          <a:p>
            <a:r>
              <a:rPr lang="en-US" dirty="0" smtClean="0"/>
              <a:t>Brought crossing angles to desired positions when going into collision</a:t>
            </a:r>
          </a:p>
          <a:p>
            <a:pPr lvl="1"/>
            <a:r>
              <a:rPr lang="en-US" dirty="0" smtClean="0"/>
              <a:t>Set-up tertiary collimators in collision, validated with loss maps</a:t>
            </a:r>
          </a:p>
          <a:p>
            <a:pPr lvl="1"/>
            <a:r>
              <a:rPr lang="en-US" dirty="0" smtClean="0"/>
              <a:t>Collided and declared stable beams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Ions - </a:t>
            </a:r>
            <a:r>
              <a:rPr lang="en-US" sz="2800" dirty="0"/>
              <a:t>c</a:t>
            </a:r>
            <a:r>
              <a:rPr lang="en-US" sz="2800" dirty="0" smtClean="0"/>
              <a:t>unning wheeze – remembered Lorentz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440" y="5949350"/>
            <a:ext cx="820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Four days from first injection to first stable beams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2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20" y="701780"/>
            <a:ext cx="6156220" cy="6156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20" y="3645030"/>
            <a:ext cx="1656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Protons</a:t>
            </a:r>
            <a:br>
              <a:rPr lang="en-US" dirty="0" smtClean="0"/>
            </a:br>
            <a:r>
              <a:rPr lang="en-US" dirty="0" smtClean="0"/>
              <a:t>again</a:t>
            </a:r>
            <a:br>
              <a:rPr lang="en-US" dirty="0" smtClean="0"/>
            </a:br>
            <a:r>
              <a:rPr lang="en-US" dirty="0" smtClean="0"/>
              <a:t>50 &amp; 75 ns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283960" y="4653170"/>
            <a:ext cx="216030" cy="43206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4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11750"/>
          </a:xfrm>
        </p:spPr>
        <p:txBody>
          <a:bodyPr/>
          <a:lstStyle/>
          <a:p>
            <a:r>
              <a:rPr lang="en-US" sz="2800" dirty="0" smtClean="0"/>
              <a:t>Clear priority to lay the foundations for 2011 and the delivery of 1 fb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. Peak luminosity target 1x10</a:t>
            </a:r>
            <a:r>
              <a:rPr lang="en-US" sz="2800" baseline="30000" dirty="0" smtClean="0"/>
              <a:t>32 </a:t>
            </a:r>
            <a:r>
              <a:rPr lang="en-US" sz="2800" dirty="0" smtClean="0"/>
              <a:t>cm</a:t>
            </a:r>
            <a:r>
              <a:rPr lang="en-US" sz="2800" baseline="30000" dirty="0" smtClean="0"/>
              <a:t>-2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/>
              <a:t>Gain solid operational experience of injecting, ramping, squeezing and establishing stable beams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teady running at or around 1 MJ for an extended period </a:t>
            </a:r>
          </a:p>
          <a:p>
            <a:r>
              <a:rPr lang="en-US" sz="2800" dirty="0" smtClean="0"/>
              <a:t>Perform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safe, phased increase in intensity </a:t>
            </a:r>
            <a:r>
              <a:rPr lang="en-US" sz="2800" dirty="0"/>
              <a:t>with validation and a running period at each </a:t>
            </a:r>
            <a:r>
              <a:rPr lang="en-US" sz="2800" dirty="0" smtClean="0"/>
              <a:t>step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– main aims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40440" y="148473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440" y="393307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2450" y="5301260"/>
            <a:ext cx="662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450" y="2996940"/>
            <a:ext cx="850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r>
              <a:rPr lang="en-US" sz="4400" dirty="0" smtClean="0">
                <a:solidFill>
                  <a:srgbClr val="008000"/>
                </a:solidFill>
                <a:latin typeface="+mj-lt"/>
                <a:ea typeface="Zapf Dingbats"/>
                <a:cs typeface="Zapf Dingbats"/>
              </a:rPr>
              <a:t>-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3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680"/>
            <a:ext cx="9144000" cy="50200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90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&amp; magnetic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20610"/>
            <a:ext cx="8229600" cy="504070"/>
          </a:xfrm>
        </p:spPr>
        <p:txBody>
          <a:bodyPr/>
          <a:lstStyle/>
          <a:p>
            <a:r>
              <a:rPr lang="en-US" dirty="0" smtClean="0"/>
              <a:t>Optics stunningly stable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0" y="1196690"/>
            <a:ext cx="4896680" cy="34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95420" y="4797190"/>
            <a:ext cx="8229600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Machine magnetically and optically well understood</a:t>
            </a:r>
          </a:p>
          <a:p>
            <a:pPr lvl="1"/>
            <a:r>
              <a:rPr lang="en-US" dirty="0" smtClean="0"/>
              <a:t>Excellent agreement with model and machine</a:t>
            </a:r>
          </a:p>
          <a:p>
            <a:r>
              <a:rPr lang="en-US" dirty="0" smtClean="0"/>
              <a:t>Magnetically reproducible</a:t>
            </a:r>
          </a:p>
          <a:p>
            <a:pPr lvl="1"/>
            <a:r>
              <a:rPr lang="en-US" dirty="0" smtClean="0"/>
              <a:t>Important because set-up remains valid from fill to fill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Cleaning at 3.5 TeV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b="1456"/>
          <a:stretch>
            <a:fillRect/>
          </a:stretch>
        </p:blipFill>
        <p:spPr>
          <a:xfrm>
            <a:off x="0" y="1371600"/>
            <a:ext cx="9074150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91600" y="256488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24410" y="2780910"/>
            <a:ext cx="583789" cy="307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2539615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20" y="2996940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10" y="3501010"/>
            <a:ext cx="583789" cy="308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715594" y="2621036"/>
            <a:ext cx="10060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Momentum Cleaning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05894" y="2391036"/>
            <a:ext cx="180157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Dump Protection Col.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00" y="112468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(beam1, vertical beam loss, intermediate settings)</a:t>
            </a:r>
            <a:endParaRPr lang="en-US" i="1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00" y="764630"/>
            <a:ext cx="612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Making sure the hierarchy is respected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440" y="908650"/>
            <a:ext cx="8229600" cy="5111750"/>
          </a:xfrm>
        </p:spPr>
        <p:txBody>
          <a:bodyPr/>
          <a:lstStyle/>
          <a:p>
            <a:r>
              <a:rPr lang="en-US" sz="2800" dirty="0" smtClean="0"/>
              <a:t>Excellent </a:t>
            </a:r>
            <a:r>
              <a:rPr lang="en-US" sz="2800" dirty="0"/>
              <a:t>single beam </a:t>
            </a:r>
            <a:r>
              <a:rPr lang="en-US" sz="2800" dirty="0" smtClean="0"/>
              <a:t>lifetime</a:t>
            </a:r>
          </a:p>
          <a:p>
            <a:r>
              <a:rPr lang="en-US" sz="2800" dirty="0" smtClean="0"/>
              <a:t>Ramp &amp; squeeze essentially without </a:t>
            </a:r>
            <a:r>
              <a:rPr lang="en-US" sz="2800" dirty="0" smtClean="0"/>
              <a:t>loss</a:t>
            </a:r>
          </a:p>
          <a:p>
            <a:pPr lvl="1"/>
            <a:r>
              <a:rPr lang="en-US" dirty="0" smtClean="0"/>
              <a:t>No quenches with beam above 450 GeV</a:t>
            </a:r>
          </a:p>
          <a:p>
            <a:pPr lvl="1"/>
            <a:r>
              <a:rPr lang="en-US" dirty="0" smtClean="0"/>
              <a:t>Excellent performance of Machine Protection</a:t>
            </a:r>
            <a:endParaRPr lang="en-US" dirty="0" smtClean="0"/>
          </a:p>
          <a:p>
            <a:r>
              <a:rPr lang="en-US" sz="2800" dirty="0"/>
              <a:t>Optics close to </a:t>
            </a:r>
            <a:r>
              <a:rPr lang="en-US" sz="2800" dirty="0" smtClean="0"/>
              <a:t>model (and correctable)</a:t>
            </a:r>
          </a:p>
          <a:p>
            <a:r>
              <a:rPr lang="en-US" sz="2800" dirty="0" smtClean="0"/>
              <a:t>Excellent reproducibility</a:t>
            </a:r>
          </a:p>
          <a:p>
            <a:r>
              <a:rPr lang="en-US" sz="2800" dirty="0" smtClean="0"/>
              <a:t>Aperture as expected</a:t>
            </a:r>
          </a:p>
          <a:p>
            <a:r>
              <a:rPr lang="en-US" sz="2800" dirty="0" smtClean="0"/>
              <a:t>Better than nominal from injectors</a:t>
            </a:r>
          </a:p>
          <a:p>
            <a:pPr lvl="1"/>
            <a:r>
              <a:rPr lang="en-US" dirty="0" smtClean="0"/>
              <a:t>Emittances, bunch intensity</a:t>
            </a:r>
          </a:p>
          <a:p>
            <a:r>
              <a:rPr lang="en-US" sz="2800" dirty="0" smtClean="0"/>
              <a:t>Beam-beam: can collide nominal bunch currents</a:t>
            </a:r>
          </a:p>
          <a:p>
            <a:pPr lvl="1"/>
            <a:r>
              <a:rPr lang="en-US" dirty="0" smtClean="0"/>
              <a:t>With smaller that nominal emittances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7630" y="6021360"/>
            <a:ext cx="662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And surprisingly good availability…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2010 -</a:t>
            </a:r>
            <a:r>
              <a:rPr lang="en-US" dirty="0" smtClean="0"/>
              <a:t> </a:t>
            </a:r>
            <a:r>
              <a:rPr lang="en-US" dirty="0" smtClean="0"/>
              <a:t>a long year…</a:t>
            </a:r>
            <a:endParaRPr lang="en-US" dirty="0"/>
          </a:p>
        </p:txBody>
      </p:sp>
      <p:pic>
        <p:nvPicPr>
          <p:cNvPr id="4" name="Picture 3" descr="comm-2010-novemb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" y="620610"/>
            <a:ext cx="9144000" cy="60807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90" y="692620"/>
            <a:ext cx="1101705" cy="1656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0" y="2348850"/>
            <a:ext cx="1765766" cy="14140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90" y="3763572"/>
            <a:ext cx="1440200" cy="15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90" y="5229250"/>
            <a:ext cx="2008503" cy="133691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2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Probably the best typical month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839750"/>
              </p:ext>
            </p:extLst>
          </p:nvPr>
        </p:nvGraphicFramePr>
        <p:xfrm>
          <a:off x="372984" y="980660"/>
          <a:ext cx="8618627" cy="518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hart" r:id="rId3" imgW="5219700" imgH="3448050" progId="Excel.Sheet.8">
                  <p:embed/>
                </p:oleObj>
              </mc:Choice>
              <mc:Fallback>
                <p:oleObj name="Chart" r:id="rId3" imgW="5219700" imgH="34480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84" y="980660"/>
                        <a:ext cx="8618627" cy="518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6220" y="6453420"/>
            <a:ext cx="2376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Walter </a:t>
            </a:r>
            <a:r>
              <a:rPr lang="en-US" sz="1600" dirty="0" err="1" smtClean="0"/>
              <a:t>Venturini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972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076325"/>
            <a:ext cx="87963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Cryogenics </a:t>
            </a:r>
            <a:r>
              <a:rPr lang="en-US" dirty="0" smtClean="0">
                <a:latin typeface="Arial Narrow" charset="0"/>
              </a:rPr>
              <a:t>- global </a:t>
            </a:r>
            <a:r>
              <a:rPr lang="en-US" dirty="0">
                <a:latin typeface="Arial Narrow" charset="0"/>
              </a:rPr>
              <a:t>performance monitoring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657600" y="1219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733800" y="1219200"/>
            <a:ext cx="1447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429000" y="4648200"/>
            <a:ext cx="4191000" cy="722313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90% +/-8% availability all included (since 1st April)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98.5% +/-1% outside TechStop (since 1st July)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1905000" y="2057400"/>
            <a:ext cx="57912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sm" len="med"/>
            <a:tailEnd type="triangle" w="sm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219200" y="914400"/>
            <a:ext cx="2819400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Arial Narrow" charset="0"/>
              </a:rPr>
              <a:t>Upgraded turbine test at P6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3581400" cy="6413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Arial Narrow" charset="0"/>
              </a:rPr>
              <a:t>1 Refrigerator for 2 sectors at  P6 &amp; P8  (-8MW w.r.t HWC scenario, ≈ -3MCHF)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6096000" y="13716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7086600" y="29718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62000" y="6248400"/>
            <a:ext cx="784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>
                <a:latin typeface="Brush Script MT Italic" charset="0"/>
              </a:rPr>
              <a:t>From design, implementation to operation: it works, the dream comes true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6320" y="5661310"/>
            <a:ext cx="226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 </a:t>
            </a:r>
            <a:r>
              <a:rPr lang="en-US" sz="1600" dirty="0" err="1" smtClean="0"/>
              <a:t>Claudet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068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</a:t>
            </a:r>
            <a:r>
              <a:rPr lang="en-US" dirty="0"/>
              <a:t> </a:t>
            </a:r>
            <a:r>
              <a:rPr lang="en-US" dirty="0" smtClean="0"/>
              <a:t>– TWO OF them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5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00" y="836640"/>
            <a:ext cx="8641200" cy="33124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Many sudden </a:t>
            </a:r>
            <a:r>
              <a:rPr lang="en-US" dirty="0">
                <a:solidFill>
                  <a:srgbClr val="FF0000"/>
                </a:solidFill>
              </a:rPr>
              <a:t>local losses </a:t>
            </a:r>
            <a:r>
              <a:rPr lang="en-US" dirty="0" smtClean="0"/>
              <a:t>have </a:t>
            </a:r>
            <a:r>
              <a:rPr lang="en-US" dirty="0"/>
              <a:t>been recorded.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quench, but preventive dumps</a:t>
            </a:r>
          </a:p>
          <a:p>
            <a:r>
              <a:rPr lang="en-US" dirty="0"/>
              <a:t>Rise time </a:t>
            </a:r>
            <a:r>
              <a:rPr lang="en-US" dirty="0" smtClean="0"/>
              <a:t>around of the order 1 </a:t>
            </a:r>
            <a:r>
              <a:rPr lang="en-US" dirty="0" err="1" smtClean="0"/>
              <a:t>ms</a:t>
            </a:r>
            <a:r>
              <a:rPr lang="en-US" dirty="0" err="1"/>
              <a:t>.</a:t>
            </a:r>
            <a:endParaRPr lang="en-US" dirty="0"/>
          </a:p>
          <a:p>
            <a:r>
              <a:rPr lang="en-US" dirty="0"/>
              <a:t>Potential explanation: dust particles falling into beam creating scatter losses and showers propagating </a:t>
            </a:r>
            <a:r>
              <a:rPr lang="en-US" dirty="0" smtClean="0"/>
              <a:t>downstream</a:t>
            </a:r>
          </a:p>
          <a:p>
            <a:r>
              <a:rPr lang="en-US" dirty="0" smtClean="0"/>
              <a:t>Distributed around the ring – arcs, inner triplets, IRs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UFOs – </a:t>
            </a:r>
            <a:r>
              <a:rPr lang="en-US" dirty="0"/>
              <a:t>u</a:t>
            </a:r>
            <a:r>
              <a:rPr lang="en-US" dirty="0" smtClean="0"/>
              <a:t>nidentified falling objects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pic>
        <p:nvPicPr>
          <p:cNvPr id="7" name="Picture 6" descr="Screen shot 2010-12-12 at 11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9" y="3938583"/>
            <a:ext cx="9144000" cy="291941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0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UFO: intensity dependence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90"/>
            <a:ext cx="48482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24" y="3078424"/>
            <a:ext cx="3886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90" y="6237390"/>
            <a:ext cx="2847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480" y="908650"/>
            <a:ext cx="72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Beam loss monitor thresholds have been raised at the appropriate timescales </a:t>
            </a:r>
          </a:p>
          <a:p>
            <a:pPr algn="l"/>
            <a:r>
              <a:rPr lang="en-US" dirty="0" smtClean="0"/>
              <a:t>Logging data mined for events not above threshold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9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ecloud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915400" cy="32686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460" y="5157240"/>
            <a:ext cx="7993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of electron cloud build up in LHC arc beam pipe due to photoemission and secondary emission [F. Ruggiero]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490" y="119669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eflection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50" y="4437140"/>
            <a:ext cx="3888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Secondary emission yield [SEY]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1628750"/>
            <a:ext cx="8229600" cy="3240450"/>
          </a:xfrm>
        </p:spPr>
        <p:txBody>
          <a:bodyPr/>
          <a:lstStyle/>
          <a:p>
            <a:r>
              <a:rPr lang="en-US" dirty="0" smtClean="0"/>
              <a:t>Vacuum </a:t>
            </a:r>
            <a:r>
              <a:rPr lang="en-US" dirty="0"/>
              <a:t>pressure </a:t>
            </a:r>
            <a:r>
              <a:rPr lang="en-US" dirty="0" smtClean="0"/>
              <a:t>rise  (background in experiments)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ingle</a:t>
            </a:r>
            <a:r>
              <a:rPr lang="en-US" dirty="0"/>
              <a:t>-bunch </a:t>
            </a:r>
            <a:r>
              <a:rPr lang="en-US" dirty="0" smtClean="0"/>
              <a:t>instability</a:t>
            </a:r>
            <a:endParaRPr lang="en-US" dirty="0"/>
          </a:p>
          <a:p>
            <a:r>
              <a:rPr lang="en-US" dirty="0" smtClean="0"/>
              <a:t>Multi-bunch instability</a:t>
            </a:r>
          </a:p>
          <a:p>
            <a:r>
              <a:rPr lang="en-US" dirty="0"/>
              <a:t>Interplay with impedance &amp; beam-beam</a:t>
            </a:r>
          </a:p>
          <a:p>
            <a:r>
              <a:rPr lang="en-US" dirty="0" smtClean="0"/>
              <a:t>Incoherent </a:t>
            </a:r>
            <a:r>
              <a:rPr lang="en-US" dirty="0"/>
              <a:t>emittance growth</a:t>
            </a:r>
          </a:p>
          <a:p>
            <a:r>
              <a:rPr lang="en-US" dirty="0" smtClean="0"/>
              <a:t>Heat </a:t>
            </a:r>
            <a:r>
              <a:rPr lang="en-US" dirty="0"/>
              <a:t>load in cold arcs (</a:t>
            </a:r>
            <a:r>
              <a:rPr lang="en-US" dirty="0" smtClean="0"/>
              <a:t>quenches in the limit)</a:t>
            </a:r>
            <a:endParaRPr lang="en-US" dirty="0"/>
          </a:p>
          <a:p>
            <a:r>
              <a:rPr lang="en-US" dirty="0" smtClean="0"/>
              <a:t>Perturbation </a:t>
            </a:r>
            <a:r>
              <a:rPr lang="en-US" dirty="0"/>
              <a:t>of beam </a:t>
            </a:r>
            <a:r>
              <a:rPr lang="en-US" dirty="0" smtClean="0"/>
              <a:t>diagnostics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cloud effects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21946" y="908650"/>
            <a:ext cx="771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Electron </a:t>
            </a:r>
            <a:r>
              <a:rPr lang="en-US" i="1" dirty="0"/>
              <a:t>cloud effects occur </a:t>
            </a:r>
            <a:r>
              <a:rPr lang="en-US" b="1" i="1" dirty="0">
                <a:solidFill>
                  <a:srgbClr val="FF0000"/>
                </a:solidFill>
              </a:rPr>
              <a:t>both in the </a:t>
            </a:r>
            <a:r>
              <a:rPr lang="en-US" b="1" i="1" dirty="0" smtClean="0">
                <a:solidFill>
                  <a:srgbClr val="FF0000"/>
                </a:solidFill>
              </a:rPr>
              <a:t>warm </a:t>
            </a:r>
            <a:r>
              <a:rPr lang="en-US" b="1" i="1" dirty="0">
                <a:solidFill>
                  <a:srgbClr val="FF0000"/>
                </a:solidFill>
              </a:rPr>
              <a:t>and cold </a:t>
            </a:r>
            <a:r>
              <a:rPr lang="en-US" b="1" i="1" dirty="0" smtClean="0">
                <a:solidFill>
                  <a:srgbClr val="FF0000"/>
                </a:solidFill>
              </a:rPr>
              <a:t>regions.</a:t>
            </a:r>
            <a:endParaRPr lang="en-US" b="1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1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5616780"/>
          </a:xfrm>
        </p:spPr>
        <p:txBody>
          <a:bodyPr/>
          <a:lstStyle/>
          <a:p>
            <a:r>
              <a:rPr lang="en-US" dirty="0" smtClean="0"/>
              <a:t>Vacuum activity started off in regions with common beam pipe at 450 GeV as we pushed up the number of bunches with 150 ns spacing</a:t>
            </a:r>
          </a:p>
          <a:p>
            <a:pPr lvl="1"/>
            <a:r>
              <a:rPr lang="en-US" dirty="0" smtClean="0"/>
              <a:t>Test solenoids cured problem – electron cloud</a:t>
            </a:r>
          </a:p>
          <a:p>
            <a:r>
              <a:rPr lang="en-US" dirty="0" smtClean="0"/>
              <a:t>Tried 50 ns bunch spacing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Things really kicked off</a:t>
            </a:r>
          </a:p>
          <a:p>
            <a:pPr lvl="1"/>
            <a:r>
              <a:rPr lang="en-US" dirty="0" smtClean="0"/>
              <a:t>High vacuum activity in warm regions (single beam pipe)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Significant heat load in cold regions</a:t>
            </a:r>
          </a:p>
          <a:p>
            <a:pPr lvl="1"/>
            <a:r>
              <a:rPr lang="en-US" dirty="0" smtClean="0"/>
              <a:t>Instabilities and beam size growth observed</a:t>
            </a:r>
          </a:p>
          <a:p>
            <a:pPr lvl="1"/>
            <a:r>
              <a:rPr lang="en-US" dirty="0" smtClean="0"/>
              <a:t>Surface conditioning (</a:t>
            </a:r>
            <a:r>
              <a:rPr lang="en-US" dirty="0" smtClean="0">
                <a:solidFill>
                  <a:srgbClr val="008000"/>
                </a:solidFill>
              </a:rPr>
              <a:t>‘scrubbing</a:t>
            </a:r>
            <a:r>
              <a:rPr lang="en-US" dirty="0" smtClean="0"/>
              <a:t>’) observed</a:t>
            </a:r>
          </a:p>
          <a:p>
            <a:pPr lvl="2"/>
            <a:r>
              <a:rPr lang="en-US" dirty="0" smtClean="0"/>
              <a:t>Gas desorption rates and SEY drop</a:t>
            </a:r>
          </a:p>
          <a:p>
            <a:pPr lvl="2"/>
            <a:r>
              <a:rPr lang="en-US" dirty="0" smtClean="0"/>
              <a:t>Time constant &lt; 1 day</a:t>
            </a:r>
          </a:p>
          <a:p>
            <a:r>
              <a:rPr lang="en-US" dirty="0" smtClean="0"/>
              <a:t>Situation a lot cleaner with 75 ns</a:t>
            </a:r>
          </a:p>
          <a:p>
            <a:pPr lvl="1"/>
            <a:r>
              <a:rPr lang="en-US" dirty="0" smtClean="0"/>
              <a:t>incoherent effects seen – emittance blow-up</a:t>
            </a:r>
          </a:p>
          <a:p>
            <a:pPr lvl="1"/>
            <a:r>
              <a:rPr lang="en-US" dirty="0" smtClean="0"/>
              <a:t>800+ bunches injected into both beams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in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0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stability at 450 </a:t>
            </a:r>
            <a:r>
              <a:rPr lang="en-GB" dirty="0" err="1" smtClean="0"/>
              <a:t>GeV</a:t>
            </a:r>
            <a:r>
              <a:rPr lang="en-GB" dirty="0" smtClean="0"/>
              <a:t>/c (50 ns)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181600" y="990600"/>
            <a:ext cx="3962400" cy="2971800"/>
          </a:xfrm>
        </p:spPr>
        <p:txBody>
          <a:bodyPr/>
          <a:lstStyle/>
          <a:p>
            <a:r>
              <a:rPr lang="en-GB" sz="2000" dirty="0" smtClean="0"/>
              <a:t>Build-up of the electron cloud over more than one train leading to instabilities and </a:t>
            </a:r>
            <a:r>
              <a:rPr lang="en-GB" sz="2000" dirty="0" err="1" smtClean="0"/>
              <a:t>emittance</a:t>
            </a:r>
            <a:r>
              <a:rPr lang="en-GB" sz="2000" dirty="0" smtClean="0"/>
              <a:t> blow-up along the trains.</a:t>
            </a:r>
          </a:p>
          <a:p>
            <a:r>
              <a:rPr lang="en-GB" sz="2000" dirty="0" smtClean="0"/>
              <a:t>Compatible with electron cloud instability</a:t>
            </a:r>
          </a:p>
        </p:txBody>
      </p:sp>
      <p:pic>
        <p:nvPicPr>
          <p:cNvPr id="29700" name="Picture 4" descr="http://elogbook.cern.ch/eLogbook/attach_reader?attach_id=1120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280660" cy="2776538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2438400" cy="63094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F. Roncarolo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12+4x24 – 1.85 </a:t>
            </a:r>
            <a:r>
              <a:rPr lang="en-US" sz="1400" b="1" dirty="0" smtClean="0">
                <a:solidFill>
                  <a:srgbClr val="FFFF00"/>
                </a:solidFill>
                <a:latin typeface="Symbol" pitchFamily="18" charset="2"/>
              </a:rPr>
              <a:t>m</a:t>
            </a:r>
            <a:r>
              <a:rPr lang="en-US" sz="1400" b="1" dirty="0" smtClean="0">
                <a:solidFill>
                  <a:srgbClr val="FFFF00"/>
                </a:solidFill>
              </a:rPr>
              <a:t>s spacing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LHC status and plans</a:t>
            </a:r>
            <a:endParaRPr lang="en-US" dirty="0"/>
          </a:p>
        </p:txBody>
      </p:sp>
      <p:pic>
        <p:nvPicPr>
          <p:cNvPr id="10" name="Picture 4" descr="\\cern.ch\dfs\Users\a\arduini\Document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0"/>
            <a:ext cx="4191000" cy="2504046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3886200"/>
            <a:ext cx="18288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H: ~1 s rise time</a:t>
            </a:r>
            <a:endParaRPr lang="en-GB" sz="1400" b="1" dirty="0">
              <a:solidFill>
                <a:srgbClr val="FFFF00"/>
              </a:solidFill>
            </a:endParaRPr>
          </a:p>
        </p:txBody>
      </p:sp>
      <p:pic>
        <p:nvPicPr>
          <p:cNvPr id="12" name="Picture 3" descr="\\cern.ch\dfs\Users\a\arduini\Documents\2010110203293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69268"/>
            <a:ext cx="4724400" cy="2771775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05400" y="3733800"/>
            <a:ext cx="19050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V: ~0.2 s rise time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467600" y="6107668"/>
            <a:ext cx="12192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E. </a:t>
            </a:r>
            <a:r>
              <a:rPr lang="en-US" sz="1400" b="1" dirty="0" err="1" smtClean="0">
                <a:solidFill>
                  <a:srgbClr val="FFFF00"/>
                </a:solidFill>
              </a:rPr>
              <a:t>Métral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7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week’s scrubbing with 50 ns beam </a:t>
            </a:r>
            <a:endParaRPr lang="en-US" dirty="0" smtClean="0"/>
          </a:p>
          <a:p>
            <a:pPr lvl="1"/>
            <a:r>
              <a:rPr lang="en-US" dirty="0" smtClean="0"/>
              <a:t>Good </a:t>
            </a:r>
            <a:r>
              <a:rPr lang="en-US" dirty="0" smtClean="0"/>
              <a:t>for 75 ns with 1.3e11 bunch intensity</a:t>
            </a:r>
          </a:p>
          <a:p>
            <a:r>
              <a:rPr lang="en-US" dirty="0" smtClean="0"/>
              <a:t>Lots of wire is being wrapped around warm bits during the technical stop (solenoids)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Push </a:t>
            </a:r>
            <a:r>
              <a:rPr lang="en-US" dirty="0">
                <a:solidFill>
                  <a:srgbClr val="FF0000"/>
                </a:solidFill>
              </a:rPr>
              <a:t>75 ns to a maximum of 930 </a:t>
            </a:r>
            <a:r>
              <a:rPr lang="en-US" dirty="0" smtClean="0">
                <a:solidFill>
                  <a:srgbClr val="FF0000"/>
                </a:solidFill>
              </a:rPr>
              <a:t>bunches</a:t>
            </a:r>
          </a:p>
          <a:p>
            <a:r>
              <a:rPr lang="en-US" dirty="0"/>
              <a:t>Pushing 150 ns to a maximum of 450 bunches </a:t>
            </a:r>
            <a:r>
              <a:rPr lang="en-US" dirty="0" smtClean="0"/>
              <a:t>is </a:t>
            </a:r>
            <a:r>
              <a:rPr lang="en-US" dirty="0"/>
              <a:t>a backup </a:t>
            </a:r>
            <a:r>
              <a:rPr lang="en-US" dirty="0" smtClean="0"/>
              <a:t>option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Keep 50 ns for </a:t>
            </a:r>
            <a:r>
              <a:rPr lang="en-US" dirty="0" smtClean="0"/>
              <a:t>machine development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7530" y="5085230"/>
            <a:ext cx="6768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 </a:t>
            </a:r>
            <a:r>
              <a:rPr lang="en-US" dirty="0"/>
              <a:t>observations are certainly due to ~ 2 &lt; SEY &lt; ~ 2.5, whereas 1.7 was usually the max value studied in the past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1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20" y="1772770"/>
            <a:ext cx="122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Bunch intensity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 bwMode="auto">
          <a:xfrm>
            <a:off x="5868180" y="1988800"/>
            <a:ext cx="1440200" cy="36005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3779890" y="2852920"/>
            <a:ext cx="288040" cy="72010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90" y="1772770"/>
            <a:ext cx="93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trains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AADED-51EB-4F42-B5F1-2ACE1DF1E1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9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 </a:t>
            </a:r>
            <a:r>
              <a:rPr lang="en-US" dirty="0"/>
              <a:t>between DFBX and D1 in </a:t>
            </a:r>
            <a:r>
              <a:rPr lang="en-US" dirty="0" smtClean="0"/>
              <a:t>IR1R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304"/>
            <a:ext cx="9144000" cy="584569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1C38A6-77F0-4FCF-B06D-A581D0D4EF2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7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beam parameters for Physics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11216"/>
              </p:ext>
            </p:extLst>
          </p:nvPr>
        </p:nvGraphicFramePr>
        <p:xfrm>
          <a:off x="0" y="764630"/>
          <a:ext cx="9071292" cy="3302637"/>
        </p:xfrm>
        <a:graphic>
          <a:graphicData uri="http://schemas.openxmlformats.org/drawingml/2006/table">
            <a:tbl>
              <a:tblPr/>
              <a:tblGrid>
                <a:gridCol w="3167380"/>
                <a:gridCol w="59039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: IP1 – 5 – 2 –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  – 1.5 – 10 – 3 m for 2.5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Separation (Injection)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±  2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Separation (Physics)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± 0.7 mm (reduction during the ramp)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 ½ external crossing angles (Inj.)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± 170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(all IPs)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 ½ external crossing angles (Phys.)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+120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(IP1&amp;5); ± 80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(IP2); - 235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(IP8)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660082"/>
              </p:ext>
            </p:extLst>
          </p:nvPr>
        </p:nvGraphicFramePr>
        <p:xfrm>
          <a:off x="1043510" y="4437140"/>
          <a:ext cx="6673850" cy="1518921"/>
        </p:xfrm>
        <a:graphic>
          <a:graphicData uri="http://schemas.openxmlformats.org/drawingml/2006/table">
            <a:tbl>
              <a:tblPr/>
              <a:tblGrid>
                <a:gridCol w="3475038"/>
                <a:gridCol w="1230312"/>
                <a:gridCol w="984250"/>
                <a:gridCol w="9842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Bunch intensity [e11 p/b]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Normalised Emittance [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Colliding bunches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368*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Arial" charset="0"/>
                        </a:rPr>
                        <a:t>1404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70" y="630940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Malika</a:t>
            </a:r>
            <a:r>
              <a:rPr lang="en-US" dirty="0" smtClean="0"/>
              <a:t> </a:t>
            </a:r>
            <a:r>
              <a:rPr lang="en-US" dirty="0" err="1" smtClean="0"/>
              <a:t>Meddahi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Days for Luminosity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834349"/>
              </p:ext>
            </p:extLst>
          </p:nvPr>
        </p:nvGraphicFramePr>
        <p:xfrm>
          <a:off x="107380" y="1412720"/>
          <a:ext cx="8893175" cy="4575810"/>
        </p:xfrm>
        <a:graphic>
          <a:graphicData uri="http://schemas.openxmlformats.org/drawingml/2006/table">
            <a:tbl>
              <a:tblPr/>
              <a:tblGrid>
                <a:gridCol w="4537205"/>
                <a:gridCol w="435597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proton operation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MDs (4 days)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TS (4+1 days)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Special physics runs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Commissioning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- 20 to 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Intensity ramp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- 30 to 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Scrubbing run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High intensity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124 to 144 </a:t>
                      </a:r>
                      <a:b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(135 days for integrated 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6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2011 -  phase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 descr="2011-overvie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836640"/>
            <a:ext cx="3389971" cy="56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commissioning – 3 - 4 weeks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xit - stable beams with low </a:t>
            </a:r>
            <a:r>
              <a:rPr lang="en-US" dirty="0">
                <a:solidFill>
                  <a:srgbClr val="FF0000"/>
                </a:solidFill>
              </a:rPr>
              <a:t>number of bunches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Ramp-up to ~200 bunches (75 (</a:t>
            </a:r>
            <a:r>
              <a:rPr lang="en-US" dirty="0" smtClean="0">
                <a:solidFill>
                  <a:srgbClr val="008000"/>
                </a:solidFill>
              </a:rPr>
              <a:t>or 150 ns</a:t>
            </a:r>
            <a:r>
              <a:rPr lang="en-US" dirty="0" smtClean="0"/>
              <a:t>)) – 2 weeks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Multi-bunch injection commissioning continued</a:t>
            </a:r>
          </a:p>
          <a:p>
            <a:pPr lvl="1"/>
            <a:r>
              <a:rPr lang="en-US" dirty="0" smtClean="0"/>
              <a:t>Stable beams </a:t>
            </a:r>
          </a:p>
          <a:p>
            <a:r>
              <a:rPr lang="en-US" dirty="0" smtClean="0"/>
              <a:t>Technical Stop – 5 days</a:t>
            </a:r>
          </a:p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[Intermediate energy run – 5 days]</a:t>
            </a:r>
          </a:p>
          <a:p>
            <a:r>
              <a:rPr lang="en-US" dirty="0" smtClean="0"/>
              <a:t>Scrubbing run – 10 days </a:t>
            </a:r>
            <a:r>
              <a:rPr lang="en-US" dirty="0" smtClean="0">
                <a:solidFill>
                  <a:srgbClr val="FF0000"/>
                </a:solidFill>
              </a:rPr>
              <a:t>including 50 ns injection comm. </a:t>
            </a:r>
          </a:p>
          <a:p>
            <a:r>
              <a:rPr lang="en-US" dirty="0"/>
              <a:t>Resume 75 ns operation and increase </a:t>
            </a:r>
            <a:r>
              <a:rPr lang="en-US" dirty="0" smtClean="0"/>
              <a:t>no. bunches - 3 weeks</a:t>
            </a:r>
            <a:endParaRPr lang="en-US" dirty="0"/>
          </a:p>
          <a:p>
            <a:pPr lvl="1"/>
            <a:r>
              <a:rPr lang="en-US" dirty="0" smtClean="0"/>
              <a:t>300 </a:t>
            </a:r>
            <a:r>
              <a:rPr lang="en-US" dirty="0"/>
              <a:t>– 400 – 600 – 800 – </a:t>
            </a:r>
            <a:r>
              <a:rPr lang="en-US" dirty="0" smtClean="0"/>
              <a:t>930 </a:t>
            </a:r>
            <a:r>
              <a:rPr lang="en-US" dirty="0"/>
              <a:t>- MP and OP qualification </a:t>
            </a:r>
          </a:p>
          <a:p>
            <a:r>
              <a:rPr lang="en-US" dirty="0"/>
              <a:t>Physics operation 75 ns –  </a:t>
            </a:r>
            <a:r>
              <a:rPr lang="en-US" dirty="0" smtClean="0"/>
              <a:t>930 </a:t>
            </a:r>
            <a:r>
              <a:rPr lang="en-US" dirty="0"/>
              <a:t>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</a:t>
            </a:r>
            <a:r>
              <a:rPr lang="en-US" dirty="0" smtClean="0"/>
              <a:t>scenario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</a:t>
            </a:r>
            <a:r>
              <a:rPr lang="en-US" dirty="0" smtClean="0"/>
              <a:t>LHC </a:t>
            </a:r>
            <a:r>
              <a:rPr lang="en-US" dirty="0" smtClean="0"/>
              <a:t>schedule Q1/Q2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660"/>
            <a:ext cx="9144000" cy="4566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0" y="5949350"/>
            <a:ext cx="3960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dates to be confirmed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4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LHC status and plans</a:t>
            </a:r>
            <a:endParaRPr lang="en-US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0E5558-09B9-44F1-8F05-E9E44711A8D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Estimated Peak and Integrated Luminosity</a:t>
            </a:r>
          </a:p>
        </p:txBody>
      </p:sp>
      <p:graphicFrame>
        <p:nvGraphicFramePr>
          <p:cNvPr id="32983" name="Group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46129"/>
              </p:ext>
            </p:extLst>
          </p:nvPr>
        </p:nvGraphicFramePr>
        <p:xfrm>
          <a:off x="107380" y="2060810"/>
          <a:ext cx="8961627" cy="3636316"/>
        </p:xfrm>
        <a:graphic>
          <a:graphicData uri="http://schemas.openxmlformats.org/drawingml/2006/table">
            <a:tbl>
              <a:tblPr/>
              <a:tblGrid>
                <a:gridCol w="679013"/>
                <a:gridCol w="677351"/>
                <a:gridCol w="977845"/>
                <a:gridCol w="979503"/>
                <a:gridCol w="752060"/>
                <a:gridCol w="602642"/>
                <a:gridCol w="602643"/>
                <a:gridCol w="828428"/>
                <a:gridCol w="1128919"/>
                <a:gridCol w="979503"/>
                <a:gridCol w="753720"/>
              </a:tblGrid>
              <a:tr h="1080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days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H.F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Comm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with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kb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e11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</a:rPr>
                        <a:t>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Symbol" pitchFamily="18" charset="2"/>
                        </a:rPr>
                        <a:t>x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/IP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Hz/cm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Stored energy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L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Int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fb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368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~5.2e32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~30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~1.9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charset="0"/>
                        </a:rPr>
                        <a:t>75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75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936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0.006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0.007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~1.3e33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~1.6e33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~1.8e33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~75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~2.7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~3.3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~3.7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50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1404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0.006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~2e33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~110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~2.8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47" name="Rectangle 3"/>
          <p:cNvSpPr>
            <a:spLocks noChangeArrowheads="1"/>
          </p:cNvSpPr>
          <p:nvPr/>
        </p:nvSpPr>
        <p:spPr bwMode="auto">
          <a:xfrm>
            <a:off x="251400" y="764630"/>
            <a:ext cx="8677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323410" y="1124680"/>
            <a:ext cx="352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</a:rPr>
              <a:t>* = </a:t>
            </a:r>
            <a:r>
              <a:rPr lang="en-US" sz="2800" b="1" dirty="0" smtClean="0">
                <a:solidFill>
                  <a:srgbClr val="FF0000"/>
                </a:solidFill>
              </a:rPr>
              <a:t>1.5 m, 3.5 TeV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210" y="6165380"/>
            <a:ext cx="2808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Malika</a:t>
            </a:r>
            <a:r>
              <a:rPr lang="en-US" dirty="0" smtClean="0"/>
              <a:t> </a:t>
            </a:r>
            <a:r>
              <a:rPr lang="en-US" dirty="0" err="1" smtClean="0"/>
              <a:t>Meddahi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3727" y="6153727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6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420" y="1628750"/>
            <a:ext cx="8229600" cy="2788942"/>
          </a:xfrm>
        </p:spPr>
        <p:txBody>
          <a:bodyPr/>
          <a:lstStyle/>
          <a:p>
            <a:r>
              <a:rPr lang="en-US" dirty="0" smtClean="0"/>
              <a:t>4 </a:t>
            </a:r>
            <a:r>
              <a:rPr lang="en-US" dirty="0" smtClean="0"/>
              <a:t>TeV </a:t>
            </a:r>
            <a:r>
              <a:rPr lang="en-US" dirty="0" smtClean="0">
                <a:solidFill>
                  <a:srgbClr val="FF0000"/>
                </a:solidFill>
              </a:rPr>
              <a:t>(?)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1400 bunches (50 ns)</a:t>
            </a:r>
          </a:p>
          <a:p>
            <a:r>
              <a:rPr lang="en-US" dirty="0" smtClean="0"/>
              <a:t>2.5 micron emittance</a:t>
            </a:r>
          </a:p>
          <a:p>
            <a:r>
              <a:rPr lang="en-US" dirty="0" smtClean="0"/>
              <a:t>1.5 x 10</a:t>
            </a:r>
            <a:r>
              <a:rPr lang="en-US" baseline="30000" dirty="0" smtClean="0"/>
              <a:t>11</a:t>
            </a:r>
            <a:r>
              <a:rPr lang="en-US" dirty="0" smtClean="0"/>
              <a:t> protons/bunch</a:t>
            </a:r>
          </a:p>
          <a:p>
            <a:r>
              <a:rPr lang="en-US" dirty="0" smtClean="0"/>
              <a:t>beta* = 2.0 m, nominal crossing angle</a:t>
            </a:r>
          </a:p>
          <a:p>
            <a:r>
              <a:rPr lang="en-US" dirty="0" smtClean="0"/>
              <a:t>Hubner factor 0.2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2012 - ultimate </a:t>
            </a:r>
            <a:r>
              <a:rPr lang="en-US" dirty="0" smtClean="0"/>
              <a:t>reach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51937"/>
              </p:ext>
            </p:extLst>
          </p:nvPr>
        </p:nvGraphicFramePr>
        <p:xfrm>
          <a:off x="1835620" y="4581160"/>
          <a:ext cx="4824670" cy="118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8340"/>
                <a:gridCol w="2376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Peak luminosity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  x 10</a:t>
                      </a:r>
                      <a:r>
                        <a:rPr lang="en-US" sz="2000" baseline="30000" dirty="0" smtClean="0"/>
                        <a:t>33</a:t>
                      </a:r>
                      <a:endParaRPr lang="en-GB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150 </a:t>
                      </a:r>
                      <a:r>
                        <a:rPr lang="en-US" sz="2000" dirty="0" smtClean="0"/>
                        <a:t>days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~5 </a:t>
                      </a:r>
                      <a:r>
                        <a:rPr lang="en-US" sz="2000" dirty="0" smtClean="0"/>
                        <a:t>fb</a:t>
                      </a:r>
                      <a:r>
                        <a:rPr lang="en-US" sz="2000" baseline="30000" dirty="0" smtClean="0"/>
                        <a:t>-1</a:t>
                      </a:r>
                      <a:endParaRPr lang="en-GB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</a:t>
                      </a:r>
                      <a:r>
                        <a:rPr lang="en-US" sz="2000" baseline="0" dirty="0" smtClean="0"/>
                        <a:t> energy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~130 </a:t>
                      </a:r>
                      <a:r>
                        <a:rPr lang="en-US" sz="2000" dirty="0" smtClean="0"/>
                        <a:t>MJ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390" y="764630"/>
            <a:ext cx="878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1.6 x10</a:t>
            </a:r>
            <a:r>
              <a:rPr lang="en-US" baseline="30000" dirty="0" smtClean="0"/>
              <a:t>11</a:t>
            </a:r>
            <a:r>
              <a:rPr lang="en-US" dirty="0" smtClean="0"/>
              <a:t> ppb and emittance of 2 microns at 3.5 TeV respects the robustness limits of the collimation system (equivalent to ultimate intensity)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2300" y="1412720"/>
            <a:ext cx="2088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Ralph Assmann</a:t>
            </a:r>
            <a:endParaRPr lang="en-GB" sz="1600" i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9390" y="5949350"/>
            <a:ext cx="849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Usual warnings particularly apply – see problems, problems above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4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1124680"/>
            <a:ext cx="8229600" cy="5309292"/>
          </a:xfrm>
        </p:spPr>
        <p:txBody>
          <a:bodyPr/>
          <a:lstStyle/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Injection, ramp and squeeze </a:t>
            </a:r>
            <a:r>
              <a:rPr lang="en-US" sz="2800" dirty="0" smtClean="0">
                <a:solidFill>
                  <a:srgbClr val="00007D"/>
                </a:solidFill>
              </a:rPr>
              <a:t>fully </a:t>
            </a:r>
            <a:r>
              <a:rPr lang="en-US" sz="2800" dirty="0">
                <a:solidFill>
                  <a:srgbClr val="00007D"/>
                </a:solidFill>
              </a:rPr>
              <a:t>o</a:t>
            </a:r>
            <a:r>
              <a:rPr lang="en-US" sz="2800" dirty="0" smtClean="0">
                <a:solidFill>
                  <a:srgbClr val="00007D"/>
                </a:solidFill>
              </a:rPr>
              <a:t>perational</a:t>
            </a:r>
          </a:p>
          <a:p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LHC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magnetic model, optics </a:t>
            </a:r>
            <a:r>
              <a:rPr lang="en-US" sz="2800" dirty="0" smtClean="0"/>
              <a:t>excellent</a:t>
            </a:r>
          </a:p>
          <a:p>
            <a:r>
              <a:rPr lang="en-US" sz="2800" dirty="0" smtClean="0">
                <a:solidFill>
                  <a:srgbClr val="1818FF"/>
                </a:solidFill>
              </a:rPr>
              <a:t>Beam </a:t>
            </a:r>
            <a:r>
              <a:rPr lang="en-US" sz="2800" dirty="0">
                <a:solidFill>
                  <a:srgbClr val="1818FF"/>
                </a:solidFill>
              </a:rPr>
              <a:t>instrumentation </a:t>
            </a:r>
            <a:r>
              <a:rPr lang="en-US" sz="2800" dirty="0"/>
              <a:t>in </a:t>
            </a:r>
            <a:r>
              <a:rPr lang="en-US" sz="2800" dirty="0" smtClean="0"/>
              <a:t>good </a:t>
            </a:r>
            <a:r>
              <a:rPr lang="en-US" sz="2800" dirty="0"/>
              <a:t>shape.</a:t>
            </a:r>
          </a:p>
          <a:p>
            <a:r>
              <a:rPr lang="en-US" sz="2800" dirty="0" smtClean="0">
                <a:solidFill>
                  <a:srgbClr val="1818FF"/>
                </a:solidFill>
              </a:rPr>
              <a:t>Beam </a:t>
            </a:r>
            <a:r>
              <a:rPr lang="en-US" sz="2800" dirty="0">
                <a:solidFill>
                  <a:srgbClr val="1818FF"/>
                </a:solidFill>
              </a:rPr>
              <a:t>cleaning and collimation </a:t>
            </a:r>
            <a:r>
              <a:rPr lang="en-US" sz="2800" dirty="0"/>
              <a:t>works reliably with predicted efficiency.</a:t>
            </a:r>
          </a:p>
          <a:p>
            <a:r>
              <a:rPr lang="en-US" sz="2800" dirty="0">
                <a:solidFill>
                  <a:srgbClr val="1818FF"/>
                </a:solidFill>
              </a:rPr>
              <a:t>Machine protection </a:t>
            </a:r>
            <a:r>
              <a:rPr lang="en-US" sz="2800" dirty="0"/>
              <a:t>reliably catches </a:t>
            </a:r>
            <a:r>
              <a:rPr lang="en-US" sz="2800" dirty="0" smtClean="0"/>
              <a:t>failures etc.</a:t>
            </a:r>
          </a:p>
          <a:p>
            <a:r>
              <a:rPr lang="en-US" sz="2800" dirty="0">
                <a:solidFill>
                  <a:srgbClr val="1818FF"/>
                </a:solidFill>
              </a:rPr>
              <a:t>Machine </a:t>
            </a:r>
            <a:r>
              <a:rPr lang="en-US" sz="2800" dirty="0" smtClean="0">
                <a:solidFill>
                  <a:srgbClr val="1818FF"/>
                </a:solidFill>
              </a:rPr>
              <a:t>aperture </a:t>
            </a:r>
            <a:r>
              <a:rPr lang="en-US" sz="2800" dirty="0" smtClean="0"/>
              <a:t>looks good</a:t>
            </a:r>
            <a:endParaRPr lang="en-US" sz="2800" dirty="0"/>
          </a:p>
          <a:p>
            <a:r>
              <a:rPr lang="en-US" sz="2800" dirty="0" smtClean="0">
                <a:solidFill>
                  <a:srgbClr val="1818FF"/>
                </a:solidFill>
              </a:rPr>
              <a:t>Performance </a:t>
            </a:r>
            <a:r>
              <a:rPr lang="en-US" sz="2800" dirty="0">
                <a:solidFill>
                  <a:srgbClr val="1818FF"/>
                </a:solidFill>
              </a:rPr>
              <a:t>with beam </a:t>
            </a:r>
            <a:r>
              <a:rPr lang="en-US" sz="2800" dirty="0"/>
              <a:t>(losses, lifetimes, luminosity, emittance growth etc.) is </a:t>
            </a:r>
            <a:r>
              <a:rPr lang="en-US" sz="2800" dirty="0" smtClean="0"/>
              <a:t>very encouraging</a:t>
            </a:r>
            <a:endParaRPr lang="en-US" sz="2800" dirty="0"/>
          </a:p>
          <a:p>
            <a:endParaRPr lang="en-US" sz="2800" dirty="0" smtClean="0">
              <a:solidFill>
                <a:srgbClr val="1818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1/2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0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3240450"/>
          </a:xfrm>
        </p:spPr>
        <p:txBody>
          <a:bodyPr/>
          <a:lstStyle/>
          <a:p>
            <a:r>
              <a:rPr lang="en-US" dirty="0" smtClean="0"/>
              <a:t>Started low before moving to nominal bunch intensity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1.15 x 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</a:p>
          <a:p>
            <a:pPr lvl="1"/>
            <a:r>
              <a:rPr lang="en-US" dirty="0" smtClean="0"/>
              <a:t>Limit given by the predicted beam-beam </a:t>
            </a:r>
            <a:r>
              <a:rPr lang="en-US" dirty="0" smtClean="0"/>
              <a:t>limit</a:t>
            </a:r>
            <a:endParaRPr lang="en-US" dirty="0"/>
          </a:p>
          <a:p>
            <a:r>
              <a:rPr lang="en-US" dirty="0" smtClean="0"/>
              <a:t>Worked </a:t>
            </a:r>
            <a:r>
              <a:rPr lang="en-US" dirty="0" smtClean="0"/>
              <a:t>in 2010</a:t>
            </a:r>
            <a:r>
              <a:rPr lang="en-US" dirty="0" smtClean="0"/>
              <a:t> </a:t>
            </a:r>
            <a:r>
              <a:rPr lang="en-US" dirty="0" smtClean="0"/>
              <a:t>with a few (~50) widely spaced bunches to start with</a:t>
            </a:r>
            <a:r>
              <a:rPr lang="en-US" dirty="0" smtClean="0"/>
              <a:t>…before </a:t>
            </a:r>
            <a:r>
              <a:rPr lang="en-US" dirty="0" smtClean="0"/>
              <a:t>moving to 150 ns bunch trains</a:t>
            </a:r>
          </a:p>
          <a:p>
            <a:pPr lvl="1"/>
            <a:r>
              <a:rPr lang="en-US" dirty="0" smtClean="0"/>
              <a:t>Crossing angles </a:t>
            </a:r>
            <a:r>
              <a:rPr lang="en-US" dirty="0" smtClean="0"/>
              <a:t>on and pushed </a:t>
            </a:r>
            <a:r>
              <a:rPr lang="en-US" dirty="0" smtClean="0"/>
              <a:t>to 368 bunches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intensity - bunch spacing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20201"/>
              </p:ext>
            </p:extLst>
          </p:nvPr>
        </p:nvGraphicFramePr>
        <p:xfrm>
          <a:off x="467430" y="3717040"/>
          <a:ext cx="785708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104"/>
                <a:gridCol w="1948992"/>
                <a:gridCol w="1948992"/>
                <a:gridCol w="19489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Beam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Np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/bunch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Emittance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H&amp;V</a:t>
                      </a:r>
                      <a:b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[</a:t>
                      </a:r>
                      <a:r>
                        <a:rPr lang="en-US" sz="1600" baseline="0" dirty="0" err="1" smtClean="0">
                          <a:solidFill>
                            <a:schemeClr val="bg2"/>
                          </a:solidFill>
                        </a:rPr>
                        <a:t>mm.mrad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No.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of bunches from SPS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LHC150_SB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x 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&lt; 2.5 (1.6)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 –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4 x 12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LHC_75_SB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–</a:t>
                      </a:r>
                      <a:r>
                        <a:rPr lang="en-US" baseline="0" dirty="0" smtClean="0"/>
                        <a:t> 4 x 24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LHC_75_DB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1.2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11 </a:t>
                      </a:r>
                      <a:r>
                        <a:rPr lang="en-US" dirty="0" smtClean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(?)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4 x 24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LHC_50_SB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1.45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–</a:t>
                      </a:r>
                      <a:r>
                        <a:rPr lang="en-US" baseline="0" dirty="0" smtClean="0"/>
                        <a:t> 4 x 36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LHC_50_DB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1.15 x 10</a:t>
                      </a:r>
                      <a:r>
                        <a:rPr lang="en-US" baseline="30000" dirty="0" smtClean="0"/>
                        <a:t>11 </a:t>
                      </a:r>
                      <a:r>
                        <a:rPr lang="en-US" dirty="0" smtClean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(?)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–</a:t>
                      </a:r>
                      <a:r>
                        <a:rPr lang="en-US" baseline="0" dirty="0" smtClean="0"/>
                        <a:t> 4 x 36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LHC_25_DB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1.15</a:t>
                      </a:r>
                      <a:r>
                        <a:rPr lang="en-US" baseline="0" dirty="0" smtClean="0"/>
                        <a:t> x 10</a:t>
                      </a:r>
                      <a:r>
                        <a:rPr lang="en-US" baseline="30000" dirty="0" smtClean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–</a:t>
                      </a:r>
                      <a:r>
                        <a:rPr lang="en-US" baseline="0" dirty="0" smtClean="0"/>
                        <a:t> 4 x 72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99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>
                <a:solidFill>
                  <a:srgbClr val="1818FF"/>
                </a:solidFill>
              </a:rPr>
              <a:t>Machine </a:t>
            </a:r>
            <a:r>
              <a:rPr lang="en-US" dirty="0">
                <a:solidFill>
                  <a:srgbClr val="1818FF"/>
                </a:solidFill>
              </a:rPr>
              <a:t>availability </a:t>
            </a:r>
            <a:r>
              <a:rPr lang="en-US" dirty="0" smtClean="0"/>
              <a:t>is excellent – the hard </a:t>
            </a:r>
            <a:r>
              <a:rPr lang="en-US" dirty="0"/>
              <a:t>work of numerous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There are problems</a:t>
            </a:r>
          </a:p>
          <a:p>
            <a:pPr lvl="1"/>
            <a:r>
              <a:rPr lang="en-US" dirty="0" smtClean="0"/>
              <a:t>UFOs somewhat worrying</a:t>
            </a:r>
          </a:p>
          <a:p>
            <a:pPr lvl="1"/>
            <a:r>
              <a:rPr lang="en-US" dirty="0" smtClean="0"/>
              <a:t>Electron cloud well understood – measures prepared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2011 – another long year ahead…</a:t>
            </a:r>
          </a:p>
          <a:p>
            <a:pPr lvl="1"/>
            <a:r>
              <a:rPr lang="en-US" dirty="0" smtClean="0"/>
              <a:t>75 </a:t>
            </a:r>
            <a:r>
              <a:rPr lang="en-US" dirty="0" smtClean="0"/>
              <a:t>ns. bunch spacing – up to 930 bunches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ominal </a:t>
            </a:r>
            <a:r>
              <a:rPr lang="en-US" dirty="0" smtClean="0"/>
              <a:t>intensities,  beta* </a:t>
            </a:r>
            <a:r>
              <a:rPr lang="en-US" dirty="0" smtClean="0"/>
              <a:t>1.5 m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hould be good for </a:t>
            </a:r>
            <a:r>
              <a:rPr lang="en-US" dirty="0" smtClean="0">
                <a:solidFill>
                  <a:srgbClr val="FF0000"/>
                </a:solidFill>
              </a:rPr>
              <a:t>5 to 10 x 10</a:t>
            </a:r>
            <a:r>
              <a:rPr lang="en-US" baseline="30000" dirty="0" smtClean="0">
                <a:solidFill>
                  <a:srgbClr val="FF0000"/>
                </a:solidFill>
              </a:rPr>
              <a:t>32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FF0000"/>
                </a:solidFill>
              </a:rPr>
              <a:t>1 to 3 fb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US" dirty="0" smtClean="0"/>
              <a:t>Will run in 2012</a:t>
            </a:r>
          </a:p>
          <a:p>
            <a:pPr lvl="1"/>
            <a:r>
              <a:rPr lang="en-US" dirty="0" smtClean="0"/>
              <a:t>Attempt to measure splice resistance in 2011/2012 might open the way to 4 TeV or higher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2/2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4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parameters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453916"/>
              </p:ext>
            </p:extLst>
          </p:nvPr>
        </p:nvGraphicFramePr>
        <p:xfrm>
          <a:off x="539440" y="836640"/>
          <a:ext cx="7921101" cy="536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367"/>
                <a:gridCol w="2640367"/>
                <a:gridCol w="2640367"/>
              </a:tblGrid>
              <a:tr h="36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Nominal</a:t>
                      </a:r>
                      <a:endParaRPr lang="en-US" dirty="0"/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[TeV]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 </a:t>
                      </a:r>
                      <a:endParaRPr lang="en-US" sz="2000" dirty="0"/>
                    </a:p>
                  </a:txBody>
                  <a:tcPr anchor="ctr"/>
                </a:tc>
              </a:tr>
              <a:tr h="5505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beta* [m]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3.5, 3.5, 3.5, 3.5</a:t>
                      </a:r>
                      <a:r>
                        <a:rPr lang="en-US" sz="2000" dirty="0" smtClean="0"/>
                        <a:t>  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0.55, 10, 0.55, </a:t>
                      </a:r>
                      <a:r>
                        <a:rPr lang="en-US" sz="2000" baseline="0" dirty="0" smtClean="0"/>
                        <a:t>10</a:t>
                      </a:r>
                      <a:endParaRPr lang="en-US" sz="2000" dirty="0"/>
                    </a:p>
                  </a:txBody>
                  <a:tcPr anchor="ctr"/>
                </a:tc>
              </a:tr>
              <a:tr h="5863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Emittance [microns]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2.0 – 3.5  </a:t>
                      </a:r>
                      <a:r>
                        <a:rPr lang="en-US" sz="2000" baseline="0" dirty="0" smtClean="0"/>
                        <a:t>start of fill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3.75 </a:t>
                      </a:r>
                      <a:endParaRPr lang="en-US" sz="2000" dirty="0"/>
                    </a:p>
                  </a:txBody>
                  <a:tcPr anchor="ctr"/>
                </a:tc>
              </a:tr>
              <a:tr h="8674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Transverse</a:t>
                      </a:r>
                      <a:r>
                        <a:rPr lang="en-US" sz="2000" baseline="0" dirty="0" smtClean="0"/>
                        <a:t> beam size at IP [microns]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around 60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16.7 </a:t>
                      </a:r>
                      <a:endParaRPr lang="en-US" sz="2000" dirty="0"/>
                    </a:p>
                  </a:txBody>
                  <a:tcPr anchor="ctr"/>
                </a:tc>
              </a:tr>
              <a:tr h="5576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current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1.2e11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1.15e11</a:t>
                      </a:r>
                      <a:endParaRPr lang="en-US" sz="2000" dirty="0"/>
                    </a:p>
                  </a:txBody>
                  <a:tcPr anchor="ctr"/>
                </a:tc>
              </a:tr>
              <a:tr h="82331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r>
                        <a:rPr lang="en-US" sz="2000" baseline="0" dirty="0" smtClean="0"/>
                        <a:t> of</a:t>
                      </a:r>
                      <a:r>
                        <a:rPr lang="en-US" sz="2000" dirty="0" smtClean="0"/>
                        <a:t> bunches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368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348 collisions/IP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2808</a:t>
                      </a:r>
                      <a:endParaRPr lang="en-US" sz="2000" dirty="0"/>
                    </a:p>
                  </a:txBody>
                  <a:tcPr anchor="ctr"/>
                </a:tc>
              </a:tr>
              <a:tr h="4540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</a:t>
                      </a:r>
                      <a:r>
                        <a:rPr lang="en-US" sz="2000" baseline="0" dirty="0" smtClean="0"/>
                        <a:t> energy [MJ]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360</a:t>
                      </a:r>
                      <a:endParaRPr lang="en-US" sz="2000" dirty="0"/>
                    </a:p>
                  </a:txBody>
                  <a:tcPr anchor="ctr"/>
                </a:tc>
              </a:tr>
              <a:tr h="6815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Peak luminosity</a:t>
                      </a:r>
                    </a:p>
                    <a:p>
                      <a:r>
                        <a:rPr lang="en-US" sz="2000" dirty="0" smtClean="0"/>
                        <a:t>[cm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2e32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1e34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5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Lumi</a:t>
            </a:r>
            <a:r>
              <a:rPr lang="en-US" dirty="0" smtClean="0"/>
              <a:t> analysis: statistics across fills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100"/>
            <a:ext cx="9144000" cy="5510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0240" y="6381410"/>
            <a:ext cx="23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Giulia </a:t>
            </a:r>
            <a:r>
              <a:rPr lang="en-US" dirty="0" err="1" smtClean="0"/>
              <a:t>Papotti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3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7081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2010 - records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25474"/>
              </p:ext>
            </p:extLst>
          </p:nvPr>
        </p:nvGraphicFramePr>
        <p:xfrm>
          <a:off x="395420" y="1412720"/>
          <a:ext cx="8569190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21841"/>
                <a:gridCol w="324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Peak stable luminosity delivered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2.07 x 10</a:t>
                      </a:r>
                      <a:r>
                        <a:rPr lang="en-US" sz="2000" baseline="30000" dirty="0" smtClean="0"/>
                        <a:t>32 </a:t>
                      </a:r>
                      <a:r>
                        <a:rPr lang="en-US" sz="2000" baseline="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Maximum luminosity delivered</a:t>
                      </a:r>
                      <a:r>
                        <a:rPr lang="en-US" sz="2000" baseline="0" dirty="0" smtClean="0"/>
                        <a:t> in one fill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6.3 pb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Maximum luminosity delivered</a:t>
                      </a:r>
                      <a:r>
                        <a:rPr lang="en-US" sz="2000" baseline="0" dirty="0" smtClean="0"/>
                        <a:t> in one 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5.98 pb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Maximum luminosity</a:t>
                      </a:r>
                      <a:r>
                        <a:rPr lang="en-US" sz="2000" baseline="0" dirty="0" smtClean="0"/>
                        <a:t> delivered in 7 days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24.6</a:t>
                      </a:r>
                      <a:r>
                        <a:rPr lang="en-US" sz="2000" baseline="0" dirty="0" smtClean="0"/>
                        <a:t> pb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Maximum</a:t>
                      </a:r>
                      <a:r>
                        <a:rPr lang="en-US" sz="2000" baseline="0" dirty="0" smtClean="0"/>
                        <a:t> colliding bunches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348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Maximum average events</a:t>
                      </a:r>
                      <a:r>
                        <a:rPr lang="en-US" sz="2000" baseline="0" dirty="0" smtClean="0"/>
                        <a:t> per bunch crossing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3.78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Longest time in Stable</a:t>
                      </a:r>
                      <a:r>
                        <a:rPr lang="en-US" sz="2000" baseline="0" dirty="0" smtClean="0"/>
                        <a:t> Beams for one fill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30.3 hours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Longest time in Stable</a:t>
                      </a:r>
                      <a:r>
                        <a:rPr lang="en-US" sz="2000" baseline="0" dirty="0" smtClean="0"/>
                        <a:t> Beams for one day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22.8 hours (94.9%)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Longest time in Stable</a:t>
                      </a:r>
                      <a:r>
                        <a:rPr lang="en-US" sz="2000" baseline="0" dirty="0" smtClean="0"/>
                        <a:t> Beams for 7 days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69.9</a:t>
                      </a:r>
                      <a:r>
                        <a:rPr lang="en-US" sz="2000" baseline="0" dirty="0" smtClean="0"/>
                        <a:t> hours (41.6%)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Fastest turnaround to Stable</a:t>
                      </a:r>
                      <a:r>
                        <a:rPr lang="en-US" sz="2000" baseline="0" dirty="0" smtClean="0"/>
                        <a:t> Beams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3.66 hours (protons)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00240" y="6165380"/>
            <a:ext cx="216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Atlas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A8FA0-5CB1-47CC-8E14-97CA62F167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861645" y="4292392"/>
            <a:ext cx="6145403" cy="1089989"/>
          </a:xfrm>
          <a:prstGeom prst="rect">
            <a:avLst/>
          </a:prstGeom>
          <a:solidFill>
            <a:schemeClr val="accent1">
              <a:alpha val="53000"/>
            </a:schemeClr>
          </a:solidFill>
          <a:ln w="12700" cap="sq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808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LHC Stored Energy</a:t>
            </a:r>
            <a:endParaRPr lang="en-US" dirty="0"/>
          </a:p>
        </p:txBody>
      </p:sp>
      <p:sp>
        <p:nvSpPr>
          <p:cNvPr id="4" name="Curved Up Arrow 3"/>
          <p:cNvSpPr/>
          <p:nvPr/>
        </p:nvSpPr>
        <p:spPr bwMode="auto">
          <a:xfrm rot="16200000">
            <a:off x="7661232" y="3619261"/>
            <a:ext cx="1112284" cy="381000"/>
          </a:xfrm>
          <a:prstGeom prst="curvedUp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80808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5773" y="2082033"/>
            <a:ext cx="1042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80 kg TNT</a:t>
            </a:r>
          </a:p>
        </p:txBody>
      </p:sp>
      <p:pic>
        <p:nvPicPr>
          <p:cNvPr id="7" name="Picture 6" descr="estored_oct08-af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84" y="1057352"/>
            <a:ext cx="8276308" cy="53894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rot="10800000">
            <a:off x="7039430" y="1995715"/>
            <a:ext cx="1112761" cy="20561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374190" y="3338286"/>
            <a:ext cx="1644953" cy="15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051650" y="620610"/>
            <a:ext cx="51855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Stored energy reached at 3.5 TeV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28.0 MJ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 and plans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410" y="6453420"/>
            <a:ext cx="244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Ralph </a:t>
            </a:r>
            <a:r>
              <a:rPr lang="en-US" sz="1800" dirty="0" err="1" smtClean="0"/>
              <a:t>Assmann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864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62586</TotalTime>
  <Words>2208</Words>
  <Application>Microsoft Macintosh PowerPoint</Application>
  <PresentationFormat>On-screen Show (4:3)</PresentationFormat>
  <Paragraphs>495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Pixel</vt:lpstr>
      <vt:lpstr>Chart</vt:lpstr>
      <vt:lpstr>Microsoft Equation</vt:lpstr>
      <vt:lpstr>(n)QPS</vt:lpstr>
      <vt:lpstr>2010 - a long year…</vt:lpstr>
      <vt:lpstr>PowerPoint Presentation</vt:lpstr>
      <vt:lpstr>Bunch intensity - bunch spacing</vt:lpstr>
      <vt:lpstr>2010 parameters</vt:lpstr>
      <vt:lpstr>Lumi analysis: statistics across fills</vt:lpstr>
      <vt:lpstr>PowerPoint Presentation</vt:lpstr>
      <vt:lpstr>2010 - records</vt:lpstr>
      <vt:lpstr>Status LHC Stored Energy</vt:lpstr>
      <vt:lpstr>Beam-beam tune shift</vt:lpstr>
      <vt:lpstr>Beam-Beam: Bunch by bunch</vt:lpstr>
      <vt:lpstr>Beam lifetime in general</vt:lpstr>
      <vt:lpstr>Ions - cunning wheeze – remembered Lorentz</vt:lpstr>
      <vt:lpstr>Ions</vt:lpstr>
      <vt:lpstr>2010 – main aims</vt:lpstr>
      <vt:lpstr>Aperture</vt:lpstr>
      <vt:lpstr>Optics &amp; magnetic machine</vt:lpstr>
      <vt:lpstr>Measured Cleaning at 3.5 TeV</vt:lpstr>
      <vt:lpstr>Summary</vt:lpstr>
      <vt:lpstr>Probably the best typical month</vt:lpstr>
      <vt:lpstr>Cryogenics - global performance monitoring</vt:lpstr>
      <vt:lpstr> PROBLEMS – TWO OF them</vt:lpstr>
      <vt:lpstr>UFOs – unidentified falling objects</vt:lpstr>
      <vt:lpstr>UFO: intensity dependence</vt:lpstr>
      <vt:lpstr>Electron cloud</vt:lpstr>
      <vt:lpstr>Electron cloud effects</vt:lpstr>
      <vt:lpstr>Experience in 2010</vt:lpstr>
      <vt:lpstr>Beam stability at 450 GeV/c (50 ns)</vt:lpstr>
      <vt:lpstr>Strategy</vt:lpstr>
      <vt:lpstr>Solenoids between DFBX and D1 in IR1R </vt:lpstr>
      <vt:lpstr>2011</vt:lpstr>
      <vt:lpstr>Assumed beam parameters for Physics </vt:lpstr>
      <vt:lpstr>Days for Luminosity operation</vt:lpstr>
      <vt:lpstr>LHC 2011 -  phase 1</vt:lpstr>
      <vt:lpstr>Baseline scenario </vt:lpstr>
      <vt:lpstr>2011 LHC schedule Q1/Q2</vt:lpstr>
      <vt:lpstr>Estimated Peak and Integrated Luminosity</vt:lpstr>
      <vt:lpstr>2012 - ultimate reach</vt:lpstr>
      <vt:lpstr>Conclusions 1/2</vt:lpstr>
      <vt:lpstr>Conclusions 2/2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1959</cp:revision>
  <dcterms:created xsi:type="dcterms:W3CDTF">2010-09-15T15:13:33Z</dcterms:created>
  <dcterms:modified xsi:type="dcterms:W3CDTF">2011-02-07T07:27:11Z</dcterms:modified>
</cp:coreProperties>
</file>