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9" r:id="rId1"/>
  </p:sldMasterIdLst>
  <p:notesMasterIdLst>
    <p:notesMasterId r:id="rId41"/>
  </p:notesMasterIdLst>
  <p:handoutMasterIdLst>
    <p:handoutMasterId r:id="rId42"/>
  </p:handoutMasterIdLst>
  <p:sldIdLst>
    <p:sldId id="799" r:id="rId2"/>
    <p:sldId id="868" r:id="rId3"/>
    <p:sldId id="869" r:id="rId4"/>
    <p:sldId id="808" r:id="rId5"/>
    <p:sldId id="810" r:id="rId6"/>
    <p:sldId id="889" r:id="rId7"/>
    <p:sldId id="871" r:id="rId8"/>
    <p:sldId id="872" r:id="rId9"/>
    <p:sldId id="832" r:id="rId10"/>
    <p:sldId id="917" r:id="rId11"/>
    <p:sldId id="887" r:id="rId12"/>
    <p:sldId id="904" r:id="rId13"/>
    <p:sldId id="860" r:id="rId14"/>
    <p:sldId id="848" r:id="rId15"/>
    <p:sldId id="849" r:id="rId16"/>
    <p:sldId id="877" r:id="rId17"/>
    <p:sldId id="879" r:id="rId18"/>
    <p:sldId id="880" r:id="rId19"/>
    <p:sldId id="881" r:id="rId20"/>
    <p:sldId id="895" r:id="rId21"/>
    <p:sldId id="900" r:id="rId22"/>
    <p:sldId id="897" r:id="rId23"/>
    <p:sldId id="898" r:id="rId24"/>
    <p:sldId id="870" r:id="rId25"/>
    <p:sldId id="927" r:id="rId26"/>
    <p:sldId id="914" r:id="rId27"/>
    <p:sldId id="915" r:id="rId28"/>
    <p:sldId id="912" r:id="rId29"/>
    <p:sldId id="918" r:id="rId30"/>
    <p:sldId id="920" r:id="rId31"/>
    <p:sldId id="913" r:id="rId32"/>
    <p:sldId id="874" r:id="rId33"/>
    <p:sldId id="928" r:id="rId34"/>
    <p:sldId id="922" r:id="rId35"/>
    <p:sldId id="924" r:id="rId36"/>
    <p:sldId id="925" r:id="rId37"/>
    <p:sldId id="926" r:id="rId38"/>
    <p:sldId id="875" r:id="rId39"/>
    <p:sldId id="876" r:id="rId4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35B8"/>
    <a:srgbClr val="008000"/>
    <a:srgbClr val="FF0000"/>
    <a:srgbClr val="0000FF"/>
    <a:srgbClr val="FFCCCC"/>
    <a:srgbClr val="9FCAFF"/>
    <a:srgbClr val="DDDDDD"/>
    <a:srgbClr val="99FFCC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6515" autoAdjust="0"/>
    <p:restoredTop sz="95262" autoAdjust="0"/>
  </p:normalViewPr>
  <p:slideViewPr>
    <p:cSldViewPr>
      <p:cViewPr>
        <p:scale>
          <a:sx n="100" d="100"/>
          <a:sy n="100" d="100"/>
        </p:scale>
        <p:origin x="-1080" y="-384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384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92AB2-6777-F049-9030-787548D2271F}" type="datetimeFigureOut">
              <a:rPr lang="en-US" smtClean="0"/>
              <a:pPr/>
              <a:t>3/2/10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269C7-0E37-1D45-AE22-400C3BC29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02-03-2010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commissioning &amp; plans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commissioning &amp; plans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02-03-2010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commissioning &amp; plans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02-03-2010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commissioning &amp;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02-03-2010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commissioning &amp; plans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02-03-2010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02-03-2010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commissioning &amp; plans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02-03-2010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LHC commissioning &amp; plans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1229E4-7C1B-4499-92B8-B498D809C3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chemeClr val="bg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6" name="Rectangle 55"/>
          <p:cNvSpPr/>
          <p:nvPr userDrawn="1"/>
        </p:nvSpPr>
        <p:spPr>
          <a:xfrm>
            <a:off x="304800" y="0"/>
            <a:ext cx="49509" cy="6858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commissioning &amp; plans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02-03-2010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commissioning &amp; plans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02-03-2010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commissioning &amp;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02-03-2010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commissioning &amp; plans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02-03-2010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commissioning &amp;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02-03-2010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commissioning &amp; plans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02-03-2010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commissioning &amp;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02-03-2010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commissioning &amp;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02-03-2010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commissioning &amp; plans</a:t>
            </a: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02-03-2010</a:t>
            </a:r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wmf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wmf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package" Target="../embeddings/Microsoft_Excel_Sheet1.xlsx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???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dsweb.cern.ch/search?f=author&amp;p=Goddard,%20B&amp;ln=en" TargetMode="External"/><Relationship Id="rId4" Type="http://schemas.openxmlformats.org/officeDocument/2006/relationships/hyperlink" Target="http://cdsweb.cern.ch/search?f=author&amp;p=Kain,%20V&amp;ln=en" TargetMode="External"/><Relationship Id="rId5" Type="http://schemas.openxmlformats.org/officeDocument/2006/relationships/hyperlink" Target="http://cdsweb.cern.ch/search?f=author&amp;p=Mertens,%20V&amp;ln=en" TargetMode="External"/><Relationship Id="rId6" Type="http://schemas.openxmlformats.org/officeDocument/2006/relationships/hyperlink" Target="http://cdsweb.cern.ch/search?f=author&amp;p=Uythoven,%20J&amp;ln=en" TargetMode="External"/><Relationship Id="rId7" Type="http://schemas.openxmlformats.org/officeDocument/2006/relationships/hyperlink" Target="http://cdsweb.cern.ch/search?f=author&amp;p=Wenninger,%20J&amp;ln=en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Turning on the LHC: commissioning with beam and the outlook for 2010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648200"/>
            <a:ext cx="130105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419600"/>
            <a:ext cx="2509327" cy="194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95800"/>
            <a:ext cx="2743200" cy="201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00600" y="3810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Mike Lamont</a:t>
            </a:r>
            <a:br>
              <a:rPr lang="en-US" dirty="0" smtClean="0"/>
            </a:br>
            <a:r>
              <a:rPr lang="en-US" dirty="0" smtClean="0"/>
              <a:t>for the LHC commissioning team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450 GeV: 8 kHz &amp; the hump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62000"/>
            <a:ext cx="4876800" cy="375519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44196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kHz line, broad frequency “hump”, and other spectra perturbations: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Reduction of beam life-time, emittance blow-up,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57150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Maybe not of direct interest to this audience but this sort of thing can give you a real headache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Synchrotron light monitor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828800"/>
            <a:ext cx="6032500" cy="429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990600"/>
            <a:ext cx="62484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Vertical emittance blow-up – beam 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111750"/>
          </a:xfrm>
        </p:spPr>
        <p:txBody>
          <a:bodyPr/>
          <a:lstStyle/>
          <a:p>
            <a:r>
              <a:rPr lang="en-US" dirty="0" smtClean="0"/>
              <a:t>Beam clearance seems to be OK</a:t>
            </a:r>
          </a:p>
          <a:p>
            <a:r>
              <a:rPr lang="en-US" dirty="0" smtClean="0"/>
              <a:t>Some measured bottlenecks agree with model predictions using measured  functions.</a:t>
            </a:r>
          </a:p>
          <a:p>
            <a:r>
              <a:rPr lang="en-US" dirty="0" smtClean="0"/>
              <a:t>Aperture is out of budget due to the large beta beating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Correcting beta beating (optics) seems mandatory at 450 GeV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070033"/>
            <a:ext cx="6248400" cy="378796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Beating: 450 &amp; 1180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 dirty="0"/>
          </a:p>
        </p:txBody>
      </p:sp>
      <p:pic>
        <p:nvPicPr>
          <p:cNvPr id="6" name="Picture 1" descr="https://ab-dep-op-elogbook.web.cern.ch/ab-dep-op-elogbook/elogbook/attach.php?attachId=1058391&amp;type=png&amp;fname=200912140015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89396"/>
            <a:ext cx="7924800" cy="5678079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Collisions at 450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11750"/>
          </a:xfrm>
        </p:spPr>
        <p:txBody>
          <a:bodyPr/>
          <a:lstStyle/>
          <a:p>
            <a:r>
              <a:rPr lang="en-US" dirty="0" smtClean="0"/>
              <a:t>Man was never meant to do collisions at 450 GeV (in the LHC at least)</a:t>
            </a:r>
          </a:p>
          <a:p>
            <a:r>
              <a:rPr lang="en-US" dirty="0" smtClean="0"/>
              <a:t>Full program of machine protection, collimation, aperture and LBDS checks allowed “stable beams” to be declared.</a:t>
            </a:r>
          </a:p>
          <a:p>
            <a:r>
              <a:rPr lang="en-US" dirty="0" smtClean="0"/>
              <a:t>Multi-bunch and higher intensities achieved</a:t>
            </a:r>
          </a:p>
          <a:p>
            <a:pPr lvl="1"/>
            <a:r>
              <a:rPr lang="en-US" sz="2400" dirty="0" smtClean="0"/>
              <a:t>16 bunches – total 1.85 x 10</a:t>
            </a:r>
            <a:r>
              <a:rPr lang="en-US" sz="2400" baseline="30000" dirty="0" smtClean="0"/>
              <a:t>11</a:t>
            </a:r>
          </a:p>
          <a:p>
            <a:r>
              <a:rPr lang="en-US" dirty="0" smtClean="0"/>
              <a:t>Luminosity scans tested successfully</a:t>
            </a:r>
          </a:p>
          <a:p>
            <a:r>
              <a:rPr lang="en-US" dirty="0" smtClean="0"/>
              <a:t>Lots of events collected</a:t>
            </a:r>
          </a:p>
          <a:p>
            <a:pPr lvl="1"/>
            <a:r>
              <a:rPr lang="en-US" sz="2400" dirty="0" smtClean="0"/>
              <a:t>6 reasonably happy experiments 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Collisions at 450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729474" cy="474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8200" y="5943600"/>
            <a:ext cx="39624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After 20 days commissioning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Nominal cycle: ramp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066800"/>
          <a:ext cx="8701118" cy="5104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584"/>
                <a:gridCol w="1422912"/>
                <a:gridCol w="957921"/>
                <a:gridCol w="1629101"/>
                <a:gridCol w="4038600"/>
              </a:tblGrid>
              <a:tr h="37622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Energy [GeV]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24/11/09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Tunes</a:t>
                      </a:r>
                      <a:endParaRPr lang="en-US" dirty="0"/>
                    </a:p>
                  </a:txBody>
                  <a:tcPr anchor="ctr"/>
                </a:tc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29/11/09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1043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 integer</a:t>
                      </a:r>
                      <a:endParaRPr lang="en-US" dirty="0"/>
                    </a:p>
                  </a:txBody>
                  <a:tcPr anchor="ctr"/>
                </a:tc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30/11/09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1180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full precycle</a:t>
                      </a:r>
                    </a:p>
                    <a:p>
                      <a:r>
                        <a:rPr lang="en-US" dirty="0" smtClean="0"/>
                        <a:t>No feedback</a:t>
                      </a:r>
                      <a:endParaRPr lang="en-US" dirty="0"/>
                    </a:p>
                  </a:txBody>
                  <a:tcPr anchor="ctr"/>
                </a:tc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8/12/09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1180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B1 lost after 3 minutes at top energy. Feedback on</a:t>
                      </a:r>
                      <a:r>
                        <a:rPr lang="en-US" baseline="0" dirty="0" smtClean="0"/>
                        <a:t> B2.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Atlas saw collisions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13/12/09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35B8"/>
                          </a:solidFill>
                        </a:rPr>
                        <a:t>Feedback on both beams</a:t>
                      </a:r>
                      <a:r>
                        <a:rPr lang="en-US" baseline="0" dirty="0" smtClean="0">
                          <a:solidFill>
                            <a:srgbClr val="FF35B8"/>
                          </a:solidFill>
                        </a:rPr>
                        <a:t> from here</a:t>
                      </a:r>
                      <a:endParaRPr lang="en-US" dirty="0" smtClean="0">
                        <a:solidFill>
                          <a:srgbClr val="FF35B8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Lost B2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– BPM interlock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14/12/09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1180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hour “quiet beams” – collisions in all 4 experiments</a:t>
                      </a:r>
                      <a:endParaRPr lang="en-US" dirty="0"/>
                    </a:p>
                  </a:txBody>
                  <a:tcPr anchor="ctr"/>
                </a:tc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15/12/09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1180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Beam lost to rogue</a:t>
                      </a:r>
                      <a:r>
                        <a:rPr lang="en-US" baseline="0" dirty="0" smtClean="0"/>
                        <a:t> real-time packet</a:t>
                      </a:r>
                      <a:endParaRPr lang="en-US" dirty="0"/>
                    </a:p>
                  </a:txBody>
                  <a:tcPr anchor="ctr"/>
                </a:tc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16/12/09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1180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Squeeze/collisions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61722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Not bad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6858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ramp attempts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7 &amp; 8 – bare tunes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830324"/>
            <a:ext cx="4648200" cy="47158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7239000" cy="1015663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Ramp looked  good (</a:t>
            </a:r>
            <a:r>
              <a:rPr lang="en-US" sz="2400" u="sng" dirty="0" smtClean="0">
                <a:solidFill>
                  <a:srgbClr val="008000"/>
                </a:solidFill>
              </a:rPr>
              <a:t>and reproducible</a:t>
            </a:r>
            <a:r>
              <a:rPr lang="en-US" sz="2400" dirty="0" smtClean="0">
                <a:solidFill>
                  <a:srgbClr val="008000"/>
                </a:solidFill>
              </a:rPr>
              <a:t>)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Both tune feedback and feed-forward operational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6172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Encouraging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r>
              <a:rPr lang="en-US" b="1" dirty="0" smtClean="0"/>
              <a:t>First beam tests of </a:t>
            </a:r>
            <a:r>
              <a:rPr lang="en-US" b="1" dirty="0" err="1" smtClean="0"/>
              <a:t>betatron</a:t>
            </a:r>
            <a:r>
              <a:rPr lang="en-US" b="1" dirty="0" smtClean="0"/>
              <a:t> squeeze were successful!</a:t>
            </a:r>
          </a:p>
          <a:p>
            <a:pPr lvl="1"/>
            <a:r>
              <a:rPr lang="en-US" dirty="0" smtClean="0"/>
              <a:t>Mechanics of the squeeze works well.</a:t>
            </a:r>
          </a:p>
          <a:p>
            <a:pPr lvl="1"/>
            <a:r>
              <a:rPr lang="en-US" dirty="0" smtClean="0"/>
              <a:t>Good agreement with the expected beta values.</a:t>
            </a:r>
          </a:p>
          <a:p>
            <a:r>
              <a:rPr lang="en-US" b="1" dirty="0" smtClean="0"/>
              <a:t>Some issues were identified and are being addressed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Not the smoothest night shift ever seen in the CCC</a:t>
            </a:r>
          </a:p>
          <a:p>
            <a:r>
              <a:rPr lang="en-US" b="1" dirty="0" smtClean="0"/>
              <a:t>Feedbacks: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Orbit feedback </a:t>
            </a:r>
            <a:r>
              <a:rPr lang="en-US" dirty="0" smtClean="0"/>
              <a:t>will be needed as expected,</a:t>
            </a:r>
          </a:p>
          <a:p>
            <a:pPr lvl="1"/>
            <a:r>
              <a:rPr lang="en-US" dirty="0" smtClean="0"/>
              <a:t>If simulations are confirmed, </a:t>
            </a:r>
            <a:r>
              <a:rPr lang="en-US" dirty="0" smtClean="0">
                <a:solidFill>
                  <a:srgbClr val="FF0000"/>
                </a:solidFill>
              </a:rPr>
              <a:t>tune feedback </a:t>
            </a:r>
            <a:r>
              <a:rPr lang="en-US" dirty="0" smtClean="0"/>
              <a:t>seem less critical.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8382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One attempt in CMS: from 11 to 7 </a:t>
            </a:r>
            <a:r>
              <a:rPr lang="en-US" sz="2800" dirty="0" err="1" smtClean="0">
                <a:solidFill>
                  <a:srgbClr val="FF0000"/>
                </a:solidFill>
              </a:rPr>
              <a:t>m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11750"/>
          </a:xfrm>
        </p:spPr>
        <p:txBody>
          <a:bodyPr/>
          <a:lstStyle/>
          <a:p>
            <a:r>
              <a:rPr lang="en-US" dirty="0" smtClean="0">
                <a:solidFill>
                  <a:srgbClr val="1818FF"/>
                </a:solidFill>
              </a:rPr>
              <a:t>The knowledge of the magnetic model of the LHC is remarkable and has been one of the key elements of a very smooth beam commissioning</a:t>
            </a:r>
          </a:p>
          <a:p>
            <a:r>
              <a:rPr lang="en-US" dirty="0" smtClean="0">
                <a:solidFill>
                  <a:srgbClr val="1818FF"/>
                </a:solidFill>
              </a:rPr>
              <a:t>Huge parameter space, mistakes made, lessons learnt etc but…</a:t>
            </a:r>
          </a:p>
          <a:p>
            <a:r>
              <a:rPr lang="en-US" dirty="0" smtClean="0">
                <a:solidFill>
                  <a:srgbClr val="1818FF"/>
                </a:solidFill>
              </a:rPr>
              <a:t>Tunes, energy matching, optics close to the model already </a:t>
            </a:r>
          </a:p>
          <a:p>
            <a:r>
              <a:rPr lang="en-US" dirty="0" smtClean="0">
                <a:solidFill>
                  <a:srgbClr val="1818FF"/>
                </a:solidFill>
              </a:rPr>
              <a:t>Some discrepancies being hunted down (450 GeV particularly)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Bodes very well for the future.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00400" y="5257800"/>
            <a:ext cx="5638800" cy="1371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Largest momentum offsets by sector: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-0.27 per mil in sector 56 / beam1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+0.32 per mil in sector 78 / beam2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Prep: beam tests through the years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76600"/>
            <a:ext cx="2414614" cy="171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7780" y="642902"/>
            <a:ext cx="2376488" cy="173672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642918"/>
            <a:ext cx="1901825" cy="15144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3369" y="1214422"/>
            <a:ext cx="1800631" cy="103822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328842" y="719118"/>
            <a:ext cx="1019156" cy="307777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/>
              <a:t>2004:TI8</a:t>
            </a:r>
            <a:endParaRPr lang="en-US" sz="1400" b="1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143504" y="714356"/>
            <a:ext cx="863600" cy="304800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CNGS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419569" y="1928802"/>
            <a:ext cx="649287" cy="304800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TI2</a:t>
            </a:r>
          </a:p>
        </p:txBody>
      </p:sp>
      <p:pic>
        <p:nvPicPr>
          <p:cNvPr id="11" name="Picture 10" descr="Screen shot 2009-11-25 at 9.20.42 P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4200" y="3352800"/>
            <a:ext cx="2470944" cy="1676400"/>
          </a:xfrm>
          <a:prstGeom prst="rect">
            <a:avLst/>
          </a:prstGeom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971800" y="3048000"/>
            <a:ext cx="2590800" cy="307777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/>
              <a:t>2008: FIRST BEAM TO IR3</a:t>
            </a:r>
            <a:endParaRPr lang="en-US" sz="1400" b="1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0" y="5334000"/>
            <a:ext cx="2590800" cy="307777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/>
              <a:t>2009: FIRST IONS TO LHC</a:t>
            </a:r>
            <a:endParaRPr lang="en-US" sz="1400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 l="15238" t="25905" r="70476" b="58857"/>
          <a:stretch>
            <a:fillRect/>
          </a:stretch>
        </p:blipFill>
        <p:spPr bwMode="auto">
          <a:xfrm>
            <a:off x="457200" y="5689600"/>
            <a:ext cx="17526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0" y="3000372"/>
            <a:ext cx="2590800" cy="307777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/>
              <a:t>2008: FIRST BEAM TO LHC</a:t>
            </a:r>
            <a:endParaRPr lang="en-US" sz="1400" b="1" dirty="0"/>
          </a:p>
        </p:txBody>
      </p:sp>
      <p:pic>
        <p:nvPicPr>
          <p:cNvPr id="16" name="Picture 15" descr="Screen shot 2009-11-25 at 9.37.20 P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43306" y="1857364"/>
            <a:ext cx="2126375" cy="990600"/>
          </a:xfrm>
          <a:prstGeom prst="rect">
            <a:avLst/>
          </a:prstGeom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714744" y="1857364"/>
            <a:ext cx="1752600" cy="307777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/>
              <a:t>2004: FIRST HOLE</a:t>
            </a:r>
            <a:endParaRPr lang="en-US" sz="1400" b="1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3124200"/>
            <a:ext cx="2477552" cy="163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553200" y="2743200"/>
            <a:ext cx="1676400" cy="307777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/>
              <a:t>2008: SEPT 10</a:t>
            </a:r>
            <a:endParaRPr lang="en-US" sz="14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95600" y="5575605"/>
            <a:ext cx="2201915" cy="1282395"/>
          </a:xfrm>
          <a:prstGeom prst="rect">
            <a:avLst/>
          </a:prstGeom>
        </p:spPr>
      </p:pic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667000" y="5257800"/>
            <a:ext cx="2590800" cy="307777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/>
              <a:t>2009: Sector test</a:t>
            </a:r>
            <a:endParaRPr lang="en-US" sz="1400" b="1" dirty="0"/>
          </a:p>
        </p:txBody>
      </p:sp>
      <p:pic>
        <p:nvPicPr>
          <p:cNvPr id="24" name="Picture 23" descr="Screen shot 2009-11-25 at 11.22.45 PM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57950" y="5111344"/>
            <a:ext cx="2143140" cy="1607356"/>
          </a:xfrm>
          <a:prstGeom prst="rect">
            <a:avLst/>
          </a:prstGeom>
        </p:spPr>
      </p:pic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6572264" y="5357826"/>
            <a:ext cx="785818" cy="307777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/>
              <a:t>2009!</a:t>
            </a:r>
            <a:endParaRPr lang="en-US" sz="1400" b="1" dirty="0"/>
          </a:p>
        </p:txBody>
      </p:sp>
      <p:pic>
        <p:nvPicPr>
          <p:cNvPr id="28" name="Picture 27" descr="FirstBeamOnScree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4282" y="1357298"/>
            <a:ext cx="1501891" cy="1126418"/>
          </a:xfrm>
          <a:prstGeom prst="rect">
            <a:avLst/>
          </a:prstGeom>
        </p:spPr>
      </p:pic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85720" y="1071546"/>
            <a:ext cx="1285884" cy="307777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/>
              <a:t>2003:TT40</a:t>
            </a:r>
            <a:endParaRPr lang="en-US" sz="1400" b="1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51723"/>
            <a:ext cx="8382000" cy="400781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6DAFF7-1211-4763-99D7-8CC03193FA4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838200"/>
            <a:ext cx="8229600" cy="1676400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sz="1600" dirty="0" smtClean="0"/>
              <a:t>	</a:t>
            </a:r>
            <a:r>
              <a:rPr lang="en-US" dirty="0" smtClean="0"/>
              <a:t>…in case of asynchronous beam dump</a:t>
            </a:r>
            <a:endParaRPr lang="en-US" dirty="0" smtClean="0">
              <a:sym typeface="Wingdings" pitchFamily="2" charset="2"/>
            </a:endParaRPr>
          </a:p>
          <a:p>
            <a:pPr>
              <a:spcBef>
                <a:spcPct val="0"/>
              </a:spcBef>
              <a:buNone/>
            </a:pPr>
            <a:endParaRPr lang="en-US" sz="700" dirty="0" smtClean="0"/>
          </a:p>
          <a:p>
            <a:pPr lvl="1">
              <a:spcBef>
                <a:spcPct val="0"/>
              </a:spcBef>
            </a:pPr>
            <a:r>
              <a:rPr lang="en-US" dirty="0" smtClean="0"/>
              <a:t>TCDS (fixed) – 6 </a:t>
            </a:r>
            <a:r>
              <a:rPr lang="en-US" dirty="0" err="1" smtClean="0"/>
              <a:t>m</a:t>
            </a:r>
            <a:r>
              <a:rPr lang="en-US" dirty="0" smtClean="0"/>
              <a:t> long diluter protects extraction septum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TCDQ (mobile) – 7 </a:t>
            </a:r>
            <a:r>
              <a:rPr lang="en-US" dirty="0" err="1" smtClean="0"/>
              <a:t>m</a:t>
            </a:r>
            <a:r>
              <a:rPr lang="en-US" dirty="0" smtClean="0"/>
              <a:t> long diluter kept at about 7-8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dirty="0" smtClean="0"/>
              <a:t> from the beam, at all times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Beam Dump – very briefly</a:t>
            </a:r>
            <a:endParaRPr 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Beam Dump System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6229350" cy="42672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6800" y="5105400"/>
            <a:ext cx="7696200" cy="116955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beam dumping systems worked very well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Only real failures were the synchronous-asynchronous dumps: solved after firmware upgrade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90062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Full program of beam based positioning </a:t>
            </a:r>
          </a:p>
          <a:p>
            <a:r>
              <a:rPr lang="en-US" dirty="0" smtClean="0"/>
              <a:t>System works as designed. </a:t>
            </a:r>
          </a:p>
          <a:p>
            <a:pPr lvl="1"/>
            <a:r>
              <a:rPr lang="en-US" dirty="0" smtClean="0"/>
              <a:t>Expected cleaning and leakage processes seen. </a:t>
            </a:r>
          </a:p>
          <a:p>
            <a:r>
              <a:rPr lang="en-US" dirty="0" smtClean="0"/>
              <a:t>Possible to verify passive protection: losses at primary collimators.</a:t>
            </a:r>
          </a:p>
          <a:p>
            <a:r>
              <a:rPr lang="en-US" dirty="0" smtClean="0"/>
              <a:t>Hierarchy established and respected in tests</a:t>
            </a:r>
          </a:p>
          <a:p>
            <a:r>
              <a:rPr lang="en-US" dirty="0" smtClean="0"/>
              <a:t>Collimation setup remained valid over 6 days, relying on orbit reproducibility and optics stability</a:t>
            </a:r>
          </a:p>
          <a:p>
            <a:r>
              <a:rPr lang="en-US" dirty="0" smtClean="0"/>
              <a:t>Even the Roman pots got a run out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838200"/>
            <a:ext cx="650559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Excellent initial beam based commissioning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following careful preparation and tests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5791200"/>
            <a:ext cx="71628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and the beam dump are what stands between your silicon and 7 TeV protons (eventually).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 dirty="0"/>
          </a:p>
        </p:txBody>
      </p:sp>
      <p:pic>
        <p:nvPicPr>
          <p:cNvPr id="7" name="Picture 6" descr="Ramp2_CirculatingBeam_notes_v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838200"/>
            <a:ext cx="7772400" cy="56219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0800" y="6477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Ralph </a:t>
            </a:r>
            <a:r>
              <a:rPr lang="en-US" dirty="0" err="1" smtClean="0"/>
              <a:t>Assmann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Protection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137025"/>
          </a:xfrm>
        </p:spPr>
        <p:txBody>
          <a:bodyPr/>
          <a:lstStyle/>
          <a:p>
            <a:r>
              <a:rPr lang="en-US" dirty="0" smtClean="0"/>
              <a:t>Mission critical backbone</a:t>
            </a:r>
          </a:p>
          <a:p>
            <a:pPr lvl="1"/>
            <a:r>
              <a:rPr lang="en-US" dirty="0" smtClean="0"/>
              <a:t>Beam Interlock System</a:t>
            </a:r>
          </a:p>
          <a:p>
            <a:pPr lvl="1"/>
            <a:r>
              <a:rPr lang="en-US" dirty="0" smtClean="0"/>
              <a:t>Safe Machine Parameters</a:t>
            </a:r>
          </a:p>
          <a:p>
            <a:pPr lvl="1"/>
            <a:r>
              <a:rPr lang="en-US" dirty="0" smtClean="0"/>
              <a:t>Plus inputs to/from other systems (e.g. timing, BCT)</a:t>
            </a:r>
          </a:p>
          <a:p>
            <a:r>
              <a:rPr lang="en-US" dirty="0" smtClean="0"/>
              <a:t>A large multitude of user inputs</a:t>
            </a:r>
          </a:p>
          <a:p>
            <a:r>
              <a:rPr lang="en-US" dirty="0" smtClean="0"/>
              <a:t>The beam driving a subtle interplay of:</a:t>
            </a:r>
          </a:p>
          <a:p>
            <a:pPr lvl="1"/>
            <a:r>
              <a:rPr lang="en-US" dirty="0" smtClean="0"/>
              <a:t>LBDS, Collimation, protection devices, RF…</a:t>
            </a:r>
          </a:p>
          <a:p>
            <a:pPr lvl="1"/>
            <a:r>
              <a:rPr lang="en-US" dirty="0" smtClean="0"/>
              <a:t>Instrumentation (</a:t>
            </a:r>
            <a:r>
              <a:rPr lang="en-US" dirty="0" err="1" smtClean="0"/>
              <a:t>BLMs</a:t>
            </a:r>
            <a:r>
              <a:rPr lang="en-US" dirty="0" smtClean="0"/>
              <a:t>, BCT, </a:t>
            </a:r>
            <a:r>
              <a:rPr lang="en-US" dirty="0" err="1" smtClean="0"/>
              <a:t>BPMs</a:t>
            </a:r>
            <a:r>
              <a:rPr lang="en-US" dirty="0" smtClean="0"/>
              <a:t>…)</a:t>
            </a:r>
          </a:p>
          <a:p>
            <a:pPr lvl="1"/>
            <a:r>
              <a:rPr lang="en-US" dirty="0" smtClean="0"/>
              <a:t>Aperture</a:t>
            </a:r>
          </a:p>
          <a:p>
            <a:pPr lvl="1"/>
            <a:r>
              <a:rPr lang="en-US" dirty="0" smtClean="0"/>
              <a:t>Optics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5029200"/>
            <a:ext cx="4724400" cy="14157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Careful testing before beam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Full set of beam based tests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Clearly the critical path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762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Provides the mechanism to dump the beam in around 3 turns if anything out there decides it’s had enough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3505200"/>
          </a:xfrm>
        </p:spPr>
        <p:txBody>
          <a:bodyPr/>
          <a:lstStyle/>
          <a:p>
            <a:r>
              <a:rPr lang="en-US" dirty="0" smtClean="0"/>
              <a:t>Beam Position Monitors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Excellent performance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Very stable orbit (V drift ~ 15µm/h)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Beam Loss Monitors</a:t>
            </a:r>
          </a:p>
          <a:p>
            <a:pPr lvl="1"/>
            <a:r>
              <a:rPr lang="en-GB" dirty="0" err="1" smtClean="0">
                <a:solidFill>
                  <a:srgbClr val="008000"/>
                </a:solidFill>
              </a:rPr>
              <a:t>BLMs</a:t>
            </a:r>
            <a:r>
              <a:rPr lang="en-GB" dirty="0" smtClean="0">
                <a:solidFill>
                  <a:srgbClr val="008000"/>
                </a:solidFill>
              </a:rPr>
              <a:t> correctly removes the BEAM PERMIT signal if measurements are over threshold. </a:t>
            </a:r>
            <a:r>
              <a:rPr lang="en-GB" dirty="0" smtClean="0"/>
              <a:t>No reliability issues observed.</a:t>
            </a:r>
          </a:p>
          <a:p>
            <a:r>
              <a:rPr lang="en-GB" dirty="0" smtClean="0"/>
              <a:t>Profile monitors</a:t>
            </a:r>
          </a:p>
          <a:p>
            <a:pPr lvl="1"/>
            <a:r>
              <a:rPr lang="en-GB" dirty="0" smtClean="0"/>
              <a:t>Synchrotron light, wire-scanners operational</a:t>
            </a:r>
          </a:p>
          <a:p>
            <a:pPr lvl="1"/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300" y="5765800"/>
            <a:ext cx="2044700" cy="109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56029"/>
            <a:ext cx="1765300" cy="17019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4191000"/>
            <a:ext cx="6858000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Base-Band-Tune (BBQ) system was a work horse from day one giving tune, chromaticity, coupling.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5029200"/>
            <a:ext cx="3314700" cy="160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77000" y="762000"/>
            <a:ext cx="2438400" cy="86177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The Enabler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Excellent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during initial commissioning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838200"/>
            <a:ext cx="5905500" cy="54356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Unavailability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14400"/>
            <a:ext cx="7207250" cy="543412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E0ED20-7A76-4972-AE92-35B37E63204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523875"/>
          </a:xfrm>
        </p:spPr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quarter – restart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63" y="685800"/>
            <a:ext cx="9031937" cy="254579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04800" y="3200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GB" sz="3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nd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quarter – physics start-up &amp; LHC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810000"/>
            <a:ext cx="8839200" cy="2740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928802"/>
            <a:ext cx="2252636" cy="13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Prep: dry runs and machine checkout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714356"/>
          <a:ext cx="2714612" cy="592848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14612"/>
              </a:tblGrid>
              <a:tr h="20574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Extraction</a:t>
                      </a:r>
                      <a:endParaRPr lang="en-GB" sz="16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9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Transfer lines</a:t>
                      </a:r>
                    </a:p>
                  </a:txBody>
                  <a:tcPr/>
                </a:tc>
              </a:tr>
              <a:tr h="299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Injection</a:t>
                      </a:r>
                    </a:p>
                  </a:txBody>
                  <a:tcPr/>
                </a:tc>
              </a:tr>
              <a:tr h="24956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RF, injection sequence</a:t>
                      </a:r>
                      <a:endParaRPr lang="en-GB" sz="16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003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Timing System</a:t>
                      </a:r>
                      <a:endParaRPr lang="en-GB" sz="16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2194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Beam Interlock</a:t>
                      </a:r>
                      <a:r>
                        <a:rPr lang="en-US" sz="1600" b="1" baseline="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 System</a:t>
                      </a:r>
                      <a:endParaRPr lang="en-GB" sz="16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85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Collimators </a:t>
                      </a:r>
                      <a:endParaRPr lang="en-GB" sz="16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85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Vacuum</a:t>
                      </a:r>
                      <a:endParaRPr lang="en-GB" sz="16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289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Interlocks, SIS</a:t>
                      </a:r>
                      <a:endParaRPr lang="en-GB" sz="16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6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BLMs, BPMs</a:t>
                      </a:r>
                      <a:endParaRPr lang="en-GB" sz="1600" b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BTV,</a:t>
                      </a:r>
                      <a:r>
                        <a:rPr lang="en-US" sz="1600" b="1" baseline="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 BCT</a:t>
                      </a:r>
                      <a:endParaRPr lang="en-GB" sz="1600" b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88620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Beam dump</a:t>
                      </a:r>
                      <a:endParaRPr lang="en-GB" sz="16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8196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PGCs</a:t>
                      </a:r>
                      <a:endParaRPr lang="en-GB" sz="16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100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Magnet</a:t>
                      </a:r>
                      <a:r>
                        <a:rPr lang="en-US" sz="1600" b="1" baseline="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 model</a:t>
                      </a:r>
                      <a:endParaRPr lang="en-GB" sz="16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152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Sequencer, alarms</a:t>
                      </a:r>
                      <a:endParaRPr lang="en-GB" sz="16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1522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Controls,</a:t>
                      </a:r>
                      <a:r>
                        <a:rPr lang="en-GB" sz="1600" b="1" baseline="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 logging, DBs</a:t>
                      </a:r>
                      <a:endParaRPr lang="en-GB" sz="16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152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LSA,</a:t>
                      </a:r>
                      <a:r>
                        <a:rPr lang="en-US" sz="1600" b="1" baseline="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 optics model, YASP</a:t>
                      </a:r>
                      <a:endParaRPr lang="en-GB" sz="16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4" descr="BeamDumpArmed09.png"/>
          <p:cNvPicPr>
            <a:picLocks noChangeAspect="1"/>
          </p:cNvPicPr>
          <p:nvPr/>
        </p:nvPicPr>
        <p:blipFill>
          <a:blip r:embed="rId3" cstate="print"/>
          <a:srcRect l="2499" t="6126" r="45000" b="27596"/>
          <a:stretch>
            <a:fillRect/>
          </a:stretch>
        </p:blipFill>
        <p:spPr bwMode="auto">
          <a:xfrm>
            <a:off x="7487574" y="2362200"/>
            <a:ext cx="1656426" cy="200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InjectAndDumpAfter1Turn09.png"/>
          <p:cNvPicPr>
            <a:picLocks noChangeAspect="1"/>
          </p:cNvPicPr>
          <p:nvPr/>
        </p:nvPicPr>
        <p:blipFill>
          <a:blip r:embed="rId4" cstate="print"/>
          <a:srcRect l="3362" t="10834" r="29411" b="64999"/>
          <a:stretch>
            <a:fillRect/>
          </a:stretch>
        </p:blipFill>
        <p:spPr bwMode="auto">
          <a:xfrm>
            <a:off x="7130261" y="1066800"/>
            <a:ext cx="2013739" cy="131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/>
          <a:srcRect b="46348"/>
          <a:stretch>
            <a:fillRect/>
          </a:stretch>
        </p:blipFill>
        <p:spPr>
          <a:xfrm>
            <a:off x="4419600" y="762000"/>
            <a:ext cx="2667188" cy="1122362"/>
          </a:xfrm>
          <a:prstGeom prst="rect">
            <a:avLst/>
          </a:prstGeom>
          <a:noFill/>
          <a:ln/>
        </p:spPr>
      </p:pic>
      <p:grpSp>
        <p:nvGrpSpPr>
          <p:cNvPr id="3" name="Group 13"/>
          <p:cNvGrpSpPr/>
          <p:nvPr/>
        </p:nvGrpSpPr>
        <p:grpSpPr>
          <a:xfrm>
            <a:off x="3810000" y="2133600"/>
            <a:ext cx="3307080" cy="1377950"/>
            <a:chOff x="228600" y="4267200"/>
            <a:chExt cx="3307080" cy="1377950"/>
          </a:xfrm>
        </p:grpSpPr>
        <p:pic>
          <p:nvPicPr>
            <p:cNvPr id="15" name="Picture 4" descr="Re-phasing for protons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" y="4267200"/>
              <a:ext cx="3307080" cy="137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0"/>
            <p:cNvSpPr txBox="1">
              <a:spLocks noChangeArrowheads="1"/>
            </p:cNvSpPr>
            <p:nvPr/>
          </p:nvSpPr>
          <p:spPr bwMode="auto">
            <a:xfrm>
              <a:off x="1776418" y="5133972"/>
              <a:ext cx="1757370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200" dirty="0" smtClean="0"/>
                <a:t>Re-phasing in the SPS:</a:t>
              </a:r>
            </a:p>
          </p:txBody>
        </p:sp>
      </p:grpSp>
      <p:pic>
        <p:nvPicPr>
          <p:cNvPr id="18" name="Picture 2"/>
          <p:cNvPicPr>
            <a:picLocks noChangeAspect="1"/>
          </p:cNvPicPr>
          <p:nvPr/>
        </p:nvPicPr>
        <p:blipFill>
          <a:blip r:embed="rId7" cstate="print"/>
          <a:srcRect l="21111" t="22858" r="18730" b="7809"/>
          <a:stretch>
            <a:fillRect/>
          </a:stretch>
        </p:blipFill>
        <p:spPr bwMode="auto">
          <a:xfrm>
            <a:off x="2643174" y="3286124"/>
            <a:ext cx="2682094" cy="193164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4800600"/>
            <a:ext cx="1955162" cy="17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36" y="642918"/>
            <a:ext cx="1468757" cy="12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14612" y="5429264"/>
            <a:ext cx="2112594" cy="120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57818" y="3571876"/>
            <a:ext cx="1759461" cy="12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/>
          <a:srcRect l="32063" t="25143" r="32222" b="25333"/>
          <a:stretch>
            <a:fillRect/>
          </a:stretch>
        </p:blipFill>
        <p:spPr bwMode="auto">
          <a:xfrm>
            <a:off x="6421599" y="4329146"/>
            <a:ext cx="2722401" cy="25288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9" name="Date Placeholder 1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33800" y="5562600"/>
            <a:ext cx="5257800" cy="95410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And some serious hardware commissioning of cold circuits</a:t>
            </a:r>
            <a:endParaRPr lang="en-US" sz="2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quarter – production running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03" y="838200"/>
            <a:ext cx="8866397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91" y="3733800"/>
            <a:ext cx="8992609" cy="27432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457200" y="30480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+mj-lt"/>
                <a:ea typeface="+mj-ea"/>
                <a:cs typeface="+mj-cs"/>
              </a:rPr>
              <a:t>4th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quarter – </a:t>
            </a:r>
            <a:r>
              <a:rPr lang="en-US" sz="3200" kern="0" dirty="0" smtClean="0">
                <a:latin typeface="+mj-lt"/>
                <a:ea typeface="+mj-ea"/>
                <a:cs typeface="+mj-cs"/>
              </a:rPr>
              <a:t>ions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commission to 3.5 TeV</a:t>
            </a:r>
          </a:p>
          <a:p>
            <a:pPr lvl="1"/>
            <a:r>
              <a:rPr lang="en-US" dirty="0" smtClean="0"/>
              <a:t>New quench protection system (</a:t>
            </a:r>
            <a:r>
              <a:rPr lang="en-US" dirty="0" err="1" smtClean="0"/>
              <a:t>nQPS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Nearly there…</a:t>
            </a:r>
          </a:p>
          <a:p>
            <a:r>
              <a:rPr lang="en-US" dirty="0" smtClean="0"/>
              <a:t>Beam commissioning continued</a:t>
            </a:r>
          </a:p>
          <a:p>
            <a:pPr lvl="1"/>
            <a:r>
              <a:rPr lang="en-US" dirty="0" smtClean="0"/>
              <a:t>Through to colliding, safe, stable, squeezed beams</a:t>
            </a:r>
          </a:p>
          <a:p>
            <a:r>
              <a:rPr lang="en-US" dirty="0" smtClean="0"/>
              <a:t>Consolidation &amp; pilot physics</a:t>
            </a:r>
          </a:p>
          <a:p>
            <a:r>
              <a:rPr lang="en-US" dirty="0" smtClean="0"/>
              <a:t>Phased intensity increase and associated machine protection qualification</a:t>
            </a:r>
          </a:p>
          <a:p>
            <a:pPr lvl="1"/>
            <a:r>
              <a:rPr lang="en-US" dirty="0" smtClean="0"/>
              <a:t>Establish secure and reproducible operations and fully field test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Move very, very carefully</a:t>
            </a:r>
          </a:p>
          <a:p>
            <a:r>
              <a:rPr lang="en-US" dirty="0" smtClean="0"/>
              <a:t>Consolidation &amp; physics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/>
          <p:cNvCxnSpPr>
            <a:stCxn id="7" idx="2"/>
          </p:cNvCxnSpPr>
          <p:nvPr/>
        </p:nvCxnSpPr>
        <p:spPr bwMode="auto">
          <a:xfrm rot="5400000">
            <a:off x="1839496" y="3875489"/>
            <a:ext cx="5500728" cy="35719"/>
          </a:xfrm>
          <a:prstGeom prst="straightConnector1">
            <a:avLst/>
          </a:prstGeom>
          <a:solidFill>
            <a:schemeClr val="accent1"/>
          </a:solidFill>
          <a:ln w="8255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commissioning strategy 2010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000364" y="714356"/>
            <a:ext cx="3214710" cy="428628"/>
          </a:xfrm>
          <a:prstGeom prst="rect">
            <a:avLst/>
          </a:prstGeom>
          <a:solidFill>
            <a:srgbClr val="FFFF99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Global machine </a:t>
            </a:r>
            <a:r>
              <a:rPr lang="en-US" dirty="0" smtClean="0"/>
              <a:t>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heckout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5984" y="1214422"/>
            <a:ext cx="4643470" cy="5000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450 GeV re-commissioning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09800" y="4191000"/>
            <a:ext cx="4876800" cy="685800"/>
          </a:xfrm>
          <a:prstGeom prst="rect">
            <a:avLst/>
          </a:prstGeom>
          <a:solidFill>
            <a:srgbClr val="FF9999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System/beam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commissioning continued</a:t>
            </a:r>
            <a:b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</a:br>
            <a:r>
              <a:rPr lang="en-US" dirty="0" smtClean="0"/>
              <a:t>Squeeze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133600" y="2971800"/>
            <a:ext cx="4876800" cy="5334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Establish stable safe beams at 3.5 TeV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 bwMode="auto">
          <a:xfrm>
            <a:off x="2743200" y="3657600"/>
            <a:ext cx="3657600" cy="428628"/>
          </a:xfrm>
          <a:prstGeom prst="rect">
            <a:avLst/>
          </a:prstGeom>
          <a:solidFill>
            <a:srgbClr val="CCFFCC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Collisions at 3.5 TeV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286000" y="5715000"/>
            <a:ext cx="4648200" cy="357190"/>
          </a:xfrm>
          <a:prstGeom prst="rect">
            <a:avLst/>
          </a:prstGeom>
          <a:solidFill>
            <a:srgbClr val="FF0000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Full machine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p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rotection qualification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667000" y="5029200"/>
            <a:ext cx="3886200" cy="500066"/>
          </a:xfrm>
          <a:prstGeom prst="rect">
            <a:avLst/>
          </a:prstGeom>
          <a:solidFill>
            <a:srgbClr val="CCFFCC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Collisions at 3.5 TeV squeezed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667000" y="2438400"/>
            <a:ext cx="3786214" cy="428628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amp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commissioning 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2209800" y="1905000"/>
            <a:ext cx="4714908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Machine</a:t>
            </a:r>
            <a:r>
              <a:rPr lang="en-US" dirty="0" smtClean="0"/>
              <a:t> protection</a:t>
            </a:r>
            <a:r>
              <a:rPr lang="en-GB" dirty="0" smtClean="0"/>
              <a:t> commissioning </a:t>
            </a:r>
            <a:endParaRPr lang="en-US" dirty="0" smtClean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to first collisions - estimate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16-11-09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533400"/>
          <a:ext cx="8915400" cy="6004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685800"/>
                <a:gridCol w="5029200"/>
              </a:tblGrid>
              <a:tr h="366616">
                <a:tc>
                  <a:txBody>
                    <a:bodyPr/>
                    <a:lstStyle/>
                    <a:p>
                      <a:r>
                        <a:rPr lang="en-US" dirty="0" smtClean="0"/>
                        <a:t>Phase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6616">
                <a:tc>
                  <a:txBody>
                    <a:bodyPr/>
                    <a:lstStyle/>
                    <a:p>
                      <a:r>
                        <a:rPr lang="en-US" dirty="0" smtClean="0"/>
                        <a:t>Circulating</a:t>
                      </a:r>
                      <a:r>
                        <a:rPr lang="en-US" baseline="0" dirty="0" smtClean="0"/>
                        <a:t> beams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Essential</a:t>
                      </a:r>
                      <a:r>
                        <a:rPr lang="en-GB" baseline="0" dirty="0" smtClean="0"/>
                        <a:t> checks</a:t>
                      </a:r>
                      <a:endParaRPr lang="en-GB" dirty="0"/>
                    </a:p>
                  </a:txBody>
                  <a:tcPr/>
                </a:tc>
              </a:tr>
              <a:tr h="632789">
                <a:tc>
                  <a:txBody>
                    <a:bodyPr/>
                    <a:lstStyle/>
                    <a:p>
                      <a:r>
                        <a:rPr lang="en-US" dirty="0" smtClean="0"/>
                        <a:t>450 GeV re-commissioning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Injection, tune, Q’, C-, orbit, collimators,</a:t>
                      </a:r>
                      <a:r>
                        <a:rPr lang="en-US" baseline="0" dirty="0" smtClean="0"/>
                        <a:t> LBDS, instrumentation</a:t>
                      </a:r>
                      <a:endParaRPr lang="en-GB" dirty="0"/>
                    </a:p>
                  </a:txBody>
                  <a:tcPr/>
                </a:tc>
              </a:tr>
              <a:tr h="366616">
                <a:tc>
                  <a:txBody>
                    <a:bodyPr/>
                    <a:lstStyle/>
                    <a:p>
                      <a:r>
                        <a:rPr lang="en-US" dirty="0" smtClean="0"/>
                        <a:t>450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optics checks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Beating, energy matching optimization</a:t>
                      </a:r>
                      <a:endParaRPr lang="en-GB" dirty="0"/>
                    </a:p>
                  </a:txBody>
                  <a:tcPr/>
                </a:tc>
              </a:tr>
              <a:tr h="366616">
                <a:tc>
                  <a:txBody>
                    <a:bodyPr/>
                    <a:lstStyle/>
                    <a:p>
                      <a:r>
                        <a:rPr lang="en-US" dirty="0" smtClean="0"/>
                        <a:t>450 two beams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bumps as standard set-up, adjust TDI etc</a:t>
                      </a:r>
                      <a:endParaRPr lang="en-GB" dirty="0"/>
                    </a:p>
                  </a:txBody>
                  <a:tcPr/>
                </a:tc>
              </a:tr>
              <a:tr h="366616">
                <a:tc>
                  <a:txBody>
                    <a:bodyPr/>
                    <a:lstStyle/>
                    <a:p>
                      <a:r>
                        <a:rPr lang="en-US" dirty="0" smtClean="0"/>
                        <a:t>450 GeV collisions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experiments on at 450 GeV</a:t>
                      </a:r>
                      <a:endParaRPr lang="en-GB" dirty="0"/>
                    </a:p>
                  </a:txBody>
                  <a:tcPr/>
                </a:tc>
              </a:tr>
              <a:tr h="903984">
                <a:tc>
                  <a:txBody>
                    <a:bodyPr/>
                    <a:lstStyle/>
                    <a:p>
                      <a:r>
                        <a:rPr lang="en-GB" dirty="0" smtClean="0"/>
                        <a:t>Ramp</a:t>
                      </a:r>
                      <a:r>
                        <a:rPr lang="en-GB" baseline="0" dirty="0" smtClean="0"/>
                        <a:t> to 3.5 TeV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commission essential machine protection, experiments' dipoles on in ramp, orbit and tune feedback</a:t>
                      </a:r>
                      <a:endParaRPr lang="en-GB" dirty="0"/>
                    </a:p>
                  </a:txBody>
                  <a:tcPr/>
                </a:tc>
              </a:tr>
              <a:tr h="632789"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r>
                        <a:rPr lang="en-US" baseline="0" dirty="0" smtClean="0"/>
                        <a:t> TeV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machine protection (beam dumps, collimation</a:t>
                      </a:r>
                      <a:r>
                        <a:rPr lang="en-US" baseline="0" dirty="0" smtClean="0"/>
                        <a:t> etc.)</a:t>
                      </a:r>
                      <a:r>
                        <a:rPr lang="en-US" dirty="0" smtClean="0"/>
                        <a:t> optics</a:t>
                      </a:r>
                      <a:endParaRPr lang="en-GB" dirty="0"/>
                    </a:p>
                  </a:txBody>
                  <a:tcPr/>
                </a:tc>
              </a:tr>
              <a:tr h="423295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Pilot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 collisions un-squeezed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3-5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Safe</a:t>
                      </a:r>
                      <a:r>
                        <a:rPr lang="en-GB" baseline="0" dirty="0" smtClean="0"/>
                        <a:t> beams at 3.5 TeV, test procedures etc.</a:t>
                      </a:r>
                      <a:endParaRPr lang="en-GB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GB" dirty="0" smtClean="0"/>
                        <a:t>Commission</a:t>
                      </a:r>
                      <a:r>
                        <a:rPr lang="en-GB" baseline="0" dirty="0" smtClean="0"/>
                        <a:t> squeeze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feedbacks, collimation, aperture, bumps, machine protection checks, beam dumps etc.</a:t>
                      </a:r>
                      <a:endParaRPr lang="en-GB" dirty="0"/>
                    </a:p>
                  </a:txBody>
                  <a:tcPr/>
                </a:tc>
              </a:tr>
              <a:tr h="632789">
                <a:tc>
                  <a:txBody>
                    <a:bodyPr/>
                    <a:lstStyle/>
                    <a:p>
                      <a:r>
                        <a:rPr lang="en-US" dirty="0" smtClean="0"/>
                        <a:t>Collisions squeezed – safe, stable beams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Stable</a:t>
                      </a:r>
                      <a:r>
                        <a:rPr lang="en-GB" baseline="0" dirty="0" smtClean="0"/>
                        <a:t> beams up to safe beam limit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to 2 MJ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commissioning &amp; plans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02-03-2010</a:t>
            </a:r>
            <a:endParaRPr lang="en-US" dirty="0"/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228600" y="1905000"/>
          <a:ext cx="8415852" cy="4648200"/>
        </p:xfrm>
        <a:graphic>
          <a:graphicData uri="http://schemas.openxmlformats.org/presentationml/2006/ole">
            <p:oleObj spid="_x0000_s83970" name="Worksheet" r:id="rId3" imgW="9220200" imgH="5092700" progId="Excel.Sheet.12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81200" y="1295400"/>
            <a:ext cx="5257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Approved steps to 2 MJ 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7620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Main challenge will be learning to operate safely with destructive beams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2400" y="1524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2010 - 2011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commissioning &amp; plans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02-03-2010</a:t>
            </a:r>
            <a:endParaRPr lang="en-US" dirty="0"/>
          </a:p>
        </p:txBody>
      </p:sp>
      <p:graphicFrame>
        <p:nvGraphicFramePr>
          <p:cNvPr id="159746" name="Object 2"/>
          <p:cNvGraphicFramePr>
            <a:graphicFrameLocks noChangeAspect="1"/>
          </p:cNvGraphicFramePr>
          <p:nvPr/>
        </p:nvGraphicFramePr>
        <p:xfrm>
          <a:off x="-94209" y="716760"/>
          <a:ext cx="9085809" cy="5988840"/>
        </p:xfrm>
        <a:graphic>
          <a:graphicData uri="http://schemas.openxmlformats.org/presentationml/2006/ole">
            <p:oleObj spid="_x0000_s86018" name="Document" r:id="rId3" imgW="5626100" imgH="3708400" progId="Word.Document.12">
              <p:link updateAutomatic="1"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48600" y="3581400"/>
            <a:ext cx="1143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Months!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commissioning &amp; plans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02-03-2010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1066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3.5 TeV: run flat out at ~100 pb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 per month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1" y="2133600"/>
          <a:ext cx="8610600" cy="1742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/>
                <a:gridCol w="645600"/>
                <a:gridCol w="878400"/>
                <a:gridCol w="1066800"/>
                <a:gridCol w="990600"/>
                <a:gridCol w="990600"/>
                <a:gridCol w="1219200"/>
                <a:gridCol w="129540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Nb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ppb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br>
                        <a:rPr lang="en-US" sz="1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Intensity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MJ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beta*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Peak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Lumi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Int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Lumi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per month [pb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 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r>
                        <a:rPr lang="en-US" baseline="0" dirty="0" smtClean="0"/>
                        <a:t> e10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3 e13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7.4 e31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~63</a:t>
                      </a:r>
                      <a:r>
                        <a:rPr lang="en-US" baseline="0" dirty="0" smtClean="0"/>
                        <a:t> (34)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Pushing</a:t>
                      </a:r>
                      <a:r>
                        <a:rPr lang="en-US" baseline="0" dirty="0" smtClean="0"/>
                        <a:t> intensity limit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7 e10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5.1 e13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1.4 e32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~116 (63)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57600" y="58674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Hope to be able to deliver around 1 fb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47244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16% nominal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3466306" y="4229100"/>
            <a:ext cx="838994" cy="794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– startup 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 dirty="0"/>
          </a:p>
        </p:txBody>
      </p:sp>
      <p:pic>
        <p:nvPicPr>
          <p:cNvPr id="6" name="Picture 5" descr="Screen shot 2010-03-01 at 3.56.2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6677"/>
            <a:ext cx="9144000" cy="32446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914400"/>
            <a:ext cx="441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It still works!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2578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Circulating beams re-established last weekend</a:t>
            </a:r>
            <a:endParaRPr lang="en-US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1/2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648200"/>
          </a:xfrm>
        </p:spPr>
        <p:txBody>
          <a:bodyPr/>
          <a:lstStyle/>
          <a:p>
            <a:r>
              <a:rPr lang="en-US" dirty="0" smtClean="0"/>
              <a:t>A lot of hard work over the years has enable a truly impressive period of initial commissioning with beam.</a:t>
            </a:r>
          </a:p>
          <a:p>
            <a:r>
              <a:rPr lang="en-US" dirty="0" smtClean="0"/>
              <a:t>Initial indications are that the LHC:</a:t>
            </a:r>
          </a:p>
          <a:p>
            <a:pPr lvl="1"/>
            <a:r>
              <a:rPr lang="en-US" b="1" dirty="0" smtClean="0"/>
              <a:t>is reproducible;</a:t>
            </a:r>
          </a:p>
          <a:p>
            <a:pPr lvl="1"/>
            <a:r>
              <a:rPr lang="en-US" b="1" dirty="0" smtClean="0"/>
              <a:t>magnetically well understood;</a:t>
            </a:r>
          </a:p>
          <a:p>
            <a:pPr lvl="1"/>
            <a:r>
              <a:rPr lang="en-US" b="1" dirty="0" smtClean="0"/>
              <a:t>optically in good shape;</a:t>
            </a:r>
          </a:p>
          <a:p>
            <a:pPr lvl="1"/>
            <a:r>
              <a:rPr lang="en-US" b="1" dirty="0" smtClean="0"/>
              <a:t>is armed with a mighty set of instrumentation, software, and hardware systems.</a:t>
            </a:r>
          </a:p>
          <a:p>
            <a:r>
              <a:rPr lang="en-US" dirty="0" smtClean="0"/>
              <a:t>Lots still to sort out, in particular…</a:t>
            </a:r>
          </a:p>
          <a:p>
            <a:r>
              <a:rPr lang="en-US" dirty="0" smtClean="0"/>
              <a:t>Operations, controls, instrumentation etc. have the capability to unnecessarily stress the machine protection system – issues must be resolved.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5715000"/>
            <a:ext cx="64770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Long way to go before we are ready to go much beyond the safe beam limit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2/2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111750"/>
          </a:xfrm>
        </p:spPr>
        <p:txBody>
          <a:bodyPr/>
          <a:lstStyle/>
          <a:p>
            <a:r>
              <a:rPr lang="en-US" dirty="0" smtClean="0"/>
              <a:t>Starting now ~4 weeks to establish stable, safe beams at 3.5 TeV and provide first collisions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Extended running period around the safe beam limit:</a:t>
            </a:r>
          </a:p>
          <a:p>
            <a:pPr lvl="1"/>
            <a:r>
              <a:rPr lang="en-US" dirty="0" smtClean="0"/>
              <a:t>With blocked MD periods as required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very careful stepwise increase in intensity through the year with each step up in intensity to be followed by an extended running period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Aiming for 10</a:t>
            </a:r>
            <a:r>
              <a:rPr lang="en-US" baseline="30000" dirty="0" smtClean="0"/>
              <a:t>31 - </a:t>
            </a:r>
            <a:r>
              <a:rPr lang="en-US" dirty="0" smtClean="0"/>
              <a:t>10</a:t>
            </a:r>
            <a:r>
              <a:rPr lang="en-US" baseline="30000" dirty="0" smtClean="0"/>
              <a:t>32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in 2010 and hopefully between 100 – 200 pb</a:t>
            </a:r>
            <a:r>
              <a:rPr lang="en-US" baseline="30000" dirty="0" smtClean="0"/>
              <a:t>-1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milestones 2009 1/2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066800"/>
          <a:ext cx="8715436" cy="5273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71636"/>
                <a:gridCol w="714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Nov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injection</a:t>
                      </a:r>
                      <a:r>
                        <a:rPr lang="en-US" sz="2000" baseline="0" dirty="0" smtClean="0"/>
                        <a:t> of both beam – rough RF capture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Nov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Beam 1 circulating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Nov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Beam</a:t>
                      </a:r>
                      <a:r>
                        <a:rPr lang="en-US" sz="2000" baseline="0" dirty="0" smtClean="0"/>
                        <a:t> 2 circulating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Nov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First pilot collisions</a:t>
                      </a:r>
                      <a:r>
                        <a:rPr lang="en-US" sz="2000" baseline="0" dirty="0" smtClean="0"/>
                        <a:t> at 450 GeV</a:t>
                      </a:r>
                    </a:p>
                    <a:p>
                      <a:r>
                        <a:rPr lang="en-US" sz="2000" baseline="0" dirty="0" smtClean="0"/>
                        <a:t>First trial ramp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Nov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Pre-cycle</a:t>
                      </a:r>
                      <a:r>
                        <a:rPr lang="en-US" sz="2000" baseline="0" dirty="0" smtClean="0"/>
                        <a:t> established – </a:t>
                      </a:r>
                      <a:r>
                        <a:rPr lang="en-US" sz="2000" baseline="0" dirty="0" smtClean="0">
                          <a:solidFill>
                            <a:srgbClr val="008000"/>
                          </a:solidFill>
                        </a:rPr>
                        <a:t>excellent reproducibility</a:t>
                      </a:r>
                    </a:p>
                    <a:p>
                      <a:r>
                        <a:rPr lang="en-US" sz="2000" baseline="0" dirty="0" smtClean="0"/>
                        <a:t>Energy matching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Nov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Ramp to 1.08 TeV and then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1.18 TeV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Nov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Solenoids on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– 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Dec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Protection qualified at 450 GeV to allow "stable beams"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Dec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Stable beam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@ 450 GeV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Dec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Ramp 2 beams</a:t>
                      </a:r>
                      <a:r>
                        <a:rPr lang="en-US" sz="2000" baseline="0" dirty="0" smtClean="0"/>
                        <a:t> to 1.18 TeV – first collisions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Dec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Stable beam collisions at 450 GeV with high bunch intensities: 4 x 2 10^10 per beam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 2/2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58" y="1142984"/>
          <a:ext cx="8358246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7842"/>
                <a:gridCol w="68104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</a:t>
                      </a:r>
                      <a:r>
                        <a:rPr lang="en-US" sz="2000" baseline="30000" dirty="0" smtClean="0"/>
                        <a:t>th</a:t>
                      </a:r>
                      <a:r>
                        <a:rPr lang="en-US" sz="2000" dirty="0" smtClean="0"/>
                        <a:t> Dec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Ramp 2 on 2 to 1.18 TeV - quiet beams - collisions in all four experiments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14</a:t>
                      </a:r>
                      <a:r>
                        <a:rPr lang="en-US" sz="2000" baseline="30000" dirty="0" smtClean="0"/>
                        <a:t>th</a:t>
                      </a:r>
                      <a:r>
                        <a:rPr lang="en-US" sz="2000" dirty="0" smtClean="0"/>
                        <a:t> Dec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16 on 16 at 450 GeV - stable beams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</a:t>
                      </a:r>
                      <a:r>
                        <a:rPr lang="en-US" sz="2000" baseline="30000" dirty="0" smtClean="0"/>
                        <a:t>th</a:t>
                      </a:r>
                      <a:r>
                        <a:rPr lang="en-US" sz="2000" dirty="0" smtClean="0"/>
                        <a:t> Dec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Ramped 4 on 4 to 1.18 TeV - squeezed to 7 m in IR5 - collisions in all four experiments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</a:t>
                      </a:r>
                      <a:r>
                        <a:rPr lang="en-US" sz="2000" baseline="30000" dirty="0" smtClean="0"/>
                        <a:t>th</a:t>
                      </a:r>
                      <a:r>
                        <a:rPr lang="en-US" sz="2000" dirty="0" smtClean="0"/>
                        <a:t> Dec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</a:t>
                      </a:r>
                      <a:r>
                        <a:rPr lang="en-US" sz="2000" baseline="0" dirty="0" smtClean="0"/>
                        <a:t>d of run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3657600"/>
            <a:ext cx="7162824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3 days </a:t>
            </a:r>
            <a:r>
              <a:rPr lang="en-US" sz="2400" dirty="0" smtClean="0">
                <a:sym typeface="Mathematica1"/>
              </a:rPr>
              <a:t>-</a:t>
            </a:r>
            <a:r>
              <a:rPr lang="en-US" sz="2400" dirty="0" smtClean="0"/>
              <a:t> first collisions at 450 GeV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 9 days </a:t>
            </a:r>
            <a:r>
              <a:rPr lang="en-US" sz="2400" dirty="0" smtClean="0">
                <a:sym typeface="Mathematica1"/>
              </a:rPr>
              <a:t>- first </a:t>
            </a:r>
            <a:r>
              <a:rPr lang="en-US" sz="2400" dirty="0" smtClean="0"/>
              <a:t>ramp to 1.2 TeV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 16 days </a:t>
            </a:r>
            <a:r>
              <a:rPr lang="en-US" sz="2400" dirty="0" smtClean="0">
                <a:sym typeface="Mathematica1"/>
              </a:rPr>
              <a:t>- </a:t>
            </a:r>
            <a:r>
              <a:rPr lang="en-US" sz="2400" dirty="0" smtClean="0"/>
              <a:t> stable beams at 450 GeV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 18 days -  two beams to 1.2 GeV &amp; first collisions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594360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General agreement that this wasn’t bad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- reminder</a:t>
            </a:r>
            <a:endParaRPr lang="en-US" dirty="0"/>
          </a:p>
        </p:txBody>
      </p:sp>
      <p:pic>
        <p:nvPicPr>
          <p:cNvPr id="7172" name="Picture 4" descr="C:\Documents and Settings\goddard\Desktop\IR8-layou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0"/>
            <a:ext cx="8996363" cy="2111375"/>
          </a:xfrm>
          <a:prstGeom prst="rect">
            <a:avLst/>
          </a:prstGeom>
          <a:noFill/>
        </p:spPr>
      </p:pic>
      <p:sp>
        <p:nvSpPr>
          <p:cNvPr id="7181" name="AutoShape 13"/>
          <p:cNvSpPr>
            <a:spLocks/>
          </p:cNvSpPr>
          <p:nvPr/>
        </p:nvSpPr>
        <p:spPr bwMode="auto">
          <a:xfrm>
            <a:off x="7475538" y="1400681"/>
            <a:ext cx="1465262" cy="584776"/>
          </a:xfrm>
          <a:prstGeom prst="borderCallout2">
            <a:avLst>
              <a:gd name="adj1" fmla="val 39778"/>
              <a:gd name="adj2" fmla="val -5199"/>
              <a:gd name="adj3" fmla="val 39778"/>
              <a:gd name="adj4" fmla="val -8991"/>
              <a:gd name="adj5" fmla="val 392008"/>
              <a:gd name="adj6" fmla="val -13976"/>
            </a:avLst>
          </a:prstGeom>
          <a:noFill/>
          <a:ln w="12700">
            <a:solidFill>
              <a:srgbClr val="0000FF"/>
            </a:solidFill>
            <a:miter lim="800000"/>
            <a:headEnd/>
            <a:tailEnd type="oval" w="sm" len="sm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sz="1600" b="1" dirty="0">
                <a:solidFill>
                  <a:srgbClr val="00007D"/>
                </a:solidFill>
              </a:rPr>
              <a:t>5 </a:t>
            </a:r>
            <a:r>
              <a:rPr lang="en-US" sz="1600" b="1" dirty="0" err="1">
                <a:solidFill>
                  <a:srgbClr val="00007D"/>
                </a:solidFill>
              </a:rPr>
              <a:t>x</a:t>
            </a:r>
            <a:r>
              <a:rPr lang="en-US" sz="1600" b="1" dirty="0">
                <a:solidFill>
                  <a:srgbClr val="00007D"/>
                </a:solidFill>
              </a:rPr>
              <a:t> MSI septa</a:t>
            </a:r>
            <a:endParaRPr lang="en-US" sz="1600" dirty="0">
              <a:solidFill>
                <a:srgbClr val="00007D"/>
              </a:solidFill>
            </a:endParaRPr>
          </a:p>
        </p:txBody>
      </p:sp>
      <p:sp>
        <p:nvSpPr>
          <p:cNvPr id="7182" name="AutoShape 14"/>
          <p:cNvSpPr>
            <a:spLocks/>
          </p:cNvSpPr>
          <p:nvPr/>
        </p:nvSpPr>
        <p:spPr bwMode="auto">
          <a:xfrm>
            <a:off x="4327525" y="1476881"/>
            <a:ext cx="1465263" cy="584776"/>
          </a:xfrm>
          <a:prstGeom prst="borderCallout2">
            <a:avLst>
              <a:gd name="adj1" fmla="val 39778"/>
              <a:gd name="adj2" fmla="val 105199"/>
              <a:gd name="adj3" fmla="val 39778"/>
              <a:gd name="adj4" fmla="val 108343"/>
              <a:gd name="adj5" fmla="val 384008"/>
              <a:gd name="adj6" fmla="val 115491"/>
            </a:avLst>
          </a:prstGeom>
          <a:noFill/>
          <a:ln w="12700">
            <a:solidFill>
              <a:srgbClr val="0000FF"/>
            </a:solidFill>
            <a:miter lim="800000"/>
            <a:headEnd/>
            <a:tailEnd type="oval" w="sm" len="sm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sz="1600" b="1" dirty="0">
                <a:solidFill>
                  <a:srgbClr val="00007D"/>
                </a:solidFill>
              </a:rPr>
              <a:t>4 </a:t>
            </a:r>
            <a:r>
              <a:rPr lang="en-US" sz="1600" b="1" dirty="0" err="1">
                <a:solidFill>
                  <a:srgbClr val="00007D"/>
                </a:solidFill>
              </a:rPr>
              <a:t>x</a:t>
            </a:r>
            <a:r>
              <a:rPr lang="en-US" sz="1600" b="1" dirty="0">
                <a:solidFill>
                  <a:srgbClr val="00007D"/>
                </a:solidFill>
              </a:rPr>
              <a:t> MKI kickers</a:t>
            </a:r>
            <a:endParaRPr lang="en-US" sz="1600" dirty="0">
              <a:solidFill>
                <a:srgbClr val="00007D"/>
              </a:solidFill>
            </a:endParaRPr>
          </a:p>
        </p:txBody>
      </p:sp>
      <p:sp>
        <p:nvSpPr>
          <p:cNvPr id="7183" name="AutoShape 15"/>
          <p:cNvSpPr>
            <a:spLocks/>
          </p:cNvSpPr>
          <p:nvPr/>
        </p:nvSpPr>
        <p:spPr bwMode="auto">
          <a:xfrm>
            <a:off x="1600200" y="2465794"/>
            <a:ext cx="1573213" cy="276999"/>
          </a:xfrm>
          <a:prstGeom prst="borderCallout2">
            <a:avLst>
              <a:gd name="adj1" fmla="val 39778"/>
              <a:gd name="adj2" fmla="val 105199"/>
              <a:gd name="adj3" fmla="val 39778"/>
              <a:gd name="adj4" fmla="val 116685"/>
              <a:gd name="adj5" fmla="val 429833"/>
              <a:gd name="adj6" fmla="val 143444"/>
            </a:avLst>
          </a:prstGeom>
          <a:noFill/>
          <a:ln w="12700">
            <a:solidFill>
              <a:srgbClr val="0000FF"/>
            </a:solidFill>
            <a:miter lim="800000"/>
            <a:headEnd/>
            <a:tailEnd type="oval" w="sm" len="sm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sz="1200" b="1" dirty="0">
                <a:solidFill>
                  <a:srgbClr val="00007D"/>
                </a:solidFill>
              </a:rPr>
              <a:t>TCDD absorber</a:t>
            </a:r>
            <a:endParaRPr lang="en-US" sz="1200" dirty="0">
              <a:solidFill>
                <a:srgbClr val="00007D"/>
              </a:solidFill>
            </a:endParaRPr>
          </a:p>
        </p:txBody>
      </p:sp>
      <p:sp>
        <p:nvSpPr>
          <p:cNvPr id="7184" name="AutoShape 16"/>
          <p:cNvSpPr>
            <a:spLocks/>
          </p:cNvSpPr>
          <p:nvPr/>
        </p:nvSpPr>
        <p:spPr bwMode="auto">
          <a:xfrm>
            <a:off x="1371601" y="1733342"/>
            <a:ext cx="1963738" cy="338554"/>
          </a:xfrm>
          <a:prstGeom prst="borderCallout2">
            <a:avLst>
              <a:gd name="adj1" fmla="val 39778"/>
              <a:gd name="adj2" fmla="val 105199"/>
              <a:gd name="adj3" fmla="val 39778"/>
              <a:gd name="adj4" fmla="val 119611"/>
              <a:gd name="adj5" fmla="val 695028"/>
              <a:gd name="adj6" fmla="val 153194"/>
            </a:avLst>
          </a:prstGeom>
          <a:noFill/>
          <a:ln w="12700">
            <a:solidFill>
              <a:srgbClr val="0000FF"/>
            </a:solidFill>
            <a:miter lim="800000"/>
            <a:headEnd/>
            <a:tailEnd type="oval" w="sm" len="sm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sz="1600" b="1" dirty="0"/>
              <a:t>TDI collimator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838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Layout (point 8)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562600"/>
            <a:ext cx="9144000" cy="861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Nominal batch from the SPS: 288 bunches of 1.15 e11 protons at 450 GeV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 injected a single bunch of 2 e10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638800"/>
          </a:xfrm>
        </p:spPr>
        <p:txBody>
          <a:bodyPr/>
          <a:lstStyle/>
          <a:p>
            <a:r>
              <a:rPr lang="en-US" dirty="0" smtClean="0"/>
              <a:t>Delicate process </a:t>
            </a:r>
          </a:p>
          <a:p>
            <a:pPr lvl="1"/>
            <a:r>
              <a:rPr lang="en-US" dirty="0" smtClean="0"/>
              <a:t>We will sling around a lot of beam during this process</a:t>
            </a:r>
          </a:p>
          <a:p>
            <a:pPr lvl="1"/>
            <a:r>
              <a:rPr lang="en-US" dirty="0" smtClean="0"/>
              <a:t>Complex dance of hardware, timing, RF, interlocks etc. </a:t>
            </a:r>
          </a:p>
          <a:p>
            <a:pPr lvl="1"/>
            <a:r>
              <a:rPr lang="en-US" dirty="0" smtClean="0"/>
              <a:t>Have to carefully position collimators and other protection devices to make sure we catch any losses</a:t>
            </a:r>
          </a:p>
          <a:p>
            <a:pPr lvl="1"/>
            <a:r>
              <a:rPr lang="en-US" dirty="0" smtClean="0"/>
              <a:t>Issues with </a:t>
            </a:r>
            <a:r>
              <a:rPr lang="en-US" dirty="0" err="1" smtClean="0"/>
              <a:t>BLMs</a:t>
            </a:r>
            <a:r>
              <a:rPr lang="en-US" dirty="0" smtClean="0"/>
              <a:t> triggering the beam interlock system due to fast losses during the injection process</a:t>
            </a:r>
          </a:p>
          <a:p>
            <a:r>
              <a:rPr lang="en-US" dirty="0" smtClean="0"/>
              <a:t>Full program of beam based checks performed</a:t>
            </a:r>
          </a:p>
          <a:p>
            <a:r>
              <a:rPr lang="en-US" dirty="0" smtClean="0"/>
              <a:t>Generally impressive, clearly benefits from experience gained during injection tests.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However, for the moment one would worry about routinely injecting unsafe beam</a:t>
            </a:r>
            <a:r>
              <a:rPr lang="en-US" dirty="0" smtClean="0"/>
              <a:t>.</a:t>
            </a: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can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 dirty="0"/>
          </a:p>
        </p:txBody>
      </p:sp>
      <p:pic>
        <p:nvPicPr>
          <p:cNvPr id="5" name="Picture 4" descr="Screen shot 2010-01-20 at 12.18.5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34858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52400"/>
            <a:ext cx="8458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TT40 Damage during 2004 High Intensity SPS Extraction</a:t>
            </a:r>
            <a:r>
              <a:rPr lang="en-US" dirty="0" smtClean="0"/>
              <a:t> / </a:t>
            </a:r>
            <a:r>
              <a:rPr lang="en-US" dirty="0" smtClean="0">
                <a:hlinkClick r:id="rId3"/>
              </a:rPr>
              <a:t>Goddard, B</a:t>
            </a:r>
            <a:r>
              <a:rPr lang="en-US" dirty="0" smtClean="0"/>
              <a:t> ; </a:t>
            </a:r>
            <a:r>
              <a:rPr lang="en-US" dirty="0" smtClean="0">
                <a:hlinkClick r:id="rId4"/>
              </a:rPr>
              <a:t>Kain, V</a:t>
            </a:r>
            <a:r>
              <a:rPr lang="en-US" dirty="0" smtClean="0"/>
              <a:t> ; </a:t>
            </a:r>
            <a:r>
              <a:rPr lang="en-US" dirty="0" smtClean="0">
                <a:hlinkClick r:id="rId5"/>
              </a:rPr>
              <a:t>Mertens, V</a:t>
            </a:r>
            <a:r>
              <a:rPr lang="en-US" dirty="0" smtClean="0"/>
              <a:t> ; </a:t>
            </a:r>
            <a:r>
              <a:rPr lang="en-US" dirty="0" smtClean="0">
                <a:hlinkClick r:id="rId6"/>
              </a:rPr>
              <a:t>Uythoven, J</a:t>
            </a:r>
            <a:r>
              <a:rPr lang="en-US" dirty="0" smtClean="0"/>
              <a:t> ; </a:t>
            </a:r>
            <a:r>
              <a:rPr lang="en-US" dirty="0" smtClean="0">
                <a:hlinkClick r:id="rId7"/>
              </a:rPr>
              <a:t>Wenninger, J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4953000"/>
            <a:ext cx="85344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During high intensity extraction on 25/10/04 an incident occurred in which the vacuum chamber of the TT40 magnet QTRF4002 was badly damaged. </a:t>
            </a:r>
          </a:p>
          <a:p>
            <a:r>
              <a:rPr lang="en-US" sz="1800" dirty="0" smtClean="0"/>
              <a:t>The beam was a 450 GeV full LHC injection batch of 3.4 10</a:t>
            </a:r>
            <a:r>
              <a:rPr lang="en-US" sz="1800" baseline="30000" dirty="0" smtClean="0"/>
              <a:t>13 </a:t>
            </a:r>
            <a:r>
              <a:rPr lang="en-US" sz="1800" dirty="0" err="1" smtClean="0"/>
              <a:t>p</a:t>
            </a:r>
            <a:r>
              <a:rPr lang="en-US" sz="1800" dirty="0" smtClean="0"/>
              <a:t>+ in 288 bunches, and was extracted from SPS LSS4 with the wrong trajectory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990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Or what you can do with 2.9 MJ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64578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= 4.4 e12 at 3.5 TeV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450 GeV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114800"/>
          </a:xfrm>
        </p:spPr>
        <p:txBody>
          <a:bodyPr/>
          <a:lstStyle/>
          <a:p>
            <a:r>
              <a:rPr lang="en-US" dirty="0" smtClean="0"/>
              <a:t>Measurement and control of key beam parameters</a:t>
            </a:r>
          </a:p>
          <a:p>
            <a:pPr lvl="1"/>
            <a:r>
              <a:rPr lang="en-US" dirty="0" smtClean="0"/>
              <a:t>Orbit, tune, chromaticity, coupling, dispersion</a:t>
            </a:r>
          </a:p>
          <a:p>
            <a:pPr lvl="1"/>
            <a:r>
              <a:rPr lang="en-US" dirty="0" smtClean="0"/>
              <a:t>Beam loss, Beam size</a:t>
            </a:r>
          </a:p>
          <a:p>
            <a:pPr lvl="1"/>
            <a:r>
              <a:rPr lang="en-US" dirty="0" smtClean="0"/>
              <a:t>Energy matching</a:t>
            </a:r>
          </a:p>
          <a:p>
            <a:pPr lvl="1"/>
            <a:r>
              <a:rPr lang="en-US" dirty="0" smtClean="0"/>
              <a:t>Aperture checks</a:t>
            </a:r>
          </a:p>
          <a:p>
            <a:r>
              <a:rPr lang="en-US" dirty="0" smtClean="0"/>
              <a:t>Experiments’ magnets</a:t>
            </a:r>
          </a:p>
          <a:p>
            <a:pPr lvl="1"/>
            <a:r>
              <a:rPr lang="en-US" dirty="0" smtClean="0"/>
              <a:t>Solenoids &amp; dipole –on and corrected</a:t>
            </a:r>
          </a:p>
          <a:p>
            <a:r>
              <a:rPr lang="en-US" dirty="0" smtClean="0"/>
              <a:t>Two beam operation both with and without bumps</a:t>
            </a:r>
          </a:p>
          <a:p>
            <a:r>
              <a:rPr lang="en-US" dirty="0" smtClean="0"/>
              <a:t>Optics checks </a:t>
            </a:r>
          </a:p>
          <a:p>
            <a:r>
              <a:rPr lang="en-US" dirty="0" smtClean="0"/>
              <a:t>Full program of polarity checks of correctors and </a:t>
            </a:r>
            <a:r>
              <a:rPr lang="en-US" dirty="0" err="1" smtClean="0"/>
              <a:t>BPMs</a:t>
            </a: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commissioning &amp; plans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02-03-2010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5105400"/>
            <a:ext cx="6934200" cy="138499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Performance of hardware, instrumentation and software was impressive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Good preparation – fast problem resolution</a:t>
            </a:r>
            <a:endParaRPr lang="en-GB" sz="2400" dirty="0">
              <a:solidFill>
                <a:srgbClr val="008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56158</TotalTime>
  <Words>2500</Words>
  <Application>Microsoft Macintosh PowerPoint</Application>
  <PresentationFormat>On-screen Show (4:3)</PresentationFormat>
  <Paragraphs>485</Paragraphs>
  <Slides>39</Slides>
  <Notes>0</Notes>
  <HiddenSlides>0</HiddenSlides>
  <MMClips>0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Pixel</vt:lpstr>
      <vt:lpstr>???</vt:lpstr>
      <vt:lpstr>Worksheet</vt:lpstr>
      <vt:lpstr>Turning on the LHC: commissioning with beam and the outlook for 2010</vt:lpstr>
      <vt:lpstr>Prep: beam tests through the years</vt:lpstr>
      <vt:lpstr>Prep: dry runs and machine checkout</vt:lpstr>
      <vt:lpstr>Beam milestones 2009 1/2</vt:lpstr>
      <vt:lpstr>Milestones 2/2</vt:lpstr>
      <vt:lpstr>Injection - reminder</vt:lpstr>
      <vt:lpstr>Injection</vt:lpstr>
      <vt:lpstr>What you can </vt:lpstr>
      <vt:lpstr>450 GeV</vt:lpstr>
      <vt:lpstr>450 GeV: 8 kHz &amp; the hump</vt:lpstr>
      <vt:lpstr>Synchrotron light monitor</vt:lpstr>
      <vt:lpstr>Aperture</vt:lpstr>
      <vt:lpstr>Beating: 450 &amp; 1180 GeV</vt:lpstr>
      <vt:lpstr>Collisions at 450 GeV</vt:lpstr>
      <vt:lpstr>Collisions at 450 GeV</vt:lpstr>
      <vt:lpstr>Nominal cycle: ramp</vt:lpstr>
      <vt:lpstr>Ramp 7 &amp; 8 – bare tunes </vt:lpstr>
      <vt:lpstr>Squeeze</vt:lpstr>
      <vt:lpstr>Magnet model</vt:lpstr>
      <vt:lpstr>Slide 20</vt:lpstr>
      <vt:lpstr>LHC Beam Dump System </vt:lpstr>
      <vt:lpstr>Collimation</vt:lpstr>
      <vt:lpstr>Collimation</vt:lpstr>
      <vt:lpstr>Machine Protection System</vt:lpstr>
      <vt:lpstr>Beam Instrumentation</vt:lpstr>
      <vt:lpstr>Availability during initial commissioning</vt:lpstr>
      <vt:lpstr>Unavailability</vt:lpstr>
      <vt:lpstr>2010</vt:lpstr>
      <vt:lpstr>1st quarter – restart</vt:lpstr>
      <vt:lpstr>3rd quarter – production running</vt:lpstr>
      <vt:lpstr>2010 overview</vt:lpstr>
      <vt:lpstr>Beam commissioning strategy 2010</vt:lpstr>
      <vt:lpstr>Timeline to first collisions - estimate </vt:lpstr>
      <vt:lpstr>2010 to 2 MJ</vt:lpstr>
      <vt:lpstr>2010 - 2011</vt:lpstr>
      <vt:lpstr>2011 </vt:lpstr>
      <vt:lpstr>LHC – startup 2010</vt:lpstr>
      <vt:lpstr>Conclusions 1/2</vt:lpstr>
      <vt:lpstr>Conclusions 2/2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Mike Lamont</cp:lastModifiedBy>
  <cp:revision>1897</cp:revision>
  <dcterms:created xsi:type="dcterms:W3CDTF">2010-03-02T19:31:54Z</dcterms:created>
  <dcterms:modified xsi:type="dcterms:W3CDTF">2010-03-03T10:20:38Z</dcterms:modified>
</cp:coreProperties>
</file>